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8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2" r:id="rId22"/>
    <p:sldId id="281" r:id="rId23"/>
    <p:sldId id="277" r:id="rId24"/>
    <p:sldId id="275" r:id="rId25"/>
    <p:sldId id="284" r:id="rId26"/>
    <p:sldId id="336" r:id="rId27"/>
    <p:sldId id="278" r:id="rId28"/>
    <p:sldId id="279" r:id="rId29"/>
    <p:sldId id="285" r:id="rId30"/>
    <p:sldId id="286" r:id="rId31"/>
    <p:sldId id="288" r:id="rId32"/>
    <p:sldId id="280" r:id="rId33"/>
    <p:sldId id="293" r:id="rId34"/>
    <p:sldId id="287" r:id="rId35"/>
    <p:sldId id="289" r:id="rId36"/>
    <p:sldId id="290" r:id="rId37"/>
    <p:sldId id="294" r:id="rId38"/>
    <p:sldId id="303" r:id="rId39"/>
    <p:sldId id="304" r:id="rId40"/>
    <p:sldId id="295" r:id="rId41"/>
    <p:sldId id="296" r:id="rId42"/>
    <p:sldId id="297" r:id="rId43"/>
    <p:sldId id="305" r:id="rId44"/>
    <p:sldId id="298" r:id="rId45"/>
    <p:sldId id="299" r:id="rId46"/>
    <p:sldId id="300" r:id="rId47"/>
    <p:sldId id="291" r:id="rId48"/>
    <p:sldId id="306" r:id="rId49"/>
    <p:sldId id="307" r:id="rId50"/>
    <p:sldId id="337" r:id="rId51"/>
    <p:sldId id="338" r:id="rId52"/>
    <p:sldId id="308" r:id="rId53"/>
    <p:sldId id="375" r:id="rId54"/>
    <p:sldId id="309" r:id="rId55"/>
    <p:sldId id="301" r:id="rId56"/>
    <p:sldId id="310" r:id="rId57"/>
    <p:sldId id="351" r:id="rId58"/>
    <p:sldId id="311" r:id="rId59"/>
    <p:sldId id="312" r:id="rId60"/>
    <p:sldId id="339" r:id="rId61"/>
    <p:sldId id="314" r:id="rId62"/>
    <p:sldId id="340" r:id="rId63"/>
    <p:sldId id="370" r:id="rId64"/>
    <p:sldId id="302" r:id="rId65"/>
    <p:sldId id="319" r:id="rId66"/>
    <p:sldId id="320" r:id="rId67"/>
    <p:sldId id="318" r:id="rId68"/>
    <p:sldId id="410" r:id="rId69"/>
    <p:sldId id="413" r:id="rId70"/>
    <p:sldId id="412" r:id="rId71"/>
    <p:sldId id="292" r:id="rId72"/>
    <p:sldId id="371" r:id="rId73"/>
    <p:sldId id="373" r:id="rId74"/>
    <p:sldId id="372" r:id="rId75"/>
    <p:sldId id="374" r:id="rId76"/>
    <p:sldId id="321" r:id="rId77"/>
    <p:sldId id="341" r:id="rId78"/>
    <p:sldId id="322" r:id="rId79"/>
    <p:sldId id="328" r:id="rId80"/>
    <p:sldId id="342" r:id="rId81"/>
    <p:sldId id="323" r:id="rId82"/>
    <p:sldId id="324" r:id="rId83"/>
    <p:sldId id="326" r:id="rId84"/>
    <p:sldId id="329" r:id="rId85"/>
    <p:sldId id="330" r:id="rId86"/>
    <p:sldId id="379" r:id="rId87"/>
    <p:sldId id="380" r:id="rId88"/>
    <p:sldId id="381" r:id="rId89"/>
    <p:sldId id="333" r:id="rId90"/>
    <p:sldId id="332" r:id="rId91"/>
    <p:sldId id="331" r:id="rId92"/>
    <p:sldId id="344" r:id="rId93"/>
    <p:sldId id="343" r:id="rId94"/>
    <p:sldId id="353" r:id="rId95"/>
    <p:sldId id="352" r:id="rId96"/>
    <p:sldId id="345" r:id="rId97"/>
    <p:sldId id="377" r:id="rId98"/>
    <p:sldId id="376" r:id="rId99"/>
    <p:sldId id="378" r:id="rId100"/>
    <p:sldId id="386" r:id="rId101"/>
    <p:sldId id="334" r:id="rId102"/>
    <p:sldId id="325" r:id="rId103"/>
    <p:sldId id="335" r:id="rId104"/>
    <p:sldId id="382" r:id="rId105"/>
    <p:sldId id="383" r:id="rId106"/>
    <p:sldId id="327" r:id="rId107"/>
    <p:sldId id="349" r:id="rId108"/>
    <p:sldId id="354" r:id="rId109"/>
    <p:sldId id="355" r:id="rId110"/>
    <p:sldId id="359" r:id="rId111"/>
    <p:sldId id="360" r:id="rId112"/>
    <p:sldId id="347" r:id="rId113"/>
    <p:sldId id="361" r:id="rId114"/>
    <p:sldId id="346" r:id="rId115"/>
    <p:sldId id="358" r:id="rId116"/>
    <p:sldId id="356" r:id="rId117"/>
    <p:sldId id="363" r:id="rId118"/>
    <p:sldId id="365" r:id="rId119"/>
    <p:sldId id="362" r:id="rId120"/>
    <p:sldId id="366" r:id="rId121"/>
    <p:sldId id="348" r:id="rId122"/>
    <p:sldId id="367" r:id="rId123"/>
    <p:sldId id="368" r:id="rId124"/>
    <p:sldId id="369" r:id="rId125"/>
    <p:sldId id="387" r:id="rId126"/>
    <p:sldId id="388" r:id="rId127"/>
    <p:sldId id="389" r:id="rId128"/>
    <p:sldId id="391" r:id="rId129"/>
    <p:sldId id="414" r:id="rId130"/>
    <p:sldId id="402" r:id="rId131"/>
    <p:sldId id="403" r:id="rId132"/>
    <p:sldId id="364" r:id="rId133"/>
    <p:sldId id="404" r:id="rId13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E9414"/>
    <a:srgbClr val="FF33CC"/>
    <a:srgbClr val="FFFFCC"/>
    <a:srgbClr val="3A1C44"/>
    <a:srgbClr val="612F73"/>
    <a:srgbClr val="4E265C"/>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8" autoAdjust="0"/>
    <p:restoredTop sz="94660"/>
  </p:normalViewPr>
  <p:slideViewPr>
    <p:cSldViewPr>
      <p:cViewPr>
        <p:scale>
          <a:sx n="80" d="100"/>
          <a:sy n="80" d="100"/>
        </p:scale>
        <p:origin x="-270" y="-54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97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slide" Target="slides/slide13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B7A709C-A1F0-44B3-BF2B-FE49EF0EC197}" type="datetimeFigureOut">
              <a:rPr lang="fr-FR" smtClean="0"/>
              <a:pPr/>
              <a:t>05/03/2015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BB4E910-6F6C-4BE1-9711-2A81F059325F}"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A709C-A1F0-44B3-BF2B-FE49EF0EC197}" type="datetimeFigureOut">
              <a:rPr lang="fr-FR" smtClean="0"/>
              <a:pPr/>
              <a:t>05/03/2015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4E910-6F6C-4BE1-9711-2A81F059325F}"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jardinsdefrance.org/images/HS_Botanique/627/Fig4-influence%20du%20vent%20sur%20la%20croissance%20des%20pins%20maritimesND2%202.jp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0"/>
            <a:ext cx="8280920" cy="2677656"/>
          </a:xfrm>
          <a:prstGeom prst="rect">
            <a:avLst/>
          </a:prstGeom>
        </p:spPr>
        <p:txBody>
          <a:bodyPr wrap="square">
            <a:spAutoFit/>
          </a:bodyPr>
          <a:lstStyle/>
          <a:p>
            <a:pPr algn="just"/>
            <a:r>
              <a:rPr lang="fr-FR" sz="2400" dirty="0" smtClean="0"/>
              <a:t>...casse tête...</a:t>
            </a:r>
          </a:p>
          <a:p>
            <a:pPr algn="just"/>
            <a:endParaRPr lang="fr-FR" sz="2400" dirty="0" smtClean="0"/>
          </a:p>
          <a:p>
            <a:pPr algn="just"/>
            <a:r>
              <a:rPr lang="fr-FR" sz="2400" dirty="0" smtClean="0"/>
              <a:t>Le petit Marius 10 ans se promène dans un parc. .. avec son nouveau canif il grave ses initiales </a:t>
            </a:r>
            <a:r>
              <a:rPr lang="fr-FR" sz="2400" b="1" dirty="0" smtClean="0"/>
              <a:t>MW</a:t>
            </a:r>
            <a:r>
              <a:rPr lang="fr-FR" sz="2400" dirty="0" smtClean="0"/>
              <a:t> sur le tronc d’un charme à 85 cm du sol.</a:t>
            </a:r>
          </a:p>
          <a:p>
            <a:pPr algn="just"/>
            <a:r>
              <a:rPr lang="fr-FR" sz="2400" dirty="0" smtClean="0"/>
              <a:t>Si l’arbre grandit de 12cm/an, à quelle hauteur se trouveront ses initiales lorsque Marius les montrera à sa belle, 15 ans plus tard?   </a:t>
            </a:r>
            <a:endParaRPr lang="fr-FR" sz="2400" dirty="0"/>
          </a:p>
        </p:txBody>
      </p:sp>
      <p:pic>
        <p:nvPicPr>
          <p:cNvPr id="61442" name="Picture 2" descr="http://www.onf.fr/activites_nature/sommaire/decouvrir/arbres/feuillus/20071012-101201-160572/1/++illustration++/++display++533x533.jpeg"/>
          <p:cNvPicPr>
            <a:picLocks noChangeAspect="1" noChangeArrowheads="1"/>
          </p:cNvPicPr>
          <p:nvPr/>
        </p:nvPicPr>
        <p:blipFill>
          <a:blip r:embed="rId2" cstate="print"/>
          <a:srcRect/>
          <a:stretch>
            <a:fillRect/>
          </a:stretch>
        </p:blipFill>
        <p:spPr bwMode="auto">
          <a:xfrm>
            <a:off x="2987824" y="2852936"/>
            <a:ext cx="5524862" cy="367240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8568952" cy="4401205"/>
          </a:xfrm>
          <a:prstGeom prst="rect">
            <a:avLst/>
          </a:prstGeom>
        </p:spPr>
        <p:txBody>
          <a:bodyPr wrap="square">
            <a:spAutoFit/>
          </a:bodyPr>
          <a:lstStyle/>
          <a:p>
            <a:r>
              <a:rPr lang="fr-FR" sz="2000" dirty="0" smtClean="0"/>
              <a:t>des similitudes mais aussi </a:t>
            </a:r>
            <a:r>
              <a:rPr lang="fr-FR" sz="2000" b="1" dirty="0" smtClean="0"/>
              <a:t>des différences </a:t>
            </a:r>
            <a:r>
              <a:rPr lang="fr-FR" sz="2000" dirty="0" smtClean="0"/>
              <a:t>avec les hormones animales </a:t>
            </a:r>
          </a:p>
          <a:p>
            <a:endParaRPr lang="fr-FR" sz="2000" dirty="0" smtClean="0"/>
          </a:p>
          <a:p>
            <a:r>
              <a:rPr lang="fr-FR" sz="2000" dirty="0" smtClean="0"/>
              <a:t>• peu d’hormones végétales (</a:t>
            </a:r>
            <a:r>
              <a:rPr lang="fr-FR" sz="2000" dirty="0" smtClean="0">
                <a:latin typeface="Agency FB"/>
              </a:rPr>
              <a:t>≈</a:t>
            </a:r>
            <a:r>
              <a:rPr lang="fr-FR" sz="2000" dirty="0" smtClean="0">
                <a:latin typeface="+mj-lt"/>
              </a:rPr>
              <a:t>10</a:t>
            </a:r>
            <a:r>
              <a:rPr lang="fr-FR" sz="2000" dirty="0" smtClean="0"/>
              <a:t>) ≠ hormones animales (</a:t>
            </a:r>
            <a:r>
              <a:rPr lang="fr-FR" sz="2000" dirty="0" smtClean="0">
                <a:latin typeface="Agency FB"/>
              </a:rPr>
              <a:t>≈ </a:t>
            </a:r>
            <a:r>
              <a:rPr lang="fr-FR" sz="2000" dirty="0" smtClean="0"/>
              <a:t>40) </a:t>
            </a:r>
            <a:endParaRPr lang="fr-FR" sz="2000" b="1" dirty="0" smtClean="0"/>
          </a:p>
          <a:p>
            <a:r>
              <a:rPr lang="fr-FR" sz="2000" dirty="0" smtClean="0"/>
              <a:t>• structure chimique ≠ sauf pour les </a:t>
            </a:r>
            <a:r>
              <a:rPr lang="fr-FR" sz="2000" dirty="0" err="1" smtClean="0"/>
              <a:t>brassinostéroïdes</a:t>
            </a:r>
            <a:r>
              <a:rPr lang="fr-FR" sz="2000" dirty="0" smtClean="0"/>
              <a:t> proches des stéroïdes animaux </a:t>
            </a:r>
          </a:p>
          <a:p>
            <a:endParaRPr lang="fr-FR" sz="2000" dirty="0" smtClean="0"/>
          </a:p>
          <a:p>
            <a:r>
              <a:rPr lang="fr-FR" sz="2000" dirty="0" smtClean="0"/>
              <a:t>• produites dans </a:t>
            </a:r>
            <a:r>
              <a:rPr lang="fr-FR" sz="2000" b="1" dirty="0" smtClean="0"/>
              <a:t>≠ régions de l’organisme </a:t>
            </a:r>
            <a:r>
              <a:rPr lang="fr-FR" sz="2000" dirty="0" smtClean="0"/>
              <a:t>; parfois actives sur leur lieu de synthèse et sur leur site d’action </a:t>
            </a:r>
          </a:p>
          <a:p>
            <a:endParaRPr lang="fr-FR" sz="2000" dirty="0" smtClean="0"/>
          </a:p>
          <a:p>
            <a:r>
              <a:rPr lang="fr-FR" sz="2000" dirty="0" smtClean="0"/>
              <a:t>• action moins ciblée que celle des hormones animales (balance hormonale, antagonisme, synergie …) </a:t>
            </a:r>
          </a:p>
          <a:p>
            <a:r>
              <a:rPr lang="fr-FR" sz="2000" dirty="0" smtClean="0"/>
              <a:t>effets diversifiés = </a:t>
            </a:r>
            <a:r>
              <a:rPr lang="fr-FR" sz="2000" b="1" dirty="0" smtClean="0"/>
              <a:t>effets </a:t>
            </a:r>
            <a:r>
              <a:rPr lang="fr-FR" sz="2000" b="1" dirty="0" err="1" smtClean="0"/>
              <a:t>pléiotropiques</a:t>
            </a:r>
            <a:r>
              <a:rPr lang="fr-FR" sz="2000" b="1" dirty="0" smtClean="0"/>
              <a:t> </a:t>
            </a:r>
          </a:p>
          <a:p>
            <a:endParaRPr lang="fr-FR" sz="2000" b="1" dirty="0" smtClean="0"/>
          </a:p>
          <a:p>
            <a:r>
              <a:rPr lang="fr-FR" sz="2000" dirty="0" smtClean="0"/>
              <a:t>• agissent rarement seules (</a:t>
            </a:r>
            <a:r>
              <a:rPr lang="fr-FR" sz="2000" b="1" dirty="0" smtClean="0"/>
              <a:t>synergie</a:t>
            </a:r>
            <a:r>
              <a:rPr lang="fr-FR" sz="2000" dirty="0" smtClean="0"/>
              <a:t> mais aussi antagonisme) </a:t>
            </a:r>
          </a:p>
        </p:txBody>
      </p:sp>
      <p:sp>
        <p:nvSpPr>
          <p:cNvPr id="3" name="Rectangle 2"/>
          <p:cNvSpPr/>
          <p:nvPr/>
        </p:nvSpPr>
        <p:spPr>
          <a:xfrm>
            <a:off x="323528" y="5234424"/>
            <a:ext cx="8424936" cy="1631216"/>
          </a:xfrm>
          <a:prstGeom prst="rect">
            <a:avLst/>
          </a:prstGeom>
          <a:solidFill>
            <a:srgbClr val="FFC000"/>
          </a:solidFill>
        </p:spPr>
        <p:txBody>
          <a:bodyPr wrap="square">
            <a:spAutoFit/>
          </a:bodyPr>
          <a:lstStyle/>
          <a:p>
            <a:r>
              <a:rPr lang="fr-FR" sz="2000" b="1" dirty="0" smtClean="0"/>
              <a:t>Notion de régulateurs de croissance : </a:t>
            </a:r>
            <a:endParaRPr lang="fr-FR" sz="2000" dirty="0" smtClean="0"/>
          </a:p>
          <a:p>
            <a:endParaRPr lang="fr-FR" sz="2000" dirty="0" smtClean="0"/>
          </a:p>
          <a:p>
            <a:r>
              <a:rPr lang="fr-FR" sz="2000" dirty="0" smtClean="0"/>
              <a:t>substances ayant des </a:t>
            </a:r>
            <a:r>
              <a:rPr lang="fr-FR" sz="2000" b="1" dirty="0" smtClean="0"/>
              <a:t>effets analogues à ceux des hormones mais qui ne sont pas synthétisées par les végétaux (</a:t>
            </a:r>
            <a:r>
              <a:rPr lang="fr-FR" sz="2000" dirty="0" smtClean="0"/>
              <a:t>très utilisées en agriculture et en horticulture)</a:t>
            </a:r>
            <a:r>
              <a:rPr lang="fr-FR" sz="2000" b="1" dirty="0" smtClean="0"/>
              <a:t>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332656"/>
            <a:ext cx="8640960" cy="400110"/>
          </a:xfrm>
          <a:prstGeom prst="rect">
            <a:avLst/>
          </a:prstGeom>
        </p:spPr>
        <p:txBody>
          <a:bodyPr wrap="square">
            <a:spAutoFit/>
          </a:bodyPr>
          <a:lstStyle/>
          <a:p>
            <a:r>
              <a:rPr lang="fr-FR" sz="2000" b="1" dirty="0" smtClean="0"/>
              <a:t>Mise en évidence d'un </a:t>
            </a:r>
            <a:r>
              <a:rPr lang="fr-FR" sz="2000" b="1" dirty="0" err="1" smtClean="0"/>
              <a:t>gravitropisme</a:t>
            </a:r>
            <a:r>
              <a:rPr lang="fr-FR" sz="2000" b="1" dirty="0" smtClean="0"/>
              <a:t> négatif : </a:t>
            </a:r>
            <a:r>
              <a:rPr lang="fr-FR" sz="2000" dirty="0" err="1" smtClean="0"/>
              <a:t>hypocotyle</a:t>
            </a:r>
            <a:r>
              <a:rPr lang="fr-FR" sz="2000" dirty="0" smtClean="0"/>
              <a:t> de soja vert</a:t>
            </a:r>
            <a:r>
              <a:rPr lang="fr-FR" sz="2000" b="1" dirty="0" smtClean="0"/>
              <a:t> </a:t>
            </a:r>
            <a:endParaRPr lang="fr-FR" sz="2000" dirty="0"/>
          </a:p>
        </p:txBody>
      </p:sp>
      <p:pic>
        <p:nvPicPr>
          <p:cNvPr id="135169" name="Picture 1" descr="plantule de soja"/>
          <p:cNvPicPr>
            <a:picLocks noChangeAspect="1" noChangeArrowheads="1"/>
          </p:cNvPicPr>
          <p:nvPr/>
        </p:nvPicPr>
        <p:blipFill>
          <a:blip r:embed="rId2" cstate="print"/>
          <a:srcRect/>
          <a:stretch>
            <a:fillRect/>
          </a:stretch>
        </p:blipFill>
        <p:spPr bwMode="auto">
          <a:xfrm>
            <a:off x="251520" y="1269039"/>
            <a:ext cx="4259613" cy="2520000"/>
          </a:xfrm>
          <a:prstGeom prst="rect">
            <a:avLst/>
          </a:prstGeom>
          <a:noFill/>
        </p:spPr>
      </p:pic>
      <p:pic>
        <p:nvPicPr>
          <p:cNvPr id="135170" name="Picture 2" descr="plantule de vigna radiata"/>
          <p:cNvPicPr>
            <a:picLocks noChangeAspect="1" noChangeArrowheads="1"/>
          </p:cNvPicPr>
          <p:nvPr/>
        </p:nvPicPr>
        <p:blipFill>
          <a:blip r:embed="rId3" cstate="print"/>
          <a:srcRect/>
          <a:stretch>
            <a:fillRect/>
          </a:stretch>
        </p:blipFill>
        <p:spPr bwMode="auto">
          <a:xfrm>
            <a:off x="4572000" y="1269040"/>
            <a:ext cx="4259614" cy="2520000"/>
          </a:xfrm>
          <a:prstGeom prst="rect">
            <a:avLst/>
          </a:prstGeom>
          <a:noFill/>
        </p:spPr>
      </p:pic>
      <p:sp>
        <p:nvSpPr>
          <p:cNvPr id="8" name="Rectangle 7"/>
          <p:cNvSpPr/>
          <p:nvPr/>
        </p:nvSpPr>
        <p:spPr>
          <a:xfrm>
            <a:off x="251520" y="4581128"/>
            <a:ext cx="8568951" cy="1631216"/>
          </a:xfrm>
          <a:prstGeom prst="rect">
            <a:avLst/>
          </a:prstGeom>
        </p:spPr>
        <p:txBody>
          <a:bodyPr wrap="square">
            <a:spAutoFit/>
          </a:bodyPr>
          <a:lstStyle/>
          <a:p>
            <a:pPr lvl="0"/>
            <a:r>
              <a:rPr lang="fr-FR" sz="2000" dirty="0" smtClean="0">
                <a:solidFill>
                  <a:srgbClr val="000000"/>
                </a:solidFill>
                <a:latin typeface="+mj-lt"/>
              </a:rPr>
              <a:t>Une plantule de soja est couchée sur une feuille de papier filtre et maintenue dans cette position à l'aide d'une bandelette de toile adhésive (sparadrap) au niveau de la base de l'</a:t>
            </a:r>
            <a:r>
              <a:rPr lang="fr-FR" sz="2000" dirty="0" err="1" smtClean="0">
                <a:solidFill>
                  <a:srgbClr val="000000"/>
                </a:solidFill>
                <a:latin typeface="+mj-lt"/>
              </a:rPr>
              <a:t>hypocotyle</a:t>
            </a:r>
            <a:r>
              <a:rPr lang="fr-FR" sz="2000" dirty="0" smtClean="0">
                <a:solidFill>
                  <a:srgbClr val="000000"/>
                </a:solidFill>
                <a:latin typeface="+mj-lt"/>
              </a:rPr>
              <a:t>. </a:t>
            </a:r>
          </a:p>
          <a:p>
            <a:pPr lvl="0"/>
            <a:r>
              <a:rPr lang="fr-FR" sz="2000" dirty="0" smtClean="0">
                <a:solidFill>
                  <a:srgbClr val="000000"/>
                </a:solidFill>
                <a:latin typeface="+mj-lt"/>
              </a:rPr>
              <a:t>Après 6heures, on constate que la plantule s'est redressée. la courbure a lieu au niveau de la base de la zone de croissance.</a:t>
            </a:r>
            <a:endParaRPr lang="fr-FR" sz="2000" dirty="0">
              <a:solidFill>
                <a:srgbClr val="000000"/>
              </a:solidFill>
              <a:latin typeface="+mj-lt"/>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cstate="print"/>
          <a:srcRect/>
          <a:stretch>
            <a:fillRect/>
          </a:stretch>
        </p:blipFill>
        <p:spPr bwMode="auto">
          <a:xfrm>
            <a:off x="179512" y="692696"/>
            <a:ext cx="4464496" cy="3382194"/>
          </a:xfrm>
          <a:prstGeom prst="rect">
            <a:avLst/>
          </a:prstGeom>
          <a:noFill/>
          <a:ln w="9525">
            <a:noFill/>
            <a:miter lim="800000"/>
            <a:headEnd/>
            <a:tailEnd/>
          </a:ln>
        </p:spPr>
      </p:pic>
      <p:sp>
        <p:nvSpPr>
          <p:cNvPr id="5" name="Rectangle 4"/>
          <p:cNvSpPr/>
          <p:nvPr/>
        </p:nvSpPr>
        <p:spPr>
          <a:xfrm>
            <a:off x="144016" y="4077072"/>
            <a:ext cx="4572000" cy="2246769"/>
          </a:xfrm>
          <a:prstGeom prst="rect">
            <a:avLst/>
          </a:prstGeom>
        </p:spPr>
        <p:txBody>
          <a:bodyPr>
            <a:spAutoFit/>
          </a:bodyPr>
          <a:lstStyle/>
          <a:p>
            <a:endParaRPr lang="fr-FR" sz="2000" dirty="0" smtClean="0"/>
          </a:p>
          <a:p>
            <a:r>
              <a:rPr lang="fr-FR" sz="2000" dirty="0" smtClean="0"/>
              <a:t>Lorsque la racine est couchée horizontalement, le transport d'auxine est décalé dans le sens de la pesanteur au niveau de la coiffe. L'auxine remonte alors avec une plus forte concentration dans la région basse vers la zone de croissance. </a:t>
            </a:r>
            <a:endParaRPr lang="fr-FR" sz="2000" dirty="0"/>
          </a:p>
        </p:txBody>
      </p:sp>
      <p:grpSp>
        <p:nvGrpSpPr>
          <p:cNvPr id="6" name="Groupe 5"/>
          <p:cNvGrpSpPr/>
          <p:nvPr/>
        </p:nvGrpSpPr>
        <p:grpSpPr>
          <a:xfrm>
            <a:off x="4716016" y="692696"/>
            <a:ext cx="4427984" cy="5015592"/>
            <a:chOff x="4716016" y="692696"/>
            <a:chExt cx="4427984" cy="5015592"/>
          </a:xfrm>
        </p:grpSpPr>
        <p:pic>
          <p:nvPicPr>
            <p:cNvPr id="84995" name="Picture 3"/>
            <p:cNvPicPr>
              <a:picLocks noChangeAspect="1" noChangeArrowheads="1"/>
            </p:cNvPicPr>
            <p:nvPr/>
          </p:nvPicPr>
          <p:blipFill>
            <a:blip r:embed="rId3" cstate="print"/>
            <a:srcRect/>
            <a:stretch>
              <a:fillRect/>
            </a:stretch>
          </p:blipFill>
          <p:spPr bwMode="auto">
            <a:xfrm>
              <a:off x="4716016" y="692696"/>
              <a:ext cx="4248472" cy="3312368"/>
            </a:xfrm>
            <a:prstGeom prst="rect">
              <a:avLst/>
            </a:prstGeom>
            <a:noFill/>
            <a:ln w="9525">
              <a:noFill/>
              <a:miter lim="800000"/>
              <a:headEnd/>
              <a:tailEnd/>
            </a:ln>
          </p:spPr>
        </p:pic>
        <p:sp>
          <p:nvSpPr>
            <p:cNvPr id="7" name="Rectangle 6"/>
            <p:cNvSpPr/>
            <p:nvPr/>
          </p:nvSpPr>
          <p:spPr>
            <a:xfrm>
              <a:off x="4788024" y="4077072"/>
              <a:ext cx="4355976" cy="1631216"/>
            </a:xfrm>
            <a:prstGeom prst="rect">
              <a:avLst/>
            </a:prstGeom>
          </p:spPr>
          <p:txBody>
            <a:bodyPr wrap="square">
              <a:spAutoFit/>
            </a:bodyPr>
            <a:lstStyle/>
            <a:p>
              <a:endParaRPr lang="fr-FR" sz="2000" dirty="0" smtClean="0"/>
            </a:p>
            <a:p>
              <a:r>
                <a:rPr lang="fr-FR" sz="2000" dirty="0" smtClean="0"/>
                <a:t>L'auxine étant inhibitrice de la croissance des cellules de racine à forte concentration, la racine se courbe vers le bas. </a:t>
              </a:r>
              <a:endParaRPr lang="fr-FR"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395536" y="4437112"/>
            <a:ext cx="8424936" cy="707886"/>
            <a:chOff x="144016" y="851902"/>
            <a:chExt cx="8424936" cy="707886"/>
          </a:xfrm>
        </p:grpSpPr>
        <p:sp>
          <p:nvSpPr>
            <p:cNvPr id="8" name="Rectangle 7"/>
            <p:cNvSpPr/>
            <p:nvPr/>
          </p:nvSpPr>
          <p:spPr>
            <a:xfrm>
              <a:off x="144016" y="851902"/>
              <a:ext cx="8424936" cy="707886"/>
            </a:xfrm>
            <a:prstGeom prst="rect">
              <a:avLst/>
            </a:prstGeom>
            <a:ln>
              <a:noFill/>
            </a:ln>
          </p:spPr>
          <p:txBody>
            <a:bodyPr wrap="square">
              <a:spAutoFit/>
            </a:bodyPr>
            <a:lstStyle/>
            <a:p>
              <a:r>
                <a:rPr lang="fr-FR" sz="2000" dirty="0" smtClean="0"/>
                <a:t>Partie aérienne : combinaison des 2 tropismes </a:t>
              </a:r>
            </a:p>
            <a:p>
              <a:r>
                <a:rPr lang="fr-FR" sz="2000" dirty="0" smtClean="0"/>
                <a:t>					 lié à des gradients d’auxine  </a:t>
              </a:r>
              <a:endParaRPr lang="fr-FR" sz="2000" dirty="0"/>
            </a:p>
          </p:txBody>
        </p:sp>
        <p:sp>
          <p:nvSpPr>
            <p:cNvPr id="9" name="Flèche droite 8"/>
            <p:cNvSpPr/>
            <p:nvPr/>
          </p:nvSpPr>
          <p:spPr>
            <a:xfrm>
              <a:off x="3816424" y="1283950"/>
              <a:ext cx="936104" cy="21602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grpSp>
        <p:nvGrpSpPr>
          <p:cNvPr id="20" name="Groupe 19"/>
          <p:cNvGrpSpPr/>
          <p:nvPr/>
        </p:nvGrpSpPr>
        <p:grpSpPr>
          <a:xfrm>
            <a:off x="539552" y="476672"/>
            <a:ext cx="2952328" cy="2629456"/>
            <a:chOff x="683568" y="3212976"/>
            <a:chExt cx="2952328" cy="2629456"/>
          </a:xfrm>
        </p:grpSpPr>
        <p:sp>
          <p:nvSpPr>
            <p:cNvPr id="11" name="Rectangle 10"/>
            <p:cNvSpPr/>
            <p:nvPr/>
          </p:nvSpPr>
          <p:spPr>
            <a:xfrm>
              <a:off x="1115616" y="4365104"/>
              <a:ext cx="2520280" cy="1477328"/>
            </a:xfrm>
            <a:prstGeom prst="rect">
              <a:avLst/>
            </a:prstGeom>
            <a:ln>
              <a:noFill/>
            </a:ln>
          </p:spPr>
          <p:txBody>
            <a:bodyPr wrap="square">
              <a:spAutoFit/>
            </a:bodyPr>
            <a:lstStyle/>
            <a:p>
              <a:r>
                <a:rPr lang="fr-FR" dirty="0" smtClean="0"/>
                <a:t>protéine </a:t>
              </a:r>
              <a:r>
                <a:rPr lang="fr-FR" b="1" dirty="0" smtClean="0"/>
                <a:t>PIN3</a:t>
              </a:r>
              <a:r>
                <a:rPr lang="fr-FR" dirty="0" smtClean="0"/>
                <a:t> </a:t>
              </a:r>
            </a:p>
            <a:p>
              <a:r>
                <a:rPr lang="fr-FR" dirty="0" smtClean="0"/>
                <a:t>famille des transporteurs d’efflux sur un seul coté de la mb plasmique des cellules</a:t>
              </a:r>
              <a:endParaRPr lang="fr-FR" dirty="0"/>
            </a:p>
          </p:txBody>
        </p:sp>
        <p:sp>
          <p:nvSpPr>
            <p:cNvPr id="12" name="Rectangle 11"/>
            <p:cNvSpPr/>
            <p:nvPr/>
          </p:nvSpPr>
          <p:spPr>
            <a:xfrm>
              <a:off x="683568" y="3212976"/>
              <a:ext cx="1862689" cy="400110"/>
            </a:xfrm>
            <a:prstGeom prst="rect">
              <a:avLst/>
            </a:prstGeom>
            <a:solidFill>
              <a:schemeClr val="accent6">
                <a:lumMod val="75000"/>
              </a:schemeClr>
            </a:solidFill>
          </p:spPr>
          <p:txBody>
            <a:bodyPr wrap="none">
              <a:spAutoFit/>
            </a:bodyPr>
            <a:lstStyle/>
            <a:p>
              <a:r>
                <a:rPr lang="fr-FR" sz="2000" dirty="0" err="1" smtClean="0">
                  <a:solidFill>
                    <a:schemeClr val="bg1"/>
                  </a:solidFill>
                </a:rPr>
                <a:t>gravistimulation</a:t>
              </a:r>
              <a:endParaRPr lang="fr-FR" sz="2000" dirty="0">
                <a:solidFill>
                  <a:schemeClr val="bg1"/>
                </a:solidFill>
              </a:endParaRPr>
            </a:p>
          </p:txBody>
        </p:sp>
        <p:sp>
          <p:nvSpPr>
            <p:cNvPr id="15" name="Flèche droite 14"/>
            <p:cNvSpPr/>
            <p:nvPr/>
          </p:nvSpPr>
          <p:spPr>
            <a:xfrm rot="5400000">
              <a:off x="1367644" y="3969060"/>
              <a:ext cx="576064" cy="216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 name="Groupe 20"/>
          <p:cNvGrpSpPr/>
          <p:nvPr/>
        </p:nvGrpSpPr>
        <p:grpSpPr>
          <a:xfrm>
            <a:off x="3707904" y="1916832"/>
            <a:ext cx="5040560" cy="1477328"/>
            <a:chOff x="3851920" y="4653136"/>
            <a:chExt cx="5040560" cy="1477328"/>
          </a:xfrm>
        </p:grpSpPr>
        <p:sp>
          <p:nvSpPr>
            <p:cNvPr id="16" name="Rectangle 15"/>
            <p:cNvSpPr/>
            <p:nvPr/>
          </p:nvSpPr>
          <p:spPr>
            <a:xfrm>
              <a:off x="4860032" y="4653136"/>
              <a:ext cx="1944216" cy="1477328"/>
            </a:xfrm>
            <a:prstGeom prst="rect">
              <a:avLst/>
            </a:prstGeom>
          </p:spPr>
          <p:txBody>
            <a:bodyPr wrap="square">
              <a:spAutoFit/>
            </a:bodyPr>
            <a:lstStyle/>
            <a:p>
              <a:r>
                <a:rPr lang="fr-FR" dirty="0" smtClean="0"/>
                <a:t>Relocalisation  de PIN 3 sur une autre face de la cellule en moins de 2min</a:t>
              </a:r>
              <a:endParaRPr lang="fr-FR" dirty="0"/>
            </a:p>
          </p:txBody>
        </p:sp>
        <p:sp>
          <p:nvSpPr>
            <p:cNvPr id="17" name="Flèche droite 16"/>
            <p:cNvSpPr/>
            <p:nvPr/>
          </p:nvSpPr>
          <p:spPr>
            <a:xfrm>
              <a:off x="3851920" y="5013176"/>
              <a:ext cx="720080" cy="28803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droite 17"/>
            <p:cNvSpPr/>
            <p:nvPr/>
          </p:nvSpPr>
          <p:spPr>
            <a:xfrm>
              <a:off x="6804248" y="5373216"/>
              <a:ext cx="720080" cy="288032"/>
            </a:xfrm>
            <a:prstGeom prst="rightArrow">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7668344" y="5301208"/>
              <a:ext cx="1224136" cy="646331"/>
            </a:xfrm>
            <a:prstGeom prst="rect">
              <a:avLst/>
            </a:prstGeom>
          </p:spPr>
          <p:txBody>
            <a:bodyPr wrap="square">
              <a:spAutoFit/>
            </a:bodyPr>
            <a:lstStyle/>
            <a:p>
              <a:r>
                <a:rPr lang="fr-FR" dirty="0" err="1" smtClean="0"/>
                <a:t>Modif</a:t>
              </a:r>
              <a:r>
                <a:rPr lang="fr-FR" dirty="0" smtClean="0"/>
                <a:t> flux d’auxine </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404664"/>
            <a:ext cx="8532440" cy="2246769"/>
          </a:xfrm>
          <a:prstGeom prst="rect">
            <a:avLst/>
          </a:prstGeom>
        </p:spPr>
        <p:txBody>
          <a:bodyPr wrap="square">
            <a:spAutoFit/>
          </a:bodyPr>
          <a:lstStyle/>
          <a:p>
            <a:endParaRPr lang="fr-FR" sz="2000" dirty="0" smtClean="0"/>
          </a:p>
          <a:p>
            <a:endParaRPr lang="fr-FR" sz="2000" dirty="0" smtClean="0"/>
          </a:p>
          <a:p>
            <a:r>
              <a:rPr lang="fr-FR" sz="2000" b="1" dirty="0" smtClean="0"/>
              <a:t>Les </a:t>
            </a:r>
            <a:r>
              <a:rPr lang="fr-FR" sz="2000" b="1" dirty="0" err="1" smtClean="0"/>
              <a:t>statocytes</a:t>
            </a:r>
            <a:r>
              <a:rPr lang="fr-FR" sz="2000" b="1" dirty="0" smtClean="0"/>
              <a:t> = </a:t>
            </a:r>
            <a:r>
              <a:rPr lang="fr-FR" sz="2000" dirty="0" smtClean="0"/>
              <a:t>cellules spécialisées dans la </a:t>
            </a:r>
            <a:r>
              <a:rPr lang="fr-FR" sz="2000" b="1" dirty="0" smtClean="0"/>
              <a:t>perception de la gravité </a:t>
            </a:r>
            <a:r>
              <a:rPr lang="fr-FR" sz="2000" dirty="0" smtClean="0"/>
              <a:t>et situées au niveau de la coiffe </a:t>
            </a:r>
          </a:p>
          <a:p>
            <a:endParaRPr lang="fr-FR" sz="2000" dirty="0" smtClean="0"/>
          </a:p>
          <a:p>
            <a:r>
              <a:rPr lang="fr-FR" sz="2000" b="1" dirty="0" smtClean="0">
                <a:sym typeface="Wingdings"/>
              </a:rPr>
              <a:t></a:t>
            </a:r>
            <a:r>
              <a:rPr lang="fr-FR" sz="2000" dirty="0" smtClean="0"/>
              <a:t>caractérisées par la </a:t>
            </a:r>
            <a:r>
              <a:rPr lang="fr-FR" sz="2000" b="1" dirty="0" smtClean="0"/>
              <a:t>présence d’</a:t>
            </a:r>
            <a:r>
              <a:rPr lang="fr-FR" sz="2000" b="1" dirty="0" err="1" smtClean="0"/>
              <a:t>amyloplastes</a:t>
            </a:r>
            <a:r>
              <a:rPr lang="fr-FR" sz="2000" b="1" dirty="0" smtClean="0"/>
              <a:t> </a:t>
            </a:r>
            <a:r>
              <a:rPr lang="fr-FR" sz="2000" dirty="0" smtClean="0"/>
              <a:t>spécialisés</a:t>
            </a:r>
            <a:r>
              <a:rPr lang="fr-FR" sz="2000" b="1" dirty="0" smtClean="0"/>
              <a:t> = les </a:t>
            </a:r>
            <a:r>
              <a:rPr lang="fr-FR" sz="2000" b="1" dirty="0" err="1" smtClean="0"/>
              <a:t>statolithes</a:t>
            </a:r>
            <a:endParaRPr lang="fr-FR" sz="2000" b="1" dirty="0" smtClean="0"/>
          </a:p>
          <a:p>
            <a:r>
              <a:rPr lang="fr-FR" sz="2000" b="1" dirty="0" smtClean="0"/>
              <a:t> </a:t>
            </a:r>
          </a:p>
        </p:txBody>
      </p:sp>
      <p:sp>
        <p:nvSpPr>
          <p:cNvPr id="3" name="Rectangle 2"/>
          <p:cNvSpPr/>
          <p:nvPr/>
        </p:nvSpPr>
        <p:spPr>
          <a:xfrm>
            <a:off x="395536" y="260648"/>
            <a:ext cx="2511008" cy="400110"/>
          </a:xfrm>
          <a:prstGeom prst="rect">
            <a:avLst/>
          </a:prstGeom>
          <a:solidFill>
            <a:schemeClr val="tx1"/>
          </a:solidFill>
        </p:spPr>
        <p:txBody>
          <a:bodyPr wrap="none">
            <a:spAutoFit/>
          </a:bodyPr>
          <a:lstStyle/>
          <a:p>
            <a:r>
              <a:rPr lang="fr-FR" sz="2000" b="1" dirty="0" smtClean="0">
                <a:solidFill>
                  <a:schemeClr val="bg1"/>
                </a:solidFill>
              </a:rPr>
              <a:t>Cas du </a:t>
            </a:r>
            <a:r>
              <a:rPr lang="fr-FR" sz="2000" b="1" dirty="0" err="1" smtClean="0">
                <a:solidFill>
                  <a:schemeClr val="bg1"/>
                </a:solidFill>
              </a:rPr>
              <a:t>Gravitropisme</a:t>
            </a:r>
            <a:r>
              <a:rPr lang="fr-FR" sz="2000" dirty="0" smtClean="0">
                <a:solidFill>
                  <a:schemeClr val="bg1"/>
                </a:solidFill>
              </a:rPr>
              <a:t> </a:t>
            </a:r>
            <a:endParaRPr lang="fr-FR" sz="2000" dirty="0"/>
          </a:p>
        </p:txBody>
      </p:sp>
      <p:sp>
        <p:nvSpPr>
          <p:cNvPr id="5" name="Rectangle 4"/>
          <p:cNvSpPr/>
          <p:nvPr/>
        </p:nvSpPr>
        <p:spPr>
          <a:xfrm>
            <a:off x="1979712" y="2492896"/>
            <a:ext cx="6535241" cy="2246769"/>
          </a:xfrm>
          <a:prstGeom prst="rect">
            <a:avLst/>
          </a:prstGeom>
          <a:ln w="19050">
            <a:solidFill>
              <a:schemeClr val="accent6">
                <a:lumMod val="75000"/>
              </a:schemeClr>
            </a:solidFill>
          </a:ln>
        </p:spPr>
        <p:txBody>
          <a:bodyPr wrap="square">
            <a:spAutoFit/>
          </a:bodyPr>
          <a:lstStyle/>
          <a:p>
            <a:pPr lvl="0"/>
            <a:r>
              <a:rPr lang="fr-FR" sz="2000" b="1" dirty="0" err="1" smtClean="0">
                <a:solidFill>
                  <a:prstClr val="black"/>
                </a:solidFill>
              </a:rPr>
              <a:t>statolithes</a:t>
            </a:r>
            <a:r>
              <a:rPr lang="fr-FR" sz="2000" b="1" dirty="0" smtClean="0">
                <a:solidFill>
                  <a:prstClr val="black"/>
                </a:solidFill>
              </a:rPr>
              <a:t> = </a:t>
            </a:r>
            <a:r>
              <a:rPr lang="fr-FR" sz="2000" dirty="0" smtClean="0">
                <a:solidFill>
                  <a:prstClr val="black"/>
                </a:solidFill>
              </a:rPr>
              <a:t>plastes excentrés </a:t>
            </a:r>
            <a:r>
              <a:rPr lang="fr-FR" sz="2000" b="1" dirty="0" smtClean="0">
                <a:solidFill>
                  <a:prstClr val="black"/>
                </a:solidFill>
              </a:rPr>
              <a:t>au pôle basal de la cellule par sédimentation </a:t>
            </a:r>
            <a:r>
              <a:rPr lang="fr-FR" sz="2000" dirty="0" smtClean="0">
                <a:solidFill>
                  <a:prstClr val="black"/>
                </a:solidFill>
              </a:rPr>
              <a:t>(gravité) </a:t>
            </a:r>
          </a:p>
          <a:p>
            <a:pPr lvl="0"/>
            <a:r>
              <a:rPr lang="fr-FR" sz="2000" dirty="0" smtClean="0">
                <a:solidFill>
                  <a:prstClr val="black"/>
                </a:solidFill>
              </a:rPr>
              <a:t>=&gt; exercent ainsi une pression sur la membrane des réticulums endoplasmiques, induisant </a:t>
            </a:r>
            <a:r>
              <a:rPr lang="fr-FR" sz="2000" b="1" dirty="0" smtClean="0">
                <a:solidFill>
                  <a:prstClr val="black"/>
                </a:solidFill>
              </a:rPr>
              <a:t>l’activation des transporteurs de l’AIA au pôle basal </a:t>
            </a:r>
          </a:p>
          <a:p>
            <a:pPr lvl="0"/>
            <a:r>
              <a:rPr lang="fr-FR" sz="2000" dirty="0" smtClean="0">
                <a:solidFill>
                  <a:prstClr val="black"/>
                </a:solidFill>
              </a:rPr>
              <a:t>=&gt; changement de répartition de l’AIA dans la racine </a:t>
            </a:r>
          </a:p>
          <a:p>
            <a:pPr lvl="0"/>
            <a:r>
              <a:rPr lang="fr-FR" sz="2000" dirty="0" smtClean="0">
                <a:solidFill>
                  <a:prstClr val="black"/>
                </a:solidFill>
              </a:rPr>
              <a:t>=&gt; </a:t>
            </a:r>
            <a:r>
              <a:rPr lang="fr-FR" sz="2000" b="1" dirty="0" smtClean="0">
                <a:solidFill>
                  <a:prstClr val="black"/>
                </a:solidFill>
              </a:rPr>
              <a:t>variation dans la croissance racinaire → courbure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1915653" cy="400110"/>
          </a:xfrm>
          <a:prstGeom prst="rect">
            <a:avLst/>
          </a:prstGeom>
        </p:spPr>
        <p:txBody>
          <a:bodyPr wrap="none">
            <a:spAutoFit/>
          </a:bodyPr>
          <a:lstStyle/>
          <a:p>
            <a:r>
              <a:rPr lang="fr-FR" sz="2000" b="1" dirty="0" err="1" smtClean="0"/>
              <a:t>Haptotropisme</a:t>
            </a:r>
            <a:r>
              <a:rPr lang="fr-FR" sz="2000" dirty="0" smtClean="0"/>
              <a:t> :</a:t>
            </a:r>
            <a:endParaRPr lang="fr-FR" sz="2000" dirty="0"/>
          </a:p>
        </p:txBody>
      </p:sp>
      <p:sp>
        <p:nvSpPr>
          <p:cNvPr id="6" name="Rectangle 5"/>
          <p:cNvSpPr/>
          <p:nvPr/>
        </p:nvSpPr>
        <p:spPr>
          <a:xfrm>
            <a:off x="251520" y="620688"/>
            <a:ext cx="8640960" cy="2246769"/>
          </a:xfrm>
          <a:prstGeom prst="rect">
            <a:avLst/>
          </a:prstGeom>
        </p:spPr>
        <p:txBody>
          <a:bodyPr wrap="square">
            <a:spAutoFit/>
          </a:bodyPr>
          <a:lstStyle/>
          <a:p>
            <a:r>
              <a:rPr lang="fr-FR" sz="2000" dirty="0" smtClean="0"/>
              <a:t>Adaptation fondamentale pour les </a:t>
            </a:r>
            <a:r>
              <a:rPr lang="fr-FR" sz="2000" b="1" dirty="0" smtClean="0"/>
              <a:t>plantes volubiles </a:t>
            </a:r>
            <a:r>
              <a:rPr lang="fr-FR" sz="2000" dirty="0" smtClean="0"/>
              <a:t>qui sont des organismes fixés ne pouvant pas se déplacer. Ces plantes ne présentent en général pas ou peu de tissus de soutien et </a:t>
            </a:r>
            <a:r>
              <a:rPr lang="fr-FR" sz="2000" b="1" dirty="0" smtClean="0"/>
              <a:t>l'utilisation d'un support </a:t>
            </a:r>
            <a:r>
              <a:rPr lang="fr-FR" sz="2000" dirty="0" smtClean="0"/>
              <a:t>(tuteur artificiel ou autre plante ligneuse) est </a:t>
            </a:r>
            <a:r>
              <a:rPr lang="fr-FR" sz="2000" b="1" dirty="0" smtClean="0"/>
              <a:t>nécessaire</a:t>
            </a:r>
            <a:r>
              <a:rPr lang="fr-FR" sz="2000" dirty="0" smtClean="0"/>
              <a:t>.</a:t>
            </a:r>
          </a:p>
          <a:p>
            <a:r>
              <a:rPr lang="fr-FR" sz="2000" dirty="0" smtClean="0"/>
              <a:t>Ce tropisme de contact est </a:t>
            </a:r>
            <a:r>
              <a:rPr lang="fr-FR" sz="2000" b="1" dirty="0" smtClean="0"/>
              <a:t>souvent facilité par l'existence de mouvements révolutifs de type </a:t>
            </a:r>
            <a:r>
              <a:rPr lang="fr-FR" sz="2000" b="1" dirty="0" err="1" smtClean="0"/>
              <a:t>circumnutations</a:t>
            </a:r>
            <a:r>
              <a:rPr lang="fr-FR" sz="2000" b="1" dirty="0" smtClean="0"/>
              <a:t> </a:t>
            </a:r>
            <a:r>
              <a:rPr lang="fr-FR" sz="2000" dirty="0" smtClean="0"/>
              <a:t>(mouvements d'exploration) qui augmentent les probabilités d'entrer en contact physique avec un support.</a:t>
            </a:r>
            <a:endParaRPr lang="fr-FR" sz="2000" dirty="0"/>
          </a:p>
        </p:txBody>
      </p:sp>
      <p:sp>
        <p:nvSpPr>
          <p:cNvPr id="7" name="Rectangle 6"/>
          <p:cNvSpPr/>
          <p:nvPr/>
        </p:nvSpPr>
        <p:spPr>
          <a:xfrm>
            <a:off x="323528" y="3573016"/>
            <a:ext cx="8640960" cy="1631216"/>
          </a:xfrm>
          <a:prstGeom prst="rect">
            <a:avLst/>
          </a:prstGeom>
        </p:spPr>
        <p:txBody>
          <a:bodyPr wrap="square">
            <a:spAutoFit/>
          </a:bodyPr>
          <a:lstStyle/>
          <a:p>
            <a:r>
              <a:rPr lang="fr-FR" sz="2000" b="1" dirty="0" err="1" smtClean="0">
                <a:solidFill>
                  <a:srgbClr val="C00000"/>
                </a:solidFill>
              </a:rPr>
              <a:t>Circumnutation</a:t>
            </a:r>
            <a:r>
              <a:rPr lang="fr-FR" sz="2000" b="1" dirty="0" smtClean="0"/>
              <a:t> et </a:t>
            </a:r>
            <a:r>
              <a:rPr lang="fr-FR" sz="2000" b="1" dirty="0" err="1" smtClean="0">
                <a:solidFill>
                  <a:srgbClr val="990000"/>
                </a:solidFill>
                <a:latin typeface="+mj-lt"/>
                <a:cs typeface="Arial" pitchFamily="34" charset="0"/>
              </a:rPr>
              <a:t>haptotropisme</a:t>
            </a:r>
            <a:r>
              <a:rPr lang="fr-FR" sz="2000" b="1" dirty="0" smtClean="0">
                <a:solidFill>
                  <a:srgbClr val="990000"/>
                </a:solidFill>
                <a:latin typeface="+mj-lt"/>
                <a:cs typeface="Arial" pitchFamily="34" charset="0"/>
              </a:rPr>
              <a:t> (ou tropisme de contact) d'une tige de liseron</a:t>
            </a:r>
            <a:endParaRPr lang="fr-FR" sz="2000" b="1" dirty="0" smtClean="0"/>
          </a:p>
          <a:p>
            <a:r>
              <a:rPr lang="fr-FR" sz="2000" dirty="0" smtClean="0"/>
              <a:t>L'extrémité de la tige principale, souvent appelée "flèche", est constituée </a:t>
            </a:r>
            <a:r>
              <a:rPr lang="fr-FR" sz="2000" b="1" dirty="0" smtClean="0"/>
              <a:t>d'</a:t>
            </a:r>
            <a:r>
              <a:rPr lang="fr-FR" sz="2000" b="1" dirty="0" err="1" smtClean="0"/>
              <a:t>entre-noeuds</a:t>
            </a:r>
            <a:r>
              <a:rPr lang="fr-FR" sz="2000" b="1" dirty="0" smtClean="0"/>
              <a:t> très grands à croissance très rapide</a:t>
            </a:r>
            <a:r>
              <a:rPr lang="fr-FR" sz="2000" dirty="0" smtClean="0"/>
              <a:t>. Les feuilles, par contre, ont un développement très réduit. Le mouvement permet d'explorer de manière aléatoire un espace très vaste.</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tige de liseron"/>
          <p:cNvPicPr>
            <a:picLocks noChangeAspect="1" noChangeArrowheads="1"/>
          </p:cNvPicPr>
          <p:nvPr/>
        </p:nvPicPr>
        <p:blipFill>
          <a:blip r:embed="rId2" cstate="print"/>
          <a:srcRect/>
          <a:stretch>
            <a:fillRect/>
          </a:stretch>
        </p:blipFill>
        <p:spPr bwMode="auto">
          <a:xfrm>
            <a:off x="467544" y="1719064"/>
            <a:ext cx="1085850" cy="2286000"/>
          </a:xfrm>
          <a:prstGeom prst="rect">
            <a:avLst/>
          </a:prstGeom>
          <a:noFill/>
        </p:spPr>
      </p:pic>
      <p:pic>
        <p:nvPicPr>
          <p:cNvPr id="138243" name="Picture 3" descr="tige de liseron"/>
          <p:cNvPicPr>
            <a:picLocks noChangeAspect="1" noChangeArrowheads="1"/>
          </p:cNvPicPr>
          <p:nvPr/>
        </p:nvPicPr>
        <p:blipFill>
          <a:blip r:embed="rId3" cstate="print"/>
          <a:srcRect/>
          <a:stretch>
            <a:fillRect/>
          </a:stretch>
        </p:blipFill>
        <p:spPr bwMode="auto">
          <a:xfrm>
            <a:off x="1835696" y="1719064"/>
            <a:ext cx="1085850" cy="2286000"/>
          </a:xfrm>
          <a:prstGeom prst="rect">
            <a:avLst/>
          </a:prstGeom>
          <a:noFill/>
        </p:spPr>
      </p:pic>
      <p:pic>
        <p:nvPicPr>
          <p:cNvPr id="138244" name="Picture 4" descr="tige de liseron"/>
          <p:cNvPicPr>
            <a:picLocks noChangeAspect="1" noChangeArrowheads="1"/>
          </p:cNvPicPr>
          <p:nvPr/>
        </p:nvPicPr>
        <p:blipFill>
          <a:blip r:embed="rId4" cstate="print"/>
          <a:srcRect/>
          <a:stretch>
            <a:fillRect/>
          </a:stretch>
        </p:blipFill>
        <p:spPr bwMode="auto">
          <a:xfrm>
            <a:off x="3203848" y="1719064"/>
            <a:ext cx="1085850" cy="2286000"/>
          </a:xfrm>
          <a:prstGeom prst="rect">
            <a:avLst/>
          </a:prstGeom>
          <a:noFill/>
        </p:spPr>
      </p:pic>
      <p:pic>
        <p:nvPicPr>
          <p:cNvPr id="138245" name="Picture 5" descr="tige de liseron"/>
          <p:cNvPicPr>
            <a:picLocks noChangeAspect="1" noChangeArrowheads="1"/>
          </p:cNvPicPr>
          <p:nvPr/>
        </p:nvPicPr>
        <p:blipFill>
          <a:blip r:embed="rId5" cstate="print"/>
          <a:srcRect/>
          <a:stretch>
            <a:fillRect/>
          </a:stretch>
        </p:blipFill>
        <p:spPr bwMode="auto">
          <a:xfrm>
            <a:off x="4572000" y="1719064"/>
            <a:ext cx="1085850" cy="2286000"/>
          </a:xfrm>
          <a:prstGeom prst="rect">
            <a:avLst/>
          </a:prstGeom>
          <a:noFill/>
        </p:spPr>
      </p:pic>
      <p:pic>
        <p:nvPicPr>
          <p:cNvPr id="138246" name="Picture 6" descr="tige de liseron"/>
          <p:cNvPicPr>
            <a:picLocks noChangeAspect="1" noChangeArrowheads="1"/>
          </p:cNvPicPr>
          <p:nvPr/>
        </p:nvPicPr>
        <p:blipFill>
          <a:blip r:embed="rId6" cstate="print"/>
          <a:srcRect/>
          <a:stretch>
            <a:fillRect/>
          </a:stretch>
        </p:blipFill>
        <p:spPr bwMode="auto">
          <a:xfrm>
            <a:off x="5940152" y="1719064"/>
            <a:ext cx="1085850" cy="2286000"/>
          </a:xfrm>
          <a:prstGeom prst="rect">
            <a:avLst/>
          </a:prstGeom>
          <a:noFill/>
        </p:spPr>
      </p:pic>
      <p:pic>
        <p:nvPicPr>
          <p:cNvPr id="138247" name="Picture 7" descr="tige de liseron"/>
          <p:cNvPicPr>
            <a:picLocks noChangeAspect="1" noChangeArrowheads="1"/>
          </p:cNvPicPr>
          <p:nvPr/>
        </p:nvPicPr>
        <p:blipFill>
          <a:blip r:embed="rId7" cstate="print"/>
          <a:srcRect/>
          <a:stretch>
            <a:fillRect/>
          </a:stretch>
        </p:blipFill>
        <p:spPr bwMode="auto">
          <a:xfrm>
            <a:off x="7308304" y="1719064"/>
            <a:ext cx="1085850" cy="2286000"/>
          </a:xfrm>
          <a:prstGeom prst="rect">
            <a:avLst/>
          </a:prstGeom>
          <a:noFill/>
        </p:spPr>
      </p:pic>
      <p:sp>
        <p:nvSpPr>
          <p:cNvPr id="12" name="Rectangle 11"/>
          <p:cNvSpPr/>
          <p:nvPr/>
        </p:nvSpPr>
        <p:spPr>
          <a:xfrm>
            <a:off x="323528" y="4725144"/>
            <a:ext cx="9144000" cy="1015663"/>
          </a:xfrm>
          <a:prstGeom prst="rect">
            <a:avLst/>
          </a:prstGeom>
        </p:spPr>
        <p:txBody>
          <a:bodyPr wrap="square">
            <a:spAutoFit/>
          </a:bodyPr>
          <a:lstStyle/>
          <a:p>
            <a:pPr lvl="0"/>
            <a:r>
              <a:rPr lang="fr-FR" sz="2000" dirty="0" smtClean="0">
                <a:solidFill>
                  <a:srgbClr val="000000"/>
                </a:solidFill>
                <a:latin typeface="+mj-lt"/>
              </a:rPr>
              <a:t>L'enroulement d'une tige de liseron sur un </a:t>
            </a:r>
            <a:r>
              <a:rPr lang="fr-FR" sz="2000" dirty="0" smtClean="0">
                <a:solidFill>
                  <a:srgbClr val="000000"/>
                </a:solidFill>
                <a:latin typeface="+mj-lt"/>
              </a:rPr>
              <a:t>support</a:t>
            </a:r>
            <a:r>
              <a:rPr lang="fr-FR" sz="2000" dirty="0" smtClean="0">
                <a:solidFill>
                  <a:srgbClr val="000000"/>
                </a:solidFill>
                <a:latin typeface="+mj-lt"/>
              </a:rPr>
              <a:t> </a:t>
            </a:r>
            <a:r>
              <a:rPr lang="fr-FR" sz="2000" dirty="0" smtClean="0">
                <a:solidFill>
                  <a:srgbClr val="000000"/>
                </a:solidFill>
                <a:latin typeface="+mj-lt"/>
              </a:rPr>
              <a:t>: </a:t>
            </a:r>
            <a:r>
              <a:rPr lang="fr-FR" sz="2000" dirty="0" smtClean="0">
                <a:solidFill>
                  <a:srgbClr val="000000"/>
                </a:solidFill>
                <a:latin typeface="+mj-lt"/>
              </a:rPr>
              <a:t>le mouvement hélicoïdal un peu aléatoire devient très régulier au fur et à mesure que le resserrement sur le support se réalise.</a:t>
            </a:r>
            <a:endParaRPr lang="fr-FR" sz="2000" dirty="0">
              <a:solidFill>
                <a:srgbClr val="000000"/>
              </a:solidFill>
              <a:latin typeface="+mj-lt"/>
            </a:endParaRPr>
          </a:p>
        </p:txBody>
      </p:sp>
      <p:sp>
        <p:nvSpPr>
          <p:cNvPr id="13" name="Rectangle 12"/>
          <p:cNvSpPr/>
          <p:nvPr/>
        </p:nvSpPr>
        <p:spPr>
          <a:xfrm>
            <a:off x="395536" y="404664"/>
            <a:ext cx="8352928" cy="1323439"/>
          </a:xfrm>
          <a:prstGeom prst="rect">
            <a:avLst/>
          </a:prstGeom>
        </p:spPr>
        <p:txBody>
          <a:bodyPr wrap="square">
            <a:spAutoFit/>
          </a:bodyPr>
          <a:lstStyle/>
          <a:p>
            <a:pPr lvl="0" fontAlgn="base">
              <a:spcBef>
                <a:spcPct val="0"/>
              </a:spcBef>
              <a:spcAft>
                <a:spcPct val="0"/>
              </a:spcAft>
            </a:pPr>
            <a:r>
              <a:rPr lang="fr-FR" sz="2000" dirty="0" smtClean="0">
                <a:solidFill>
                  <a:srgbClr val="000000"/>
                </a:solidFill>
                <a:latin typeface="+mj-lt"/>
                <a:cs typeface="Arial" pitchFamily="34" charset="0"/>
              </a:rPr>
              <a:t>Si, par hasard, cette tige effleure un support (tuteur artificiel, branche d'une autre plante ou autre tige de son propre individu), des réactions remarquables se mettront en place.</a:t>
            </a:r>
            <a:endParaRPr lang="fr-FR" sz="2000" dirty="0" smtClean="0">
              <a:solidFill>
                <a:prstClr val="black"/>
              </a:solidFill>
              <a:latin typeface="+mj-lt"/>
              <a:cs typeface="Arial" pitchFamily="34" charset="0"/>
            </a:endParaRPr>
          </a:p>
          <a:p>
            <a:pPr lvl="0" eaLnBrk="0" fontAlgn="base" hangingPunct="0">
              <a:spcBef>
                <a:spcPct val="0"/>
              </a:spcBef>
              <a:spcAft>
                <a:spcPct val="0"/>
              </a:spcAft>
            </a:pPr>
            <a:r>
              <a:rPr lang="fr-FR" sz="2000" b="1" dirty="0" smtClean="0">
                <a:solidFill>
                  <a:srgbClr val="990000"/>
                </a:solidFill>
                <a:latin typeface="+mj-lt"/>
                <a:cs typeface="Arial" pitchFamily="34" charset="0"/>
              </a:rPr>
              <a:t>                                                                             </a:t>
            </a:r>
            <a:endParaRPr lang="fr-FR" sz="2000" dirty="0" smtClean="0">
              <a:solidFill>
                <a:prstClr val="black"/>
              </a:solidFill>
              <a:latin typeface="+mj-lt"/>
              <a:cs typeface="Arial" pitchFamily="34"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5536" y="1261209"/>
            <a:ext cx="8136904" cy="1015663"/>
          </a:xfrm>
          <a:prstGeom prst="rect">
            <a:avLst/>
          </a:prstGeom>
        </p:spPr>
        <p:txBody>
          <a:bodyPr wrap="square">
            <a:spAutoFit/>
          </a:bodyPr>
          <a:lstStyle/>
          <a:p>
            <a:pPr algn="just"/>
            <a:r>
              <a:rPr lang="fr-FR" sz="2000" dirty="0" smtClean="0"/>
              <a:t>Voie de signalisation = cascade d’évènements consécutifs à la </a:t>
            </a:r>
            <a:r>
              <a:rPr lang="fr-FR" sz="2000" b="1" dirty="0" smtClean="0"/>
              <a:t>perception</a:t>
            </a:r>
            <a:r>
              <a:rPr lang="fr-FR" sz="2000" dirty="0" smtClean="0"/>
              <a:t> d’une hormone par un </a:t>
            </a:r>
            <a:r>
              <a:rPr lang="fr-FR" sz="2000" b="1" dirty="0" smtClean="0"/>
              <a:t>récepteur spécifique </a:t>
            </a:r>
            <a:r>
              <a:rPr lang="fr-FR" sz="2000" dirty="0" smtClean="0"/>
              <a:t>et conduisant à une </a:t>
            </a:r>
            <a:r>
              <a:rPr lang="fr-FR" sz="2000" b="1" dirty="0" smtClean="0"/>
              <a:t>réponse mesurable </a:t>
            </a:r>
            <a:r>
              <a:rPr lang="fr-FR" sz="2000" dirty="0" smtClean="0"/>
              <a:t>ou observable</a:t>
            </a:r>
          </a:p>
        </p:txBody>
      </p:sp>
      <p:sp>
        <p:nvSpPr>
          <p:cNvPr id="5" name="Rectangle 4"/>
          <p:cNvSpPr/>
          <p:nvPr/>
        </p:nvSpPr>
        <p:spPr>
          <a:xfrm>
            <a:off x="2123728" y="2996952"/>
            <a:ext cx="2304256" cy="707886"/>
          </a:xfrm>
          <a:prstGeom prst="rect">
            <a:avLst/>
          </a:prstGeom>
          <a:solidFill>
            <a:schemeClr val="accent3">
              <a:lumMod val="75000"/>
            </a:schemeClr>
          </a:solidFill>
        </p:spPr>
        <p:txBody>
          <a:bodyPr wrap="square">
            <a:spAutoFit/>
          </a:bodyPr>
          <a:lstStyle/>
          <a:p>
            <a:pPr lvl="0"/>
            <a:r>
              <a:rPr lang="fr-FR" sz="2000" dirty="0" smtClean="0">
                <a:solidFill>
                  <a:schemeClr val="bg1"/>
                </a:solidFill>
              </a:rPr>
              <a:t>Induction ou répression de gènes </a:t>
            </a:r>
            <a:endParaRPr lang="fr-FR" sz="2000" dirty="0">
              <a:solidFill>
                <a:schemeClr val="bg1"/>
              </a:solidFill>
            </a:endParaRPr>
          </a:p>
        </p:txBody>
      </p:sp>
      <p:sp>
        <p:nvSpPr>
          <p:cNvPr id="7" name="Rectangle 6"/>
          <p:cNvSpPr/>
          <p:nvPr/>
        </p:nvSpPr>
        <p:spPr>
          <a:xfrm>
            <a:off x="3347864" y="3933056"/>
            <a:ext cx="4176464" cy="1015663"/>
          </a:xfrm>
          <a:prstGeom prst="rect">
            <a:avLst/>
          </a:prstGeom>
          <a:solidFill>
            <a:schemeClr val="accent4">
              <a:lumMod val="75000"/>
            </a:schemeClr>
          </a:solidFill>
        </p:spPr>
        <p:txBody>
          <a:bodyPr wrap="square">
            <a:spAutoFit/>
          </a:bodyPr>
          <a:lstStyle/>
          <a:p>
            <a:r>
              <a:rPr lang="fr-FR" sz="2000" dirty="0" smtClean="0">
                <a:solidFill>
                  <a:schemeClr val="bg1"/>
                </a:solidFill>
              </a:rPr>
              <a:t>Stabilisation ou dégradation d’</a:t>
            </a:r>
            <a:r>
              <a:rPr lang="fr-FR" sz="2000" dirty="0" err="1" smtClean="0">
                <a:solidFill>
                  <a:schemeClr val="bg1"/>
                </a:solidFill>
              </a:rPr>
              <a:t>ARNm</a:t>
            </a:r>
            <a:r>
              <a:rPr lang="fr-FR" sz="2000" dirty="0" smtClean="0">
                <a:solidFill>
                  <a:schemeClr val="bg1"/>
                </a:solidFill>
              </a:rPr>
              <a:t> et/ou de protéines par </a:t>
            </a:r>
            <a:r>
              <a:rPr lang="fr-FR" sz="2000" dirty="0" err="1" smtClean="0">
                <a:solidFill>
                  <a:schemeClr val="bg1"/>
                </a:solidFill>
              </a:rPr>
              <a:t>modif</a:t>
            </a:r>
            <a:r>
              <a:rPr lang="fr-FR" sz="2000" dirty="0" smtClean="0">
                <a:solidFill>
                  <a:schemeClr val="bg1"/>
                </a:solidFill>
              </a:rPr>
              <a:t> post-traductionnelle</a:t>
            </a:r>
            <a:endParaRPr lang="fr-FR" dirty="0">
              <a:solidFill>
                <a:schemeClr val="bg1"/>
              </a:solidFill>
            </a:endParaRPr>
          </a:p>
        </p:txBody>
      </p:sp>
      <p:sp>
        <p:nvSpPr>
          <p:cNvPr id="8" name="Rectangle 7"/>
          <p:cNvSpPr/>
          <p:nvPr/>
        </p:nvSpPr>
        <p:spPr>
          <a:xfrm>
            <a:off x="1187624" y="2348880"/>
            <a:ext cx="2808312" cy="400110"/>
          </a:xfrm>
          <a:prstGeom prst="rect">
            <a:avLst/>
          </a:prstGeom>
          <a:solidFill>
            <a:schemeClr val="accent1">
              <a:lumMod val="75000"/>
            </a:schemeClr>
          </a:solidFill>
        </p:spPr>
        <p:txBody>
          <a:bodyPr wrap="square">
            <a:spAutoFit/>
          </a:bodyPr>
          <a:lstStyle/>
          <a:p>
            <a:r>
              <a:rPr lang="fr-FR" sz="2000" dirty="0" smtClean="0">
                <a:solidFill>
                  <a:schemeClr val="bg1"/>
                </a:solidFill>
              </a:rPr>
              <a:t>activation de flux d’ions</a:t>
            </a:r>
            <a:endParaRPr lang="fr-FR" dirty="0">
              <a:solidFill>
                <a:schemeClr val="bg1"/>
              </a:solidFill>
            </a:endParaRPr>
          </a:p>
        </p:txBody>
      </p:sp>
      <p:sp>
        <p:nvSpPr>
          <p:cNvPr id="9" name="Rectangle 8"/>
          <p:cNvSpPr/>
          <p:nvPr/>
        </p:nvSpPr>
        <p:spPr>
          <a:xfrm>
            <a:off x="4283968" y="5157192"/>
            <a:ext cx="4104456" cy="707886"/>
          </a:xfrm>
          <a:prstGeom prst="rect">
            <a:avLst/>
          </a:prstGeom>
          <a:solidFill>
            <a:schemeClr val="accent6">
              <a:lumMod val="75000"/>
            </a:schemeClr>
          </a:solidFill>
        </p:spPr>
        <p:txBody>
          <a:bodyPr wrap="square">
            <a:spAutoFit/>
          </a:bodyPr>
          <a:lstStyle/>
          <a:p>
            <a:r>
              <a:rPr lang="fr-FR" sz="2000" dirty="0" smtClean="0">
                <a:solidFill>
                  <a:schemeClr val="bg1"/>
                </a:solidFill>
              </a:rPr>
              <a:t>Réponse cellulaire intégrée : </a:t>
            </a:r>
            <a:r>
              <a:rPr lang="fr-FR" sz="2000" b="1" dirty="0" smtClean="0">
                <a:solidFill>
                  <a:schemeClr val="bg1"/>
                </a:solidFill>
              </a:rPr>
              <a:t>division / expansion/ mort cellulaire</a:t>
            </a:r>
            <a:endParaRPr lang="fr-FR" b="1" dirty="0">
              <a:solidFill>
                <a:schemeClr val="bg1"/>
              </a:solidFill>
            </a:endParaRPr>
          </a:p>
        </p:txBody>
      </p:sp>
      <p:sp>
        <p:nvSpPr>
          <p:cNvPr id="10" name="Rectangle 9"/>
          <p:cNvSpPr/>
          <p:nvPr/>
        </p:nvSpPr>
        <p:spPr>
          <a:xfrm>
            <a:off x="0" y="404664"/>
            <a:ext cx="2163797" cy="400110"/>
          </a:xfrm>
          <a:prstGeom prst="rect">
            <a:avLst/>
          </a:prstGeom>
        </p:spPr>
        <p:txBody>
          <a:bodyPr wrap="none">
            <a:spAutoFit/>
          </a:bodyPr>
          <a:lstStyle/>
          <a:p>
            <a:r>
              <a:rPr lang="fr-FR" sz="2000" b="1" dirty="0" smtClean="0"/>
              <a:t>5.1 Les récepteurs </a:t>
            </a:r>
          </a:p>
        </p:txBody>
      </p:sp>
      <p:sp>
        <p:nvSpPr>
          <p:cNvPr id="4" name="Rectangle 3"/>
          <p:cNvSpPr/>
          <p:nvPr/>
        </p:nvSpPr>
        <p:spPr>
          <a:xfrm>
            <a:off x="0" y="116632"/>
            <a:ext cx="5605381" cy="1200329"/>
          </a:xfrm>
          <a:prstGeom prst="rect">
            <a:avLst/>
          </a:prstGeom>
          <a:solidFill>
            <a:srgbClr val="C00000"/>
          </a:solidFill>
        </p:spPr>
        <p:txBody>
          <a:bodyPr wrap="square">
            <a:spAutoFit/>
          </a:bodyPr>
          <a:lstStyle/>
          <a:p>
            <a:r>
              <a:rPr lang="fr-FR" sz="2400" dirty="0" smtClean="0">
                <a:solidFill>
                  <a:schemeClr val="bg1"/>
                </a:solidFill>
              </a:rPr>
              <a:t>5 VOIE DE SIGNALISATION</a:t>
            </a:r>
          </a:p>
          <a:p>
            <a:r>
              <a:rPr lang="fr-FR" sz="2400" dirty="0" smtClean="0">
                <a:solidFill>
                  <a:schemeClr val="bg1"/>
                </a:solidFill>
              </a:rPr>
              <a:t>5.1 Les récepteurs </a:t>
            </a:r>
          </a:p>
          <a:p>
            <a:r>
              <a:rPr lang="fr-FR" sz="2400" dirty="0" smtClean="0">
                <a:solidFill>
                  <a:schemeClr val="bg1"/>
                </a:solidFill>
              </a:rPr>
              <a:t>5.2 Voie de signalisation de l’éthylène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P spid="8" grpId="0" animBg="1"/>
      <p:bldP spid="9" grpId="0" animBg="1"/>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467544" y="260648"/>
            <a:ext cx="8136904" cy="432048"/>
            <a:chOff x="395536" y="476672"/>
            <a:chExt cx="8136904" cy="432048"/>
          </a:xfrm>
        </p:grpSpPr>
        <p:sp>
          <p:nvSpPr>
            <p:cNvPr id="2" name="Rectangle 1"/>
            <p:cNvSpPr/>
            <p:nvPr/>
          </p:nvSpPr>
          <p:spPr>
            <a:xfrm>
              <a:off x="395536" y="476672"/>
              <a:ext cx="8136904" cy="400110"/>
            </a:xfrm>
            <a:prstGeom prst="rect">
              <a:avLst/>
            </a:prstGeom>
          </p:spPr>
          <p:txBody>
            <a:bodyPr wrap="square">
              <a:spAutoFit/>
            </a:bodyPr>
            <a:lstStyle/>
            <a:p>
              <a:pPr algn="just"/>
              <a:r>
                <a:rPr lang="fr-FR" sz="2000" dirty="0" smtClean="0"/>
                <a:t>identification des récepteurs</a:t>
              </a:r>
            </a:p>
          </p:txBody>
        </p:sp>
        <p:sp>
          <p:nvSpPr>
            <p:cNvPr id="3" name="Rectangle 2"/>
            <p:cNvSpPr/>
            <p:nvPr/>
          </p:nvSpPr>
          <p:spPr>
            <a:xfrm>
              <a:off x="4860032" y="476672"/>
              <a:ext cx="3168352" cy="400110"/>
            </a:xfrm>
            <a:prstGeom prst="rect">
              <a:avLst/>
            </a:prstGeom>
          </p:spPr>
          <p:txBody>
            <a:bodyPr wrap="square">
              <a:spAutoFit/>
            </a:bodyPr>
            <a:lstStyle/>
            <a:p>
              <a:r>
                <a:rPr lang="fr-FR" sz="2000" dirty="0" smtClean="0">
                  <a:solidFill>
                    <a:prstClr val="black"/>
                  </a:solidFill>
                </a:rPr>
                <a:t>caractérisation de mutants </a:t>
              </a:r>
              <a:endParaRPr lang="fr-FR" dirty="0"/>
            </a:p>
          </p:txBody>
        </p:sp>
        <p:sp>
          <p:nvSpPr>
            <p:cNvPr id="4" name="Double flèche horizontale 3"/>
            <p:cNvSpPr/>
            <p:nvPr/>
          </p:nvSpPr>
          <p:spPr>
            <a:xfrm>
              <a:off x="3779912" y="476672"/>
              <a:ext cx="864096" cy="432048"/>
            </a:xfrm>
            <a:prstGeom prst="leftRightArrow">
              <a:avLst>
                <a:gd name="adj1" fmla="val 35060"/>
                <a:gd name="adj2" fmla="val 50000"/>
              </a:avLst>
            </a:prstGeom>
            <a:solidFill>
              <a:srgbClr val="4E2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p:cNvGrpSpPr/>
          <p:nvPr/>
        </p:nvGrpSpPr>
        <p:grpSpPr>
          <a:xfrm>
            <a:off x="611560" y="836712"/>
            <a:ext cx="8136904" cy="2952328"/>
            <a:chOff x="467544" y="1196752"/>
            <a:chExt cx="8136904" cy="2952328"/>
          </a:xfrm>
        </p:grpSpPr>
        <p:sp>
          <p:nvSpPr>
            <p:cNvPr id="5" name="Rectangle 4"/>
            <p:cNvSpPr/>
            <p:nvPr/>
          </p:nvSpPr>
          <p:spPr>
            <a:xfrm>
              <a:off x="467544" y="1196752"/>
              <a:ext cx="8136904" cy="400110"/>
            </a:xfrm>
            <a:prstGeom prst="rect">
              <a:avLst/>
            </a:prstGeom>
          </p:spPr>
          <p:txBody>
            <a:bodyPr wrap="square">
              <a:spAutoFit/>
            </a:bodyPr>
            <a:lstStyle/>
            <a:p>
              <a:pPr algn="just"/>
              <a:r>
                <a:rPr lang="fr-FR" sz="2000" dirty="0" smtClean="0"/>
                <a:t>Plantes modèles : </a:t>
              </a:r>
              <a:r>
                <a:rPr lang="fr-FR" sz="2000" i="1" dirty="0" err="1" smtClean="0"/>
                <a:t>Arabidopsis</a:t>
              </a:r>
              <a:r>
                <a:rPr lang="fr-FR" sz="2000" i="1" dirty="0" smtClean="0"/>
                <a:t> </a:t>
              </a:r>
              <a:r>
                <a:rPr lang="fr-FR" sz="2000" i="1" dirty="0" err="1" smtClean="0"/>
                <a:t>thaliana</a:t>
              </a:r>
              <a:r>
                <a:rPr lang="fr-FR" sz="2000" i="1" dirty="0" smtClean="0"/>
                <a:t> </a:t>
              </a:r>
              <a:r>
                <a:rPr lang="fr-FR" sz="2000" dirty="0" smtClean="0"/>
                <a:t>(arabette) ou </a:t>
              </a:r>
              <a:r>
                <a:rPr lang="fr-FR" sz="2000" i="1" dirty="0" err="1" smtClean="0"/>
                <a:t>Oryza</a:t>
              </a:r>
              <a:r>
                <a:rPr lang="fr-FR" sz="2000" i="1" dirty="0" smtClean="0"/>
                <a:t> </a:t>
              </a:r>
              <a:r>
                <a:rPr lang="fr-FR" sz="2000" i="1" dirty="0" err="1" smtClean="0"/>
                <a:t>sativa</a:t>
              </a:r>
              <a:r>
                <a:rPr lang="fr-FR" sz="2000" i="1" dirty="0" smtClean="0"/>
                <a:t> </a:t>
              </a:r>
              <a:r>
                <a:rPr lang="fr-FR" sz="2000" dirty="0" smtClean="0"/>
                <a:t>(riz)</a:t>
              </a:r>
            </a:p>
          </p:txBody>
        </p:sp>
        <p:pic>
          <p:nvPicPr>
            <p:cNvPr id="6" name="Image 5" descr="oryza sativa.jpg"/>
            <p:cNvPicPr>
              <a:picLocks noChangeAspect="1"/>
            </p:cNvPicPr>
            <p:nvPr/>
          </p:nvPicPr>
          <p:blipFill>
            <a:blip r:embed="rId2" cstate="print"/>
            <a:stretch>
              <a:fillRect/>
            </a:stretch>
          </p:blipFill>
          <p:spPr>
            <a:xfrm>
              <a:off x="3714146" y="1628800"/>
              <a:ext cx="4026206" cy="2520280"/>
            </a:xfrm>
            <a:prstGeom prst="rect">
              <a:avLst/>
            </a:prstGeom>
          </p:spPr>
        </p:pic>
        <p:pic>
          <p:nvPicPr>
            <p:cNvPr id="7" name="Image 6" descr="arabidopsis thaliana.jpg"/>
            <p:cNvPicPr>
              <a:picLocks noChangeAspect="1"/>
            </p:cNvPicPr>
            <p:nvPr/>
          </p:nvPicPr>
          <p:blipFill>
            <a:blip r:embed="rId3" cstate="print"/>
            <a:stretch>
              <a:fillRect/>
            </a:stretch>
          </p:blipFill>
          <p:spPr>
            <a:xfrm>
              <a:off x="1403648" y="1628800"/>
              <a:ext cx="2251667" cy="2520000"/>
            </a:xfrm>
            <a:prstGeom prst="rect">
              <a:avLst/>
            </a:prstGeom>
          </p:spPr>
        </p:pic>
      </p:grpSp>
      <p:sp>
        <p:nvSpPr>
          <p:cNvPr id="9" name="Rectangle 8"/>
          <p:cNvSpPr/>
          <p:nvPr/>
        </p:nvSpPr>
        <p:spPr>
          <a:xfrm>
            <a:off x="611560" y="4005064"/>
            <a:ext cx="8280920" cy="2554545"/>
          </a:xfrm>
          <a:prstGeom prst="rect">
            <a:avLst/>
          </a:prstGeom>
          <a:solidFill>
            <a:srgbClr val="92D050"/>
          </a:solidFill>
        </p:spPr>
        <p:txBody>
          <a:bodyPr wrap="square">
            <a:spAutoFit/>
          </a:bodyPr>
          <a:lstStyle/>
          <a:p>
            <a:pPr>
              <a:buFont typeface="Arial" pitchFamily="34" charset="0"/>
              <a:buChar char="•"/>
            </a:pPr>
            <a:r>
              <a:rPr lang="fr-FR" sz="2000" dirty="0" smtClean="0">
                <a:solidFill>
                  <a:schemeClr val="bg1"/>
                </a:solidFill>
              </a:rPr>
              <a:t>Temps de </a:t>
            </a:r>
            <a:r>
              <a:rPr lang="fr-FR" sz="2000" b="1" dirty="0" smtClean="0">
                <a:solidFill>
                  <a:schemeClr val="bg1"/>
                </a:solidFill>
              </a:rPr>
              <a:t>génération court</a:t>
            </a:r>
            <a:r>
              <a:rPr lang="fr-FR" sz="2000" dirty="0" smtClean="0">
                <a:solidFill>
                  <a:schemeClr val="bg1"/>
                </a:solidFill>
              </a:rPr>
              <a:t>: 2-3mois de graine à graine</a:t>
            </a:r>
          </a:p>
          <a:p>
            <a:pPr>
              <a:buFont typeface="Arial" pitchFamily="34" charset="0"/>
              <a:buChar char="•"/>
            </a:pPr>
            <a:r>
              <a:rPr lang="fr-FR" sz="2000" dirty="0" smtClean="0">
                <a:solidFill>
                  <a:schemeClr val="bg1"/>
                </a:solidFill>
              </a:rPr>
              <a:t>Chaque plante conduit à un </a:t>
            </a:r>
            <a:r>
              <a:rPr lang="fr-FR" sz="2000" b="1" dirty="0" smtClean="0">
                <a:solidFill>
                  <a:schemeClr val="bg1"/>
                </a:solidFill>
              </a:rPr>
              <a:t>grand nombre de descendants </a:t>
            </a:r>
            <a:r>
              <a:rPr lang="fr-FR" sz="2000" dirty="0" smtClean="0">
                <a:solidFill>
                  <a:schemeClr val="bg1"/>
                </a:solidFill>
              </a:rPr>
              <a:t>(5000 graines/</a:t>
            </a:r>
            <a:r>
              <a:rPr lang="fr-FR" sz="2000" dirty="0" err="1" smtClean="0">
                <a:solidFill>
                  <a:schemeClr val="bg1"/>
                </a:solidFill>
              </a:rPr>
              <a:t>pl</a:t>
            </a:r>
            <a:r>
              <a:rPr lang="fr-FR" sz="2000" dirty="0" smtClean="0">
                <a:solidFill>
                  <a:schemeClr val="bg1"/>
                </a:solidFill>
              </a:rPr>
              <a:t>)</a:t>
            </a:r>
          </a:p>
          <a:p>
            <a:pPr>
              <a:buFont typeface="Arial" pitchFamily="34" charset="0"/>
              <a:buChar char="•"/>
            </a:pPr>
            <a:r>
              <a:rPr lang="fr-FR" sz="2000" dirty="0" smtClean="0">
                <a:solidFill>
                  <a:schemeClr val="bg1"/>
                </a:solidFill>
              </a:rPr>
              <a:t>Transformation par </a:t>
            </a:r>
            <a:r>
              <a:rPr lang="fr-FR" sz="2000" i="1" dirty="0" err="1" smtClean="0">
                <a:solidFill>
                  <a:schemeClr val="bg1"/>
                </a:solidFill>
              </a:rPr>
              <a:t>Agrobacterium</a:t>
            </a:r>
            <a:r>
              <a:rPr lang="fr-FR" sz="2000" i="1" dirty="0" smtClean="0">
                <a:solidFill>
                  <a:schemeClr val="bg1"/>
                </a:solidFill>
              </a:rPr>
              <a:t> </a:t>
            </a:r>
            <a:r>
              <a:rPr lang="fr-FR" sz="2000" i="1" dirty="0" err="1" smtClean="0">
                <a:solidFill>
                  <a:schemeClr val="bg1"/>
                </a:solidFill>
              </a:rPr>
              <a:t>tumefaciens</a:t>
            </a:r>
            <a:r>
              <a:rPr lang="fr-FR" sz="2000" i="1" dirty="0" smtClean="0">
                <a:solidFill>
                  <a:schemeClr val="bg1"/>
                </a:solidFill>
              </a:rPr>
              <a:t> </a:t>
            </a:r>
            <a:r>
              <a:rPr lang="fr-FR" sz="2000" dirty="0" smtClean="0">
                <a:solidFill>
                  <a:schemeClr val="bg1"/>
                </a:solidFill>
              </a:rPr>
              <a:t>aisée</a:t>
            </a:r>
          </a:p>
          <a:p>
            <a:pPr>
              <a:buFont typeface="Arial" pitchFamily="34" charset="0"/>
              <a:buChar char="•"/>
            </a:pPr>
            <a:r>
              <a:rPr lang="fr-FR" sz="2000" dirty="0" smtClean="0">
                <a:solidFill>
                  <a:schemeClr val="bg1"/>
                </a:solidFill>
              </a:rPr>
              <a:t>Génome petit 120 Mb répartis sur 5 chromosomes – faible proportion de séquences non codantes</a:t>
            </a:r>
          </a:p>
          <a:p>
            <a:pPr>
              <a:buFont typeface="Arial" pitchFamily="34" charset="0"/>
              <a:buChar char="•"/>
            </a:pPr>
            <a:r>
              <a:rPr lang="fr-FR" sz="2000" dirty="0" smtClean="0">
                <a:solidFill>
                  <a:schemeClr val="bg1"/>
                </a:solidFill>
              </a:rPr>
              <a:t>Entièrement séquencé depuis 2000 – cartes physiques et génétiques des 5 chromosomes</a:t>
            </a:r>
          </a:p>
          <a:p>
            <a:pPr>
              <a:buFont typeface="Arial" pitchFamily="34" charset="0"/>
              <a:buChar char="•"/>
            </a:pPr>
            <a:r>
              <a:rPr lang="fr-FR" sz="2000" dirty="0" smtClean="0">
                <a:solidFill>
                  <a:schemeClr val="bg1"/>
                </a:solidFill>
              </a:rPr>
              <a:t>Collections de mutants d’insertion couvrant la quasi-totalité de son génome</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260648"/>
            <a:ext cx="8136904" cy="400110"/>
          </a:xfrm>
          <a:prstGeom prst="rect">
            <a:avLst/>
          </a:prstGeom>
        </p:spPr>
        <p:txBody>
          <a:bodyPr wrap="square">
            <a:spAutoFit/>
          </a:bodyPr>
          <a:lstStyle/>
          <a:p>
            <a:pPr algn="just"/>
            <a:r>
              <a:rPr lang="fr-FR" sz="2000" dirty="0" smtClean="0"/>
              <a:t>Mais la fonctionnalité des récepteurs nécessite toujours</a:t>
            </a:r>
            <a:endParaRPr lang="fr-FR" sz="2000" i="1" dirty="0" smtClean="0"/>
          </a:p>
        </p:txBody>
      </p:sp>
      <p:sp>
        <p:nvSpPr>
          <p:cNvPr id="5" name="Rectangle 4"/>
          <p:cNvSpPr/>
          <p:nvPr/>
        </p:nvSpPr>
        <p:spPr>
          <a:xfrm>
            <a:off x="251520" y="836712"/>
            <a:ext cx="2808312" cy="1323439"/>
          </a:xfrm>
          <a:prstGeom prst="rect">
            <a:avLst/>
          </a:prstGeom>
          <a:solidFill>
            <a:srgbClr val="FF33CC"/>
          </a:solidFill>
        </p:spPr>
        <p:txBody>
          <a:bodyPr wrap="square">
            <a:spAutoFit/>
          </a:bodyPr>
          <a:lstStyle/>
          <a:p>
            <a:r>
              <a:rPr lang="fr-FR" sz="2000" dirty="0" smtClean="0">
                <a:solidFill>
                  <a:schemeClr val="bg1"/>
                </a:solidFill>
              </a:rPr>
              <a:t>de montrer que la protéine candidate est capable de lier la phytohormone</a:t>
            </a:r>
            <a:endParaRPr lang="fr-FR" dirty="0">
              <a:solidFill>
                <a:schemeClr val="bg1"/>
              </a:solidFill>
            </a:endParaRPr>
          </a:p>
        </p:txBody>
      </p:sp>
      <p:sp>
        <p:nvSpPr>
          <p:cNvPr id="7" name="Rectangle 6"/>
          <p:cNvSpPr/>
          <p:nvPr/>
        </p:nvSpPr>
        <p:spPr>
          <a:xfrm>
            <a:off x="6012160" y="836712"/>
            <a:ext cx="2808312" cy="1323439"/>
          </a:xfrm>
          <a:prstGeom prst="rect">
            <a:avLst/>
          </a:prstGeom>
          <a:solidFill>
            <a:schemeClr val="accent6">
              <a:lumMod val="75000"/>
            </a:schemeClr>
          </a:solidFill>
        </p:spPr>
        <p:txBody>
          <a:bodyPr wrap="square">
            <a:spAutoFit/>
          </a:bodyPr>
          <a:lstStyle/>
          <a:p>
            <a:r>
              <a:rPr lang="fr-FR" sz="2000" dirty="0" smtClean="0">
                <a:solidFill>
                  <a:schemeClr val="bg1"/>
                </a:solidFill>
              </a:rPr>
              <a:t>de montrer  que la liaison au récepteur est à l’origine des effets générés</a:t>
            </a:r>
            <a:endParaRPr lang="fr-FR" dirty="0">
              <a:solidFill>
                <a:schemeClr val="bg1"/>
              </a:solidFill>
            </a:endParaRPr>
          </a:p>
        </p:txBody>
      </p:sp>
      <p:sp>
        <p:nvSpPr>
          <p:cNvPr id="6" name="Rectangle 5"/>
          <p:cNvSpPr/>
          <p:nvPr/>
        </p:nvSpPr>
        <p:spPr>
          <a:xfrm>
            <a:off x="3131840" y="836712"/>
            <a:ext cx="2808312" cy="1631216"/>
          </a:xfrm>
          <a:prstGeom prst="rect">
            <a:avLst/>
          </a:prstGeom>
          <a:solidFill>
            <a:srgbClr val="00B050"/>
          </a:solidFill>
        </p:spPr>
        <p:txBody>
          <a:bodyPr wrap="square">
            <a:spAutoFit/>
          </a:bodyPr>
          <a:lstStyle/>
          <a:p>
            <a:r>
              <a:rPr lang="fr-FR" sz="2000" dirty="0" smtClean="0">
                <a:solidFill>
                  <a:schemeClr val="bg1"/>
                </a:solidFill>
              </a:rPr>
              <a:t>de déterminer que l’affinité de liaison pour le ligand est compatible avec des concentrations physiologiques</a:t>
            </a:r>
            <a:endParaRPr lang="fr-FR" dirty="0">
              <a:solidFill>
                <a:schemeClr val="bg1"/>
              </a:solidFill>
            </a:endParaRPr>
          </a:p>
        </p:txBody>
      </p:sp>
      <p:sp>
        <p:nvSpPr>
          <p:cNvPr id="11" name="Rectangle 10"/>
          <p:cNvSpPr/>
          <p:nvPr/>
        </p:nvSpPr>
        <p:spPr>
          <a:xfrm>
            <a:off x="395536" y="2924944"/>
            <a:ext cx="7210435" cy="707886"/>
          </a:xfrm>
          <a:prstGeom prst="rect">
            <a:avLst/>
          </a:prstGeom>
        </p:spPr>
        <p:txBody>
          <a:bodyPr wrap="none">
            <a:spAutoFit/>
          </a:bodyPr>
          <a:lstStyle/>
          <a:p>
            <a:r>
              <a:rPr lang="fr-FR" sz="2000" dirty="0" smtClean="0"/>
              <a:t>récepteurs de chaque hormone - pas encore tous connus </a:t>
            </a:r>
          </a:p>
          <a:p>
            <a:r>
              <a:rPr lang="fr-FR" sz="2000" dirty="0" smtClean="0"/>
              <a:t>Mais pour une hormone donnée, il peut y avoir plusieurs récepteurs</a:t>
            </a:r>
            <a:endParaRPr lang="fr-FR" sz="2000" dirty="0"/>
          </a:p>
        </p:txBody>
      </p:sp>
      <p:sp>
        <p:nvSpPr>
          <p:cNvPr id="12" name="Rectangle 11"/>
          <p:cNvSpPr/>
          <p:nvPr/>
        </p:nvSpPr>
        <p:spPr>
          <a:xfrm>
            <a:off x="467544" y="3933056"/>
            <a:ext cx="8280920" cy="1015663"/>
          </a:xfrm>
          <a:prstGeom prst="rect">
            <a:avLst/>
          </a:prstGeom>
          <a:solidFill>
            <a:schemeClr val="bg2">
              <a:lumMod val="75000"/>
            </a:schemeClr>
          </a:solidFill>
        </p:spPr>
        <p:txBody>
          <a:bodyPr wrap="square">
            <a:spAutoFit/>
          </a:bodyPr>
          <a:lstStyle/>
          <a:p>
            <a:r>
              <a:rPr lang="fr-FR" sz="2000" dirty="0" smtClean="0">
                <a:solidFill>
                  <a:schemeClr val="bg1"/>
                </a:solidFill>
              </a:rPr>
              <a:t>Le récepteur (son abondance) peut se révéler </a:t>
            </a:r>
            <a:r>
              <a:rPr lang="fr-FR" sz="2000" b="1" dirty="0" smtClean="0">
                <a:solidFill>
                  <a:schemeClr val="bg1"/>
                </a:solidFill>
              </a:rPr>
              <a:t>un facteur limitant </a:t>
            </a:r>
            <a:r>
              <a:rPr lang="fr-FR" sz="2000" dirty="0" smtClean="0">
                <a:solidFill>
                  <a:schemeClr val="bg1"/>
                </a:solidFill>
              </a:rPr>
              <a:t>dans l’action hormonale. On a parlé d’état de compétence d’un tissu selon la plus ou moins grande abondance de récepteurs.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1" grpId="0"/>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liaisonrecepteurligand.png"/>
          <p:cNvPicPr>
            <a:picLocks noChangeAspect="1"/>
          </p:cNvPicPr>
          <p:nvPr/>
        </p:nvPicPr>
        <p:blipFill>
          <a:blip r:embed="rId2" cstate="print"/>
          <a:stretch>
            <a:fillRect/>
          </a:stretch>
        </p:blipFill>
        <p:spPr>
          <a:xfrm>
            <a:off x="683568" y="332656"/>
            <a:ext cx="7895455" cy="5721706"/>
          </a:xfrm>
          <a:prstGeom prst="rect">
            <a:avLst/>
          </a:prstGeom>
        </p:spPr>
      </p:pic>
      <p:sp>
        <p:nvSpPr>
          <p:cNvPr id="5" name="Rectangle 4"/>
          <p:cNvSpPr/>
          <p:nvPr/>
        </p:nvSpPr>
        <p:spPr>
          <a:xfrm>
            <a:off x="683568" y="6165304"/>
            <a:ext cx="5075364" cy="400110"/>
          </a:xfrm>
          <a:prstGeom prst="rect">
            <a:avLst/>
          </a:prstGeom>
        </p:spPr>
        <p:txBody>
          <a:bodyPr wrap="none">
            <a:spAutoFit/>
          </a:bodyPr>
          <a:lstStyle/>
          <a:p>
            <a:r>
              <a:rPr lang="fr-FR" sz="2000" dirty="0" smtClean="0"/>
              <a:t>Exemple de courbe de liaison récepteur-ligand.</a:t>
            </a:r>
            <a:endParaRPr lang="fr-FR"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71400"/>
            <a:ext cx="8424936" cy="2246769"/>
          </a:xfrm>
          <a:prstGeom prst="rect">
            <a:avLst/>
          </a:prstGeom>
        </p:spPr>
        <p:txBody>
          <a:bodyPr wrap="square">
            <a:spAutoFit/>
          </a:bodyPr>
          <a:lstStyle/>
          <a:p>
            <a:endParaRPr lang="fr-FR" sz="2000" dirty="0" smtClean="0"/>
          </a:p>
          <a:p>
            <a:r>
              <a:rPr lang="fr-FR" sz="2000" b="1" dirty="0" smtClean="0"/>
              <a:t>Homéostasie:</a:t>
            </a:r>
            <a:endParaRPr lang="fr-FR" sz="2000" dirty="0" smtClean="0"/>
          </a:p>
          <a:p>
            <a:endParaRPr lang="fr-FR" sz="2000" dirty="0" smtClean="0"/>
          </a:p>
          <a:p>
            <a:r>
              <a:rPr lang="fr-FR" sz="2000" dirty="0" smtClean="0"/>
              <a:t>Ajustements constants des concentrations en phytohormones pour le maintien de conditions favorable de vie.</a:t>
            </a:r>
          </a:p>
          <a:p>
            <a:r>
              <a:rPr lang="fr-FR" sz="2000" dirty="0" smtClean="0"/>
              <a:t> </a:t>
            </a:r>
          </a:p>
          <a:p>
            <a:r>
              <a:rPr lang="fr-FR" sz="2000" b="1" dirty="0" smtClean="0"/>
              <a:t>  </a:t>
            </a:r>
            <a:endParaRPr lang="fr-FR" sz="2000" dirty="0"/>
          </a:p>
        </p:txBody>
      </p:sp>
      <p:sp>
        <p:nvSpPr>
          <p:cNvPr id="3" name="Flèche droite 2"/>
          <p:cNvSpPr/>
          <p:nvPr/>
        </p:nvSpPr>
        <p:spPr>
          <a:xfrm>
            <a:off x="1043608" y="1700808"/>
            <a:ext cx="1080120" cy="43204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411760" y="1700808"/>
            <a:ext cx="6336704" cy="1477328"/>
          </a:xfrm>
          <a:prstGeom prst="rect">
            <a:avLst/>
          </a:prstGeom>
        </p:spPr>
        <p:txBody>
          <a:bodyPr wrap="square">
            <a:spAutoFit/>
          </a:bodyPr>
          <a:lstStyle/>
          <a:p>
            <a:r>
              <a:rPr lang="fr-FR" dirty="0" smtClean="0"/>
              <a:t>Équilibre entre </a:t>
            </a:r>
            <a:r>
              <a:rPr lang="fr-FR" b="1" dirty="0" smtClean="0"/>
              <a:t>biosynthèse</a:t>
            </a:r>
            <a:r>
              <a:rPr lang="fr-FR" dirty="0" smtClean="0"/>
              <a:t>, </a:t>
            </a:r>
            <a:r>
              <a:rPr lang="fr-FR" b="1" dirty="0" smtClean="0"/>
              <a:t>conjugaison</a:t>
            </a:r>
            <a:r>
              <a:rPr lang="fr-FR" dirty="0" smtClean="0"/>
              <a:t> ( </a:t>
            </a:r>
            <a:r>
              <a:rPr lang="fr-FR" dirty="0" err="1" smtClean="0"/>
              <a:t>modif</a:t>
            </a:r>
            <a:r>
              <a:rPr lang="fr-FR" dirty="0" smtClean="0"/>
              <a:t> chimique des hormones en composés non actifs ou de moindre activité) , </a:t>
            </a:r>
            <a:r>
              <a:rPr lang="fr-FR" b="1" dirty="0" smtClean="0"/>
              <a:t>compartimentation</a:t>
            </a:r>
            <a:r>
              <a:rPr lang="fr-FR" dirty="0" smtClean="0"/>
              <a:t> (répartition </a:t>
            </a:r>
            <a:r>
              <a:rPr lang="fr-FR" dirty="0" err="1" smtClean="0"/>
              <a:t>ds</a:t>
            </a:r>
            <a:r>
              <a:rPr lang="fr-FR" dirty="0" smtClean="0"/>
              <a:t> les différents compartiments cellulaires ou stockage dans la vacuole par ex), </a:t>
            </a:r>
            <a:r>
              <a:rPr lang="fr-FR" b="1" dirty="0" smtClean="0"/>
              <a:t>dégradation</a:t>
            </a:r>
            <a:r>
              <a:rPr lang="fr-FR" dirty="0" smtClean="0"/>
              <a:t> (catabolisme) et </a:t>
            </a:r>
            <a:r>
              <a:rPr lang="fr-FR" b="1" dirty="0" smtClean="0"/>
              <a:t>transport</a:t>
            </a:r>
            <a:r>
              <a:rPr lang="fr-FR" dirty="0" smtClean="0"/>
              <a:t> à courtes ou longues distances.</a:t>
            </a:r>
            <a:endParaRPr lang="fr-FR" dirty="0"/>
          </a:p>
        </p:txBody>
      </p:sp>
      <p:grpSp>
        <p:nvGrpSpPr>
          <p:cNvPr id="66" name="Groupe 65"/>
          <p:cNvGrpSpPr/>
          <p:nvPr/>
        </p:nvGrpSpPr>
        <p:grpSpPr>
          <a:xfrm>
            <a:off x="755576" y="3471391"/>
            <a:ext cx="8136905" cy="3386609"/>
            <a:chOff x="899592" y="3933056"/>
            <a:chExt cx="8136905" cy="3386609"/>
          </a:xfrm>
        </p:grpSpPr>
        <p:sp>
          <p:nvSpPr>
            <p:cNvPr id="6" name="Rectangle 5"/>
            <p:cNvSpPr/>
            <p:nvPr/>
          </p:nvSpPr>
          <p:spPr>
            <a:xfrm>
              <a:off x="899592" y="5157192"/>
              <a:ext cx="1028680" cy="369332"/>
            </a:xfrm>
            <a:prstGeom prst="rect">
              <a:avLst/>
            </a:prstGeom>
          </p:spPr>
          <p:txBody>
            <a:bodyPr wrap="none">
              <a:spAutoFit/>
            </a:bodyPr>
            <a:lstStyle/>
            <a:p>
              <a:r>
                <a:rPr lang="fr-FR" b="1" dirty="0" smtClean="0"/>
                <a:t>synthèse</a:t>
              </a:r>
              <a:endParaRPr lang="fr-FR" dirty="0"/>
            </a:p>
          </p:txBody>
        </p:sp>
        <p:cxnSp>
          <p:nvCxnSpPr>
            <p:cNvPr id="8" name="Connecteur droit avec flèche 7"/>
            <p:cNvCxnSpPr/>
            <p:nvPr/>
          </p:nvCxnSpPr>
          <p:spPr>
            <a:xfrm>
              <a:off x="2123728" y="5373216"/>
              <a:ext cx="864096" cy="0"/>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3131840" y="4725144"/>
              <a:ext cx="2016224" cy="1296144"/>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smtClean="0"/>
            </a:p>
            <a:p>
              <a:pPr algn="ctr"/>
              <a:r>
                <a:rPr lang="fr-FR" dirty="0" smtClean="0">
                  <a:solidFill>
                    <a:schemeClr val="tx1"/>
                  </a:solidFill>
                </a:rPr>
                <a:t>HORMONE</a:t>
              </a:r>
            </a:p>
            <a:p>
              <a:pPr algn="ctr"/>
              <a:endParaRPr lang="fr-FR" dirty="0"/>
            </a:p>
          </p:txBody>
        </p:sp>
        <p:cxnSp>
          <p:nvCxnSpPr>
            <p:cNvPr id="10" name="Connecteur droit avec flèche 9"/>
            <p:cNvCxnSpPr>
              <a:endCxn id="12" idx="1"/>
            </p:cNvCxnSpPr>
            <p:nvPr/>
          </p:nvCxnSpPr>
          <p:spPr>
            <a:xfrm flipV="1">
              <a:off x="5148064" y="4117722"/>
              <a:ext cx="835215" cy="607422"/>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83279" y="3933056"/>
              <a:ext cx="1394164" cy="369332"/>
            </a:xfrm>
            <a:prstGeom prst="rect">
              <a:avLst/>
            </a:prstGeom>
          </p:spPr>
          <p:txBody>
            <a:bodyPr wrap="none">
              <a:spAutoFit/>
            </a:bodyPr>
            <a:lstStyle/>
            <a:p>
              <a:r>
                <a:rPr lang="fr-FR" b="1" dirty="0" smtClean="0"/>
                <a:t>dégradation</a:t>
              </a:r>
              <a:r>
                <a:rPr lang="fr-FR" dirty="0" smtClean="0"/>
                <a:t> </a:t>
              </a:r>
              <a:endParaRPr lang="fr-FR" dirty="0"/>
            </a:p>
          </p:txBody>
        </p:sp>
        <p:cxnSp>
          <p:nvCxnSpPr>
            <p:cNvPr id="14" name="Connecteur droit avec flèche 13"/>
            <p:cNvCxnSpPr>
              <a:endCxn id="16" idx="1"/>
            </p:cNvCxnSpPr>
            <p:nvPr/>
          </p:nvCxnSpPr>
          <p:spPr>
            <a:xfrm flipV="1">
              <a:off x="5228456" y="4693786"/>
              <a:ext cx="754823" cy="327774"/>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983279" y="4509120"/>
              <a:ext cx="2477153" cy="369332"/>
            </a:xfrm>
            <a:prstGeom prst="rect">
              <a:avLst/>
            </a:prstGeom>
          </p:spPr>
          <p:txBody>
            <a:bodyPr wrap="none">
              <a:spAutoFit/>
            </a:bodyPr>
            <a:lstStyle/>
            <a:p>
              <a:r>
                <a:rPr lang="fr-FR" b="1" dirty="0" smtClean="0"/>
                <a:t>conjugaison irréversible</a:t>
              </a:r>
              <a:endParaRPr lang="fr-FR" dirty="0"/>
            </a:p>
          </p:txBody>
        </p:sp>
        <p:cxnSp>
          <p:nvCxnSpPr>
            <p:cNvPr id="18" name="Connecteur droit avec flèche 17"/>
            <p:cNvCxnSpPr/>
            <p:nvPr/>
          </p:nvCxnSpPr>
          <p:spPr>
            <a:xfrm flipV="1">
              <a:off x="5292080" y="5157192"/>
              <a:ext cx="648072" cy="144016"/>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a:off x="5292080" y="5229200"/>
              <a:ext cx="648072" cy="135632"/>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983279" y="4941168"/>
              <a:ext cx="2312493" cy="369332"/>
            </a:xfrm>
            <a:prstGeom prst="rect">
              <a:avLst/>
            </a:prstGeom>
          </p:spPr>
          <p:txBody>
            <a:bodyPr wrap="none">
              <a:spAutoFit/>
            </a:bodyPr>
            <a:lstStyle/>
            <a:p>
              <a:r>
                <a:rPr lang="fr-FR" b="1" dirty="0" smtClean="0"/>
                <a:t>conjugaison réversible</a:t>
              </a:r>
              <a:endParaRPr lang="fr-FR" dirty="0"/>
            </a:p>
          </p:txBody>
        </p:sp>
        <p:cxnSp>
          <p:nvCxnSpPr>
            <p:cNvPr id="22" name="Connecteur droit avec flèche 21"/>
            <p:cNvCxnSpPr>
              <a:endCxn id="29" idx="1"/>
            </p:cNvCxnSpPr>
            <p:nvPr/>
          </p:nvCxnSpPr>
          <p:spPr>
            <a:xfrm>
              <a:off x="5220072" y="5661248"/>
              <a:ext cx="763207" cy="112658"/>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flipV="1">
              <a:off x="5220072" y="5733256"/>
              <a:ext cx="720080" cy="144016"/>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983279" y="5589240"/>
              <a:ext cx="2042932" cy="369332"/>
            </a:xfrm>
            <a:prstGeom prst="rect">
              <a:avLst/>
            </a:prstGeom>
          </p:spPr>
          <p:txBody>
            <a:bodyPr wrap="none">
              <a:spAutoFit/>
            </a:bodyPr>
            <a:lstStyle/>
            <a:p>
              <a:r>
                <a:rPr lang="fr-FR" b="1" dirty="0" smtClean="0"/>
                <a:t>compartimentation</a:t>
              </a:r>
              <a:endParaRPr lang="fr-FR" dirty="0"/>
            </a:p>
          </p:txBody>
        </p:sp>
        <p:cxnSp>
          <p:nvCxnSpPr>
            <p:cNvPr id="36" name="Connecteur droit avec flèche 35"/>
            <p:cNvCxnSpPr/>
            <p:nvPr/>
          </p:nvCxnSpPr>
          <p:spPr>
            <a:xfrm>
              <a:off x="7164288" y="5373216"/>
              <a:ext cx="0" cy="207640"/>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7236296" y="5373216"/>
              <a:ext cx="0" cy="216024"/>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53" idx="1"/>
            </p:cNvCxnSpPr>
            <p:nvPr/>
          </p:nvCxnSpPr>
          <p:spPr>
            <a:xfrm>
              <a:off x="5176945" y="5978897"/>
              <a:ext cx="835215" cy="328682"/>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flipH="1" flipV="1">
              <a:off x="5076056" y="6021288"/>
              <a:ext cx="864096" cy="360040"/>
            </a:xfrm>
            <a:prstGeom prst="straightConnector1">
              <a:avLst/>
            </a:prstGeom>
            <a:ln>
              <a:solidFill>
                <a:srgbClr val="612F73"/>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012160" y="6122913"/>
              <a:ext cx="1078885" cy="369332"/>
            </a:xfrm>
            <a:prstGeom prst="rect">
              <a:avLst/>
            </a:prstGeom>
          </p:spPr>
          <p:txBody>
            <a:bodyPr wrap="none">
              <a:spAutoFit/>
            </a:bodyPr>
            <a:lstStyle/>
            <a:p>
              <a:r>
                <a:rPr lang="fr-FR" b="1" dirty="0" smtClean="0"/>
                <a:t>transport</a:t>
              </a:r>
              <a:endParaRPr lang="fr-FR" dirty="0"/>
            </a:p>
          </p:txBody>
        </p:sp>
        <p:sp>
          <p:nvSpPr>
            <p:cNvPr id="65" name="Rectangle 64"/>
            <p:cNvSpPr/>
            <p:nvPr/>
          </p:nvSpPr>
          <p:spPr>
            <a:xfrm>
              <a:off x="899593" y="6488668"/>
              <a:ext cx="8136904" cy="830997"/>
            </a:xfrm>
            <a:prstGeom prst="rect">
              <a:avLst/>
            </a:prstGeom>
          </p:spPr>
          <p:txBody>
            <a:bodyPr wrap="square">
              <a:spAutoFit/>
            </a:bodyPr>
            <a:lstStyle/>
            <a:p>
              <a:r>
                <a:rPr lang="fr-FR" sz="1600" dirty="0" smtClean="0"/>
                <a:t>Fig1 : processus impliqués dans l’homéostasie</a:t>
              </a:r>
            </a:p>
            <a:p>
              <a:r>
                <a:rPr lang="fr-FR" sz="1600" dirty="0" smtClean="0"/>
                <a:t>L’équilibre entre tous ces processus définit l’homéostasie, </a:t>
              </a:r>
              <a:r>
                <a:rPr lang="fr-FR" sz="1600" dirty="0" err="1" smtClean="0"/>
                <a:t>cad</a:t>
              </a:r>
              <a:r>
                <a:rPr lang="fr-FR" sz="1600" dirty="0" smtClean="0"/>
                <a:t> la stabilisation des états qui permettent le maintien du processus vital</a:t>
              </a:r>
              <a:endParaRPr lang="fr-FR"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6632"/>
            <a:ext cx="9144000" cy="707886"/>
          </a:xfrm>
          <a:prstGeom prst="rect">
            <a:avLst/>
          </a:prstGeom>
        </p:spPr>
        <p:txBody>
          <a:bodyPr wrap="square">
            <a:spAutoFit/>
          </a:bodyPr>
          <a:lstStyle/>
          <a:p>
            <a:r>
              <a:rPr lang="fr-FR" sz="2000" b="1" dirty="0" smtClean="0"/>
              <a:t>Exemple d’approche biochimique pour la caractérisation de récepteur hormonal : le marquage par </a:t>
            </a:r>
            <a:r>
              <a:rPr lang="fr-FR" sz="2000" b="1" dirty="0" err="1" smtClean="0"/>
              <a:t>photoaffinité</a:t>
            </a:r>
            <a:r>
              <a:rPr lang="fr-FR" sz="2000" b="1" dirty="0" smtClean="0"/>
              <a:t> </a:t>
            </a:r>
            <a:endParaRPr lang="fr-FR" sz="2000" dirty="0"/>
          </a:p>
        </p:txBody>
      </p:sp>
      <p:sp>
        <p:nvSpPr>
          <p:cNvPr id="4" name="Rectangle 3"/>
          <p:cNvSpPr/>
          <p:nvPr/>
        </p:nvSpPr>
        <p:spPr>
          <a:xfrm>
            <a:off x="539552" y="1268760"/>
            <a:ext cx="4536504" cy="5016758"/>
          </a:xfrm>
          <a:prstGeom prst="rect">
            <a:avLst/>
          </a:prstGeom>
        </p:spPr>
        <p:txBody>
          <a:bodyPr wrap="square">
            <a:spAutoFit/>
          </a:bodyPr>
          <a:lstStyle/>
          <a:p>
            <a:r>
              <a:rPr lang="fr-FR" sz="2000" dirty="0" smtClean="0"/>
              <a:t>Technique utilisée pour la caractérisation de </a:t>
            </a:r>
            <a:r>
              <a:rPr lang="fr-FR" sz="2000" b="1" dirty="0" smtClean="0"/>
              <a:t>protéines fixatrices de l’acide </a:t>
            </a:r>
            <a:r>
              <a:rPr lang="fr-FR" sz="2000" b="1" dirty="0" err="1" smtClean="0"/>
              <a:t>abscissique</a:t>
            </a:r>
            <a:r>
              <a:rPr lang="fr-FR" sz="2000" b="1" dirty="0" smtClean="0"/>
              <a:t> (ABA) </a:t>
            </a:r>
            <a:r>
              <a:rPr lang="fr-FR" sz="2000" dirty="0" smtClean="0"/>
              <a:t>sur le plasmalemme des cellules de garde au niveau des stomates de Vicia </a:t>
            </a:r>
            <a:r>
              <a:rPr lang="fr-FR" sz="2000" dirty="0" err="1" smtClean="0"/>
              <a:t>Faba</a:t>
            </a:r>
            <a:r>
              <a:rPr lang="fr-FR" sz="2000" dirty="0" smtClean="0"/>
              <a:t>. </a:t>
            </a:r>
          </a:p>
          <a:p>
            <a:endParaRPr lang="fr-FR" sz="2000" dirty="0" smtClean="0"/>
          </a:p>
          <a:p>
            <a:r>
              <a:rPr lang="fr-FR" sz="2000" u="sng" dirty="0" smtClean="0"/>
              <a:t>Rappel</a:t>
            </a:r>
            <a:r>
              <a:rPr lang="fr-FR" sz="2000" dirty="0" smtClean="0"/>
              <a:t>: Lors du stress hydrique les stomates se ferment en réponse à l’ABA, un stimulus hormonal, dont la concentration augmente dans les feuilles (supposé être libéré ou synthétisé « de novo » au niveau du </a:t>
            </a:r>
            <a:r>
              <a:rPr lang="fr-FR" sz="2000" dirty="0" err="1" smtClean="0"/>
              <a:t>mésophylle</a:t>
            </a:r>
            <a:r>
              <a:rPr lang="fr-FR" sz="2000" dirty="0" smtClean="0"/>
              <a:t> foliaire) et plus spécifiquement au niveau des cellules de garde. L’ABA entraîne une fuite de K+ au niveau des cellules de garde. </a:t>
            </a:r>
          </a:p>
          <a:p>
            <a:pPr algn="just"/>
            <a:endParaRPr lang="fr-FR" sz="2000" dirty="0" smtClean="0"/>
          </a:p>
        </p:txBody>
      </p:sp>
      <p:grpSp>
        <p:nvGrpSpPr>
          <p:cNvPr id="34" name="Groupe 33"/>
          <p:cNvGrpSpPr/>
          <p:nvPr/>
        </p:nvGrpSpPr>
        <p:grpSpPr>
          <a:xfrm>
            <a:off x="5292080" y="1124744"/>
            <a:ext cx="3384376" cy="4608512"/>
            <a:chOff x="3851920" y="620688"/>
            <a:chExt cx="5184576" cy="6081619"/>
          </a:xfrm>
        </p:grpSpPr>
        <p:pic>
          <p:nvPicPr>
            <p:cNvPr id="5" name="Image 4" descr="stomate ABA.jpg"/>
            <p:cNvPicPr>
              <a:picLocks noChangeAspect="1"/>
            </p:cNvPicPr>
            <p:nvPr/>
          </p:nvPicPr>
          <p:blipFill>
            <a:blip r:embed="rId2" cstate="print"/>
            <a:srcRect/>
            <a:stretch>
              <a:fillRect/>
            </a:stretch>
          </p:blipFill>
          <p:spPr>
            <a:xfrm>
              <a:off x="4223359" y="692696"/>
              <a:ext cx="4813137" cy="6009611"/>
            </a:xfrm>
            <a:prstGeom prst="rect">
              <a:avLst/>
            </a:prstGeom>
          </p:spPr>
        </p:pic>
        <p:sp>
          <p:nvSpPr>
            <p:cNvPr id="7" name="Rectangle 6"/>
            <p:cNvSpPr/>
            <p:nvPr/>
          </p:nvSpPr>
          <p:spPr>
            <a:xfrm>
              <a:off x="6052884" y="620688"/>
              <a:ext cx="1656184" cy="369332"/>
            </a:xfrm>
            <a:prstGeom prst="rect">
              <a:avLst/>
            </a:prstGeom>
            <a:solidFill>
              <a:srgbClr val="FF0000"/>
            </a:solidFill>
          </p:spPr>
          <p:txBody>
            <a:bodyPr wrap="square">
              <a:spAutoFit/>
            </a:bodyPr>
            <a:lstStyle/>
            <a:p>
              <a:pPr algn="ctr"/>
              <a:r>
                <a:rPr lang="fr-FR" b="1" dirty="0" smtClean="0">
                  <a:solidFill>
                    <a:schemeClr val="bg1"/>
                  </a:solidFill>
                </a:rPr>
                <a:t>ABA</a:t>
              </a:r>
              <a:endParaRPr lang="fr-FR" dirty="0">
                <a:solidFill>
                  <a:schemeClr val="bg1"/>
                </a:solidFill>
              </a:endParaRPr>
            </a:p>
          </p:txBody>
        </p:sp>
        <p:grpSp>
          <p:nvGrpSpPr>
            <p:cNvPr id="8" name="Groupe 7"/>
            <p:cNvGrpSpPr/>
            <p:nvPr/>
          </p:nvGrpSpPr>
          <p:grpSpPr>
            <a:xfrm>
              <a:off x="7060996" y="5085184"/>
              <a:ext cx="1313640" cy="1567510"/>
              <a:chOff x="3851920" y="2348880"/>
              <a:chExt cx="1313640" cy="1567510"/>
            </a:xfrm>
          </p:grpSpPr>
          <p:sp>
            <p:nvSpPr>
              <p:cNvPr id="9" name="Rectangle 8"/>
              <p:cNvSpPr/>
              <p:nvPr/>
            </p:nvSpPr>
            <p:spPr>
              <a:xfrm>
                <a:off x="4572001" y="3429001"/>
                <a:ext cx="593559" cy="487389"/>
              </a:xfrm>
              <a:prstGeom prst="rect">
                <a:avLst/>
              </a:prstGeom>
              <a:solidFill>
                <a:srgbClr val="FFC000"/>
              </a:solidFill>
            </p:spPr>
            <p:txBody>
              <a:bodyPr wrap="square">
                <a:spAutoFit/>
              </a:bodyPr>
              <a:lstStyle/>
              <a:p>
                <a:r>
                  <a:rPr lang="fr-FR" b="1" dirty="0" smtClean="0">
                    <a:solidFill>
                      <a:schemeClr val="bg1"/>
                    </a:solidFill>
                  </a:rPr>
                  <a:t>K</a:t>
                </a:r>
                <a:r>
                  <a:rPr lang="fr-FR" b="1" baseline="30000" dirty="0" smtClean="0">
                    <a:solidFill>
                      <a:schemeClr val="bg1"/>
                    </a:solidFill>
                  </a:rPr>
                  <a:t>+</a:t>
                </a:r>
                <a:endParaRPr lang="fr-FR" baseline="30000" dirty="0">
                  <a:solidFill>
                    <a:schemeClr val="bg1"/>
                  </a:solidFill>
                </a:endParaRPr>
              </a:p>
            </p:txBody>
          </p:sp>
          <p:cxnSp>
            <p:nvCxnSpPr>
              <p:cNvPr id="10" name="Connecteur droit avec flèche 9"/>
              <p:cNvCxnSpPr/>
              <p:nvPr/>
            </p:nvCxnSpPr>
            <p:spPr>
              <a:xfrm>
                <a:off x="3851920" y="2348880"/>
                <a:ext cx="720080" cy="1080120"/>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0"/>
            <p:cNvGrpSpPr/>
            <p:nvPr/>
          </p:nvGrpSpPr>
          <p:grpSpPr>
            <a:xfrm>
              <a:off x="4324692" y="4653136"/>
              <a:ext cx="1224136" cy="487388"/>
              <a:chOff x="4572000" y="4581128"/>
              <a:chExt cx="1224136" cy="487388"/>
            </a:xfrm>
          </p:grpSpPr>
          <p:sp>
            <p:nvSpPr>
              <p:cNvPr id="12" name="Rectangle 11"/>
              <p:cNvSpPr/>
              <p:nvPr/>
            </p:nvSpPr>
            <p:spPr>
              <a:xfrm>
                <a:off x="4572000" y="4581128"/>
                <a:ext cx="740639" cy="487388"/>
              </a:xfrm>
              <a:prstGeom prst="rect">
                <a:avLst/>
              </a:prstGeom>
              <a:solidFill>
                <a:srgbClr val="FF6600"/>
              </a:solidFill>
            </p:spPr>
            <p:txBody>
              <a:bodyPr wrap="square">
                <a:spAutoFit/>
              </a:bodyPr>
              <a:lstStyle/>
              <a:p>
                <a:r>
                  <a:rPr lang="fr-FR" b="1" dirty="0" smtClean="0">
                    <a:solidFill>
                      <a:schemeClr val="bg1"/>
                    </a:solidFill>
                  </a:rPr>
                  <a:t>A</a:t>
                </a:r>
                <a:r>
                  <a:rPr lang="fr-FR" b="1" baseline="30000" dirty="0" smtClean="0">
                    <a:solidFill>
                      <a:schemeClr val="bg1"/>
                    </a:solidFill>
                  </a:rPr>
                  <a:t>-</a:t>
                </a:r>
                <a:endParaRPr lang="fr-FR" baseline="30000" dirty="0">
                  <a:solidFill>
                    <a:schemeClr val="bg1"/>
                  </a:solidFill>
                </a:endParaRPr>
              </a:p>
            </p:txBody>
          </p:sp>
          <p:cxnSp>
            <p:nvCxnSpPr>
              <p:cNvPr id="13" name="Connecteur droit avec flèche 12"/>
              <p:cNvCxnSpPr/>
              <p:nvPr/>
            </p:nvCxnSpPr>
            <p:spPr>
              <a:xfrm flipH="1">
                <a:off x="5148064" y="4581128"/>
                <a:ext cx="648072" cy="144016"/>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p:nvGrpSpPr>
          <p:grpSpPr>
            <a:xfrm>
              <a:off x="4403470" y="5445224"/>
              <a:ext cx="1505398" cy="919437"/>
              <a:chOff x="4002706" y="4005064"/>
              <a:chExt cx="1505398" cy="919437"/>
            </a:xfrm>
          </p:grpSpPr>
          <p:sp>
            <p:nvSpPr>
              <p:cNvPr id="15" name="Rectangle 14"/>
              <p:cNvSpPr/>
              <p:nvPr/>
            </p:nvSpPr>
            <p:spPr>
              <a:xfrm>
                <a:off x="4002706" y="4437112"/>
                <a:ext cx="1145360" cy="487389"/>
              </a:xfrm>
              <a:prstGeom prst="rect">
                <a:avLst/>
              </a:prstGeom>
              <a:solidFill>
                <a:srgbClr val="002060"/>
              </a:solidFill>
            </p:spPr>
            <p:txBody>
              <a:bodyPr wrap="square">
                <a:spAutoFit/>
              </a:bodyPr>
              <a:lstStyle/>
              <a:p>
                <a:r>
                  <a:rPr lang="fr-FR" b="1" dirty="0" smtClean="0">
                    <a:solidFill>
                      <a:schemeClr val="bg1"/>
                    </a:solidFill>
                  </a:rPr>
                  <a:t>H</a:t>
                </a:r>
                <a:r>
                  <a:rPr lang="fr-FR" b="1" baseline="-25000" dirty="0" smtClean="0">
                    <a:solidFill>
                      <a:schemeClr val="bg1"/>
                    </a:solidFill>
                  </a:rPr>
                  <a:t>2</a:t>
                </a:r>
                <a:r>
                  <a:rPr lang="fr-FR" b="1" dirty="0" smtClean="0">
                    <a:solidFill>
                      <a:schemeClr val="bg1"/>
                    </a:solidFill>
                  </a:rPr>
                  <a:t>O</a:t>
                </a:r>
                <a:endParaRPr lang="fr-FR" baseline="30000" dirty="0">
                  <a:solidFill>
                    <a:schemeClr val="bg1"/>
                  </a:solidFill>
                </a:endParaRPr>
              </a:p>
            </p:txBody>
          </p:sp>
          <p:cxnSp>
            <p:nvCxnSpPr>
              <p:cNvPr id="16" name="Connecteur droit avec flèche 15"/>
              <p:cNvCxnSpPr/>
              <p:nvPr/>
            </p:nvCxnSpPr>
            <p:spPr>
              <a:xfrm flipH="1">
                <a:off x="5076056" y="4005064"/>
                <a:ext cx="432048" cy="432048"/>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cxnSp>
          <p:nvCxnSpPr>
            <p:cNvPr id="17" name="Connecteur droit avec flèche 16"/>
            <p:cNvCxnSpPr/>
            <p:nvPr/>
          </p:nvCxnSpPr>
          <p:spPr>
            <a:xfrm flipH="1">
              <a:off x="6052884" y="4869160"/>
              <a:ext cx="432048" cy="432048"/>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nvGrpSpPr>
            <p:cNvPr id="18" name="Groupe 17"/>
            <p:cNvGrpSpPr/>
            <p:nvPr/>
          </p:nvGrpSpPr>
          <p:grpSpPr>
            <a:xfrm>
              <a:off x="5260796" y="1052736"/>
              <a:ext cx="2341668" cy="2088232"/>
              <a:chOff x="5004048" y="1052736"/>
              <a:chExt cx="2341668" cy="2088232"/>
            </a:xfrm>
          </p:grpSpPr>
          <p:sp>
            <p:nvSpPr>
              <p:cNvPr id="19" name="Étoile à 8 branches 18"/>
              <p:cNvSpPr/>
              <p:nvPr/>
            </p:nvSpPr>
            <p:spPr>
              <a:xfrm>
                <a:off x="6228184" y="2141093"/>
                <a:ext cx="1117532" cy="999875"/>
              </a:xfrm>
              <a:prstGeom prst="star8">
                <a:avLst/>
              </a:prstGeom>
              <a:solidFill>
                <a:srgbClr val="92D050"/>
              </a:solidFill>
              <a:ln>
                <a:solidFill>
                  <a:srgbClr val="4E2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0000"/>
                    </a:solidFill>
                  </a:rPr>
                  <a:t>++</a:t>
                </a:r>
              </a:p>
              <a:p>
                <a:pPr algn="ctr"/>
                <a:r>
                  <a:rPr lang="fr-FR" b="1" dirty="0" smtClean="0">
                    <a:solidFill>
                      <a:srgbClr val="FF0000"/>
                    </a:solidFill>
                  </a:rPr>
                  <a:t>Ca</a:t>
                </a:r>
                <a:r>
                  <a:rPr lang="fr-FR" b="1" baseline="30000" dirty="0" smtClean="0">
                    <a:solidFill>
                      <a:srgbClr val="FF0000"/>
                    </a:solidFill>
                  </a:rPr>
                  <a:t>2+</a:t>
                </a:r>
                <a:endParaRPr lang="fr-FR" b="1" baseline="30000" dirty="0">
                  <a:solidFill>
                    <a:srgbClr val="FF0000"/>
                  </a:solidFill>
                </a:endParaRPr>
              </a:p>
            </p:txBody>
          </p:sp>
          <p:grpSp>
            <p:nvGrpSpPr>
              <p:cNvPr id="20" name="Groupe 29"/>
              <p:cNvGrpSpPr/>
              <p:nvPr/>
            </p:nvGrpSpPr>
            <p:grpSpPr>
              <a:xfrm>
                <a:off x="5004048" y="1052736"/>
                <a:ext cx="1080120" cy="720080"/>
                <a:chOff x="5220072" y="2708920"/>
                <a:chExt cx="1080120" cy="720080"/>
              </a:xfrm>
              <a:solidFill>
                <a:schemeClr val="tx1"/>
              </a:solidFill>
            </p:grpSpPr>
            <p:sp>
              <p:nvSpPr>
                <p:cNvPr id="21" name="Rectangle 20"/>
                <p:cNvSpPr/>
                <p:nvPr/>
              </p:nvSpPr>
              <p:spPr>
                <a:xfrm>
                  <a:off x="5220072" y="2708920"/>
                  <a:ext cx="648072" cy="369332"/>
                </a:xfrm>
                <a:prstGeom prst="rect">
                  <a:avLst/>
                </a:prstGeom>
                <a:grpFill/>
                <a:ln>
                  <a:solidFill>
                    <a:schemeClr val="tx1">
                      <a:lumMod val="50000"/>
                      <a:lumOff val="50000"/>
                    </a:schemeClr>
                  </a:solidFill>
                </a:ln>
              </p:spPr>
              <p:txBody>
                <a:bodyPr wrap="square">
                  <a:spAutoFit/>
                </a:bodyPr>
                <a:lstStyle/>
                <a:p>
                  <a:r>
                    <a:rPr lang="fr-FR" b="1" dirty="0" smtClean="0">
                      <a:solidFill>
                        <a:schemeClr val="bg1"/>
                      </a:solidFill>
                    </a:rPr>
                    <a:t>H</a:t>
                  </a:r>
                  <a:r>
                    <a:rPr lang="fr-FR" b="1" baseline="30000" dirty="0" smtClean="0">
                      <a:solidFill>
                        <a:schemeClr val="bg1"/>
                      </a:solidFill>
                    </a:rPr>
                    <a:t>+</a:t>
                  </a:r>
                  <a:endParaRPr lang="fr-FR" baseline="30000" dirty="0">
                    <a:solidFill>
                      <a:schemeClr val="bg1"/>
                    </a:solidFill>
                  </a:endParaRPr>
                </a:p>
              </p:txBody>
            </p:sp>
            <p:cxnSp>
              <p:nvCxnSpPr>
                <p:cNvPr id="22" name="Connecteur droit avec flèche 21"/>
                <p:cNvCxnSpPr/>
                <p:nvPr/>
              </p:nvCxnSpPr>
              <p:spPr>
                <a:xfrm flipH="1" flipV="1">
                  <a:off x="5868144" y="2996952"/>
                  <a:ext cx="432048" cy="432048"/>
                </a:xfrm>
                <a:prstGeom prst="straightConnector1">
                  <a:avLst/>
                </a:prstGeom>
                <a:grpFill/>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3" name="Groupe 22"/>
            <p:cNvGrpSpPr/>
            <p:nvPr/>
          </p:nvGrpSpPr>
          <p:grpSpPr>
            <a:xfrm>
              <a:off x="3851920" y="1856017"/>
              <a:ext cx="2956923" cy="1356959"/>
              <a:chOff x="3851920" y="1856017"/>
              <a:chExt cx="2956923" cy="1356959"/>
            </a:xfrm>
          </p:grpSpPr>
          <p:sp>
            <p:nvSpPr>
              <p:cNvPr id="24" name="Rectangle 23"/>
              <p:cNvSpPr/>
              <p:nvPr/>
            </p:nvSpPr>
            <p:spPr>
              <a:xfrm>
                <a:off x="5616882" y="1856017"/>
                <a:ext cx="1191961" cy="487389"/>
              </a:xfrm>
              <a:prstGeom prst="rect">
                <a:avLst/>
              </a:prstGeom>
              <a:solidFill>
                <a:schemeClr val="tx1">
                  <a:lumMod val="50000"/>
                  <a:lumOff val="50000"/>
                </a:schemeClr>
              </a:solidFill>
              <a:ln>
                <a:solidFill>
                  <a:schemeClr val="tx1">
                    <a:lumMod val="50000"/>
                    <a:lumOff val="50000"/>
                  </a:schemeClr>
                </a:solidFill>
              </a:ln>
            </p:spPr>
            <p:txBody>
              <a:bodyPr wrap="square">
                <a:spAutoFit/>
              </a:bodyPr>
              <a:lstStyle/>
              <a:p>
                <a:r>
                  <a:rPr lang="fr-FR" b="1" dirty="0" smtClean="0">
                    <a:solidFill>
                      <a:srgbClr val="FF0000"/>
                    </a:solidFill>
                  </a:rPr>
                  <a:t>OST1</a:t>
                </a:r>
                <a:endParaRPr lang="fr-FR" baseline="30000" dirty="0">
                  <a:solidFill>
                    <a:srgbClr val="FF0000"/>
                  </a:solidFill>
                </a:endParaRPr>
              </a:p>
            </p:txBody>
          </p:sp>
          <p:cxnSp>
            <p:nvCxnSpPr>
              <p:cNvPr id="25" name="Connecteur droit avec flèche 24"/>
              <p:cNvCxnSpPr/>
              <p:nvPr/>
            </p:nvCxnSpPr>
            <p:spPr>
              <a:xfrm>
                <a:off x="4572000" y="2852936"/>
                <a:ext cx="792088" cy="144016"/>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Étoile à 8 branches 25"/>
              <p:cNvSpPr/>
              <p:nvPr/>
            </p:nvSpPr>
            <p:spPr>
              <a:xfrm>
                <a:off x="3851920" y="2348880"/>
                <a:ext cx="936104" cy="864096"/>
              </a:xfrm>
              <a:prstGeom prst="star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Ca</a:t>
                </a:r>
                <a:r>
                  <a:rPr lang="fr-FR" b="1" baseline="30000" dirty="0" smtClean="0">
                    <a:solidFill>
                      <a:srgbClr val="FF0000"/>
                    </a:solidFill>
                  </a:rPr>
                  <a:t>2+</a:t>
                </a:r>
                <a:endParaRPr lang="fr-FR" b="1" baseline="30000" dirty="0">
                  <a:solidFill>
                    <a:srgbClr val="FF0000"/>
                  </a:solidFill>
                </a:endParaRPr>
              </a:p>
            </p:txBody>
          </p:sp>
        </p:grpSp>
        <p:grpSp>
          <p:nvGrpSpPr>
            <p:cNvPr id="27" name="Groupe 26"/>
            <p:cNvGrpSpPr/>
            <p:nvPr/>
          </p:nvGrpSpPr>
          <p:grpSpPr>
            <a:xfrm>
              <a:off x="4403471" y="2852939"/>
              <a:ext cx="2225477" cy="919434"/>
              <a:chOff x="4146723" y="2852939"/>
              <a:chExt cx="2225477" cy="919434"/>
            </a:xfrm>
          </p:grpSpPr>
          <p:sp>
            <p:nvSpPr>
              <p:cNvPr id="28" name="Rectangle 27"/>
              <p:cNvSpPr/>
              <p:nvPr/>
            </p:nvSpPr>
            <p:spPr>
              <a:xfrm>
                <a:off x="4146723" y="3284984"/>
                <a:ext cx="1103101" cy="487389"/>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fr-FR" b="1" dirty="0" smtClean="0">
                    <a:solidFill>
                      <a:srgbClr val="FF0000"/>
                    </a:solidFill>
                  </a:rPr>
                  <a:t>PLC</a:t>
                </a:r>
                <a:endParaRPr lang="fr-FR" baseline="30000" dirty="0">
                  <a:solidFill>
                    <a:srgbClr val="FF0000"/>
                  </a:solidFill>
                </a:endParaRPr>
              </a:p>
            </p:txBody>
          </p:sp>
          <p:cxnSp>
            <p:nvCxnSpPr>
              <p:cNvPr id="29" name="Connecteur droit avec flèche 28"/>
              <p:cNvCxnSpPr>
                <a:stCxn id="28" idx="3"/>
              </p:cNvCxnSpPr>
              <p:nvPr/>
            </p:nvCxnSpPr>
            <p:spPr>
              <a:xfrm flipV="1">
                <a:off x="5249824" y="2852939"/>
                <a:ext cx="1122376" cy="675740"/>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382114" y="3068960"/>
                <a:ext cx="750191" cy="487389"/>
              </a:xfrm>
              <a:prstGeom prst="rect">
                <a:avLst/>
              </a:prstGeom>
              <a:solidFill>
                <a:schemeClr val="bg1">
                  <a:lumMod val="85000"/>
                </a:schemeClr>
              </a:solidFill>
            </p:spPr>
            <p:txBody>
              <a:bodyPr wrap="square">
                <a:spAutoFit/>
              </a:bodyPr>
              <a:lstStyle/>
              <a:p>
                <a:r>
                  <a:rPr lang="fr-FR" b="1" dirty="0" smtClean="0">
                    <a:solidFill>
                      <a:srgbClr val="FF0000"/>
                    </a:solidFill>
                  </a:rPr>
                  <a:t>IP3</a:t>
                </a:r>
                <a:endParaRPr lang="fr-FR" baseline="30000" dirty="0">
                  <a:solidFill>
                    <a:srgbClr val="FF0000"/>
                  </a:solidFill>
                </a:endParaRPr>
              </a:p>
            </p:txBody>
          </p:sp>
        </p:grpSp>
        <p:cxnSp>
          <p:nvCxnSpPr>
            <p:cNvPr id="31" name="Connecteur droit 30"/>
            <p:cNvCxnSpPr/>
            <p:nvPr/>
          </p:nvCxnSpPr>
          <p:spPr>
            <a:xfrm flipV="1">
              <a:off x="6196900" y="1772816"/>
              <a:ext cx="216024" cy="720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5260796" y="3789040"/>
              <a:ext cx="144016" cy="2160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95141"/>
            <a:ext cx="9036496" cy="3477875"/>
          </a:xfrm>
          <a:prstGeom prst="rect">
            <a:avLst/>
          </a:prstGeom>
        </p:spPr>
        <p:txBody>
          <a:bodyPr wrap="square">
            <a:spAutoFit/>
          </a:bodyPr>
          <a:lstStyle/>
          <a:p>
            <a:r>
              <a:rPr lang="fr-FR" sz="2000" dirty="0" smtClean="0"/>
              <a:t>Le problème de </a:t>
            </a:r>
            <a:r>
              <a:rPr lang="fr-FR" sz="2000" b="1" dirty="0" smtClean="0"/>
              <a:t>l’étude des interactions hormone / récepteur </a:t>
            </a:r>
            <a:r>
              <a:rPr lang="fr-FR" sz="2000" dirty="0" smtClean="0"/>
              <a:t>réside dans le caractère labile des </a:t>
            </a:r>
            <a:r>
              <a:rPr lang="fr-FR" sz="2000" b="1" dirty="0" smtClean="0"/>
              <a:t>liaisons chimiques faibles </a:t>
            </a:r>
            <a:r>
              <a:rPr lang="fr-FR" sz="2000" dirty="0" smtClean="0"/>
              <a:t>qui s’établissent entre les 2 partenaires. </a:t>
            </a:r>
          </a:p>
          <a:p>
            <a:endParaRPr lang="fr-FR" sz="2000" dirty="0" smtClean="0"/>
          </a:p>
          <a:p>
            <a:endParaRPr lang="fr-FR" sz="2000" dirty="0" smtClean="0"/>
          </a:p>
          <a:p>
            <a:endParaRPr lang="fr-FR" sz="2000" dirty="0" smtClean="0"/>
          </a:p>
          <a:p>
            <a:r>
              <a:rPr lang="fr-FR" sz="2000" u="sng" dirty="0" smtClean="0"/>
              <a:t>Principe : </a:t>
            </a:r>
            <a:r>
              <a:rPr lang="fr-FR" sz="2000" dirty="0" smtClean="0"/>
              <a:t>certaines molécules comportent des groupements chimiques qui par </a:t>
            </a:r>
            <a:r>
              <a:rPr lang="fr-FR" sz="2000" dirty="0" err="1" smtClean="0"/>
              <a:t>photoactivation</a:t>
            </a:r>
            <a:r>
              <a:rPr lang="fr-FR" sz="2000" dirty="0" smtClean="0"/>
              <a:t> deviennent très réactifs et peuvent </a:t>
            </a:r>
            <a:r>
              <a:rPr lang="fr-FR" sz="2000" b="1" dirty="0" smtClean="0"/>
              <a:t>former des liaisons covalentes irréversibles</a:t>
            </a:r>
            <a:r>
              <a:rPr lang="fr-FR" sz="2000" dirty="0" smtClean="0"/>
              <a:t>. </a:t>
            </a:r>
          </a:p>
          <a:p>
            <a:r>
              <a:rPr lang="fr-FR" sz="2000" dirty="0" smtClean="0"/>
              <a:t>Si la molécule est par ailleurs radioactive, ou fluorescente on peut ainsi </a:t>
            </a:r>
            <a:r>
              <a:rPr lang="fr-FR" sz="2000" b="1" dirty="0" smtClean="0"/>
              <a:t>marquer de façon stable la protéine réceptrice. </a:t>
            </a:r>
          </a:p>
        </p:txBody>
      </p:sp>
      <p:sp>
        <p:nvSpPr>
          <p:cNvPr id="5" name="Flèche droite 4"/>
          <p:cNvSpPr/>
          <p:nvPr/>
        </p:nvSpPr>
        <p:spPr>
          <a:xfrm>
            <a:off x="2555776" y="1052736"/>
            <a:ext cx="432048" cy="288032"/>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059832" y="980728"/>
            <a:ext cx="4896544" cy="400110"/>
          </a:xfrm>
          <a:prstGeom prst="rect">
            <a:avLst/>
          </a:prstGeom>
        </p:spPr>
        <p:txBody>
          <a:bodyPr wrap="square">
            <a:spAutoFit/>
          </a:bodyPr>
          <a:lstStyle/>
          <a:p>
            <a:r>
              <a:rPr lang="fr-FR" sz="2000" dirty="0" smtClean="0">
                <a:solidFill>
                  <a:prstClr val="black"/>
                </a:solidFill>
              </a:rPr>
              <a:t>marquage par </a:t>
            </a:r>
            <a:r>
              <a:rPr lang="fr-FR" sz="2000" dirty="0" err="1" smtClean="0">
                <a:solidFill>
                  <a:prstClr val="black"/>
                </a:solidFill>
              </a:rPr>
              <a:t>photoaffinité</a:t>
            </a:r>
            <a:endParaRPr lang="fr-FR" dirty="0"/>
          </a:p>
        </p:txBody>
      </p:sp>
      <p:sp>
        <p:nvSpPr>
          <p:cNvPr id="7" name="Rectangle 6"/>
          <p:cNvSpPr/>
          <p:nvPr/>
        </p:nvSpPr>
        <p:spPr>
          <a:xfrm>
            <a:off x="827584" y="5373216"/>
            <a:ext cx="7344816" cy="1015663"/>
          </a:xfrm>
          <a:prstGeom prst="rect">
            <a:avLst/>
          </a:prstGeom>
        </p:spPr>
        <p:txBody>
          <a:bodyPr wrap="square">
            <a:spAutoFit/>
          </a:bodyPr>
          <a:lstStyle/>
          <a:p>
            <a:pPr lvl="0"/>
            <a:r>
              <a:rPr lang="fr-FR" sz="2000" dirty="0" smtClean="0">
                <a:solidFill>
                  <a:prstClr val="black"/>
                </a:solidFill>
              </a:rPr>
              <a:t>Quand l’hormone naturelle ne contient pas de groupement </a:t>
            </a:r>
            <a:r>
              <a:rPr lang="fr-FR" sz="2000" dirty="0" err="1" smtClean="0">
                <a:solidFill>
                  <a:prstClr val="black"/>
                </a:solidFill>
              </a:rPr>
              <a:t>photoactivable</a:t>
            </a:r>
            <a:r>
              <a:rPr lang="fr-FR" sz="2000" dirty="0" smtClean="0">
                <a:solidFill>
                  <a:prstClr val="black"/>
                </a:solidFill>
              </a:rPr>
              <a:t> on peut </a:t>
            </a:r>
            <a:r>
              <a:rPr lang="fr-FR" sz="2000" b="1" dirty="0" smtClean="0">
                <a:solidFill>
                  <a:prstClr val="black"/>
                </a:solidFill>
              </a:rPr>
              <a:t>greffé des groupements </a:t>
            </a:r>
            <a:r>
              <a:rPr lang="fr-FR" sz="2000" b="1" dirty="0" err="1" smtClean="0">
                <a:solidFill>
                  <a:prstClr val="black"/>
                </a:solidFill>
              </a:rPr>
              <a:t>photoactivables</a:t>
            </a:r>
            <a:r>
              <a:rPr lang="fr-FR" sz="2000" b="1" dirty="0" smtClean="0">
                <a:solidFill>
                  <a:prstClr val="black"/>
                </a:solidFill>
              </a:rPr>
              <a:t> </a:t>
            </a:r>
            <a:r>
              <a:rPr lang="fr-FR" sz="2000" dirty="0" smtClean="0">
                <a:solidFill>
                  <a:prstClr val="black"/>
                </a:solidFill>
              </a:rPr>
              <a:t>avec bien sûr conservation de l’activité biologique. </a:t>
            </a:r>
          </a:p>
        </p:txBody>
      </p:sp>
      <p:sp>
        <p:nvSpPr>
          <p:cNvPr id="8" name="Rectangle 7"/>
          <p:cNvSpPr/>
          <p:nvPr/>
        </p:nvSpPr>
        <p:spPr>
          <a:xfrm>
            <a:off x="827584" y="3933056"/>
            <a:ext cx="7344667" cy="1323439"/>
          </a:xfrm>
          <a:prstGeom prst="rect">
            <a:avLst/>
          </a:prstGeom>
          <a:solidFill>
            <a:schemeClr val="accent5">
              <a:lumMod val="75000"/>
            </a:schemeClr>
          </a:solidFill>
        </p:spPr>
        <p:txBody>
          <a:bodyPr wrap="square">
            <a:spAutoFit/>
          </a:bodyPr>
          <a:lstStyle/>
          <a:p>
            <a:pPr lvl="0"/>
            <a:r>
              <a:rPr lang="fr-FR" sz="2000" dirty="0" smtClean="0">
                <a:solidFill>
                  <a:schemeClr val="bg1"/>
                </a:solidFill>
              </a:rPr>
              <a:t>L’</a:t>
            </a:r>
            <a:r>
              <a:rPr lang="fr-FR" sz="2000" b="1" dirty="0" smtClean="0">
                <a:solidFill>
                  <a:schemeClr val="bg1"/>
                </a:solidFill>
              </a:rPr>
              <a:t>ABA</a:t>
            </a:r>
            <a:r>
              <a:rPr lang="fr-FR" sz="2000" dirty="0" smtClean="0">
                <a:solidFill>
                  <a:schemeClr val="bg1"/>
                </a:solidFill>
              </a:rPr>
              <a:t> contient un groupement cétone qui peut être </a:t>
            </a:r>
            <a:r>
              <a:rPr lang="fr-FR" sz="2000" b="1" dirty="0" err="1" smtClean="0">
                <a:solidFill>
                  <a:schemeClr val="bg1"/>
                </a:solidFill>
              </a:rPr>
              <a:t>photoactivé</a:t>
            </a:r>
            <a:r>
              <a:rPr lang="fr-FR" sz="2000" b="1" dirty="0" smtClean="0">
                <a:solidFill>
                  <a:schemeClr val="bg1"/>
                </a:solidFill>
              </a:rPr>
              <a:t> </a:t>
            </a:r>
            <a:r>
              <a:rPr lang="fr-FR" sz="2000" dirty="0" smtClean="0">
                <a:solidFill>
                  <a:schemeClr val="bg1"/>
                </a:solidFill>
              </a:rPr>
              <a:t>par irradiation par des longueurs d’onde de 330 nm. (</a:t>
            </a:r>
            <a:r>
              <a:rPr lang="fr-FR" sz="2000" dirty="0" smtClean="0">
                <a:solidFill>
                  <a:schemeClr val="bg1"/>
                </a:solidFill>
                <a:sym typeface="Symbol"/>
              </a:rPr>
              <a:t> </a:t>
            </a:r>
            <a:r>
              <a:rPr lang="fr-FR" sz="2000" dirty="0" smtClean="0">
                <a:solidFill>
                  <a:schemeClr val="bg1"/>
                </a:solidFill>
              </a:rPr>
              <a:t>marquage irréversiblement des récepteurs protéiques potentiels de l’ABA sans utiliser d’hormones modifiées).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rganigramme : Alternative 12"/>
          <p:cNvSpPr/>
          <p:nvPr/>
        </p:nvSpPr>
        <p:spPr>
          <a:xfrm>
            <a:off x="6156176" y="548680"/>
            <a:ext cx="2664296" cy="1440160"/>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0" y="5229200"/>
            <a:ext cx="9144000" cy="1631216"/>
          </a:xfrm>
          <a:prstGeom prst="rect">
            <a:avLst/>
          </a:prstGeom>
        </p:spPr>
        <p:txBody>
          <a:bodyPr wrap="square">
            <a:spAutoFit/>
          </a:bodyPr>
          <a:lstStyle/>
          <a:p>
            <a:r>
              <a:rPr lang="fr-FR" sz="2000" dirty="0" smtClean="0"/>
              <a:t>Des contrôles sont effectués </a:t>
            </a:r>
          </a:p>
          <a:p>
            <a:r>
              <a:rPr lang="fr-FR" sz="2000" dirty="0" smtClean="0"/>
              <a:t>1. avec l’énantiomère cis(R) ABA qui est biologiquement inactif </a:t>
            </a:r>
          </a:p>
          <a:p>
            <a:r>
              <a:rPr lang="fr-FR" sz="2000" dirty="0" smtClean="0"/>
              <a:t>2. avec une protéine banale l’albumine de sérum de </a:t>
            </a:r>
            <a:r>
              <a:rPr lang="fr-FR" sz="2000" dirty="0" err="1" smtClean="0"/>
              <a:t>boeuf</a:t>
            </a:r>
            <a:r>
              <a:rPr lang="fr-FR" sz="2000" dirty="0" smtClean="0"/>
              <a:t> pour évaluer la possibilité de fixations aspécifiques. </a:t>
            </a:r>
          </a:p>
          <a:p>
            <a:endParaRPr lang="fr-FR" sz="2000" dirty="0" smtClean="0"/>
          </a:p>
        </p:txBody>
      </p:sp>
      <p:sp>
        <p:nvSpPr>
          <p:cNvPr id="3" name="Rectangle 2"/>
          <p:cNvSpPr/>
          <p:nvPr/>
        </p:nvSpPr>
        <p:spPr>
          <a:xfrm>
            <a:off x="0" y="0"/>
            <a:ext cx="2680029" cy="400110"/>
          </a:xfrm>
          <a:prstGeom prst="rect">
            <a:avLst/>
          </a:prstGeom>
        </p:spPr>
        <p:txBody>
          <a:bodyPr wrap="none">
            <a:spAutoFit/>
          </a:bodyPr>
          <a:lstStyle/>
          <a:p>
            <a:r>
              <a:rPr lang="fr-FR" sz="2000" u="sng" dirty="0" smtClean="0"/>
              <a:t>Protocole expérimental </a:t>
            </a:r>
            <a:endParaRPr lang="fr-FR" sz="2000" u="sng" dirty="0"/>
          </a:p>
        </p:txBody>
      </p:sp>
      <p:grpSp>
        <p:nvGrpSpPr>
          <p:cNvPr id="6" name="Groupe 5"/>
          <p:cNvGrpSpPr/>
          <p:nvPr/>
        </p:nvGrpSpPr>
        <p:grpSpPr>
          <a:xfrm>
            <a:off x="755576" y="548680"/>
            <a:ext cx="2664296" cy="1440160"/>
            <a:chOff x="4067944" y="188640"/>
            <a:chExt cx="2664296" cy="1440160"/>
          </a:xfrm>
          <a:solidFill>
            <a:srgbClr val="00B050"/>
          </a:solidFill>
        </p:grpSpPr>
        <p:sp>
          <p:nvSpPr>
            <p:cNvPr id="5" name="Organigramme : Alternative 4"/>
            <p:cNvSpPr/>
            <p:nvPr/>
          </p:nvSpPr>
          <p:spPr>
            <a:xfrm>
              <a:off x="4067944" y="188640"/>
              <a:ext cx="2664296" cy="1440160"/>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4283968" y="548680"/>
              <a:ext cx="2286000" cy="707886"/>
            </a:xfrm>
            <a:prstGeom prst="rect">
              <a:avLst/>
            </a:prstGeom>
            <a:grpFill/>
          </p:spPr>
          <p:txBody>
            <a:bodyPr>
              <a:spAutoFit/>
            </a:bodyPr>
            <a:lstStyle/>
            <a:p>
              <a:pPr algn="ctr"/>
              <a:r>
                <a:rPr lang="fr-FR" sz="2000" dirty="0" err="1" smtClean="0">
                  <a:solidFill>
                    <a:schemeClr val="bg1"/>
                  </a:solidFill>
                </a:rPr>
                <a:t>protoplastes</a:t>
              </a:r>
              <a:r>
                <a:rPr lang="fr-FR" sz="2000" dirty="0" smtClean="0">
                  <a:solidFill>
                    <a:schemeClr val="bg1"/>
                  </a:solidFill>
                </a:rPr>
                <a:t> d’épiderme de fève </a:t>
              </a:r>
              <a:endParaRPr lang="fr-FR" dirty="0">
                <a:solidFill>
                  <a:schemeClr val="bg1"/>
                </a:solidFill>
              </a:endParaRPr>
            </a:p>
          </p:txBody>
        </p:sp>
      </p:grpSp>
      <p:sp>
        <p:nvSpPr>
          <p:cNvPr id="7" name="Rectangle 6"/>
          <p:cNvSpPr/>
          <p:nvPr/>
        </p:nvSpPr>
        <p:spPr>
          <a:xfrm>
            <a:off x="395536" y="2060848"/>
            <a:ext cx="3384376" cy="1015663"/>
          </a:xfrm>
          <a:prstGeom prst="rect">
            <a:avLst/>
          </a:prstGeom>
        </p:spPr>
        <p:txBody>
          <a:bodyPr wrap="square">
            <a:spAutoFit/>
          </a:bodyPr>
          <a:lstStyle/>
          <a:p>
            <a:r>
              <a:rPr lang="fr-FR" sz="2000" dirty="0" smtClean="0">
                <a:solidFill>
                  <a:prstClr val="black"/>
                </a:solidFill>
              </a:rPr>
              <a:t>( en pelant les épidermes de Fève + enzymes de digestion des parois )</a:t>
            </a:r>
            <a:endParaRPr lang="fr-FR" dirty="0"/>
          </a:p>
        </p:txBody>
      </p:sp>
      <p:sp>
        <p:nvSpPr>
          <p:cNvPr id="8" name="Rectangle 7"/>
          <p:cNvSpPr/>
          <p:nvPr/>
        </p:nvSpPr>
        <p:spPr>
          <a:xfrm>
            <a:off x="3923928" y="908720"/>
            <a:ext cx="2286000" cy="707886"/>
          </a:xfrm>
          <a:prstGeom prst="rect">
            <a:avLst/>
          </a:prstGeom>
        </p:spPr>
        <p:txBody>
          <a:bodyPr>
            <a:spAutoFit/>
          </a:bodyPr>
          <a:lstStyle/>
          <a:p>
            <a:r>
              <a:rPr lang="fr-FR" sz="2000" dirty="0" smtClean="0">
                <a:solidFill>
                  <a:prstClr val="black"/>
                </a:solidFill>
              </a:rPr>
              <a:t>centrifugation différentielle </a:t>
            </a:r>
            <a:endParaRPr lang="fr-FR" dirty="0"/>
          </a:p>
        </p:txBody>
      </p:sp>
      <p:cxnSp>
        <p:nvCxnSpPr>
          <p:cNvPr id="10" name="Connecteur droit avec flèche 9"/>
          <p:cNvCxnSpPr/>
          <p:nvPr/>
        </p:nvCxnSpPr>
        <p:spPr>
          <a:xfrm>
            <a:off x="3491880" y="1268760"/>
            <a:ext cx="3600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724128" y="1268760"/>
            <a:ext cx="3600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462464" y="908720"/>
            <a:ext cx="2286000" cy="707886"/>
          </a:xfrm>
          <a:prstGeom prst="rect">
            <a:avLst/>
          </a:prstGeom>
        </p:spPr>
        <p:txBody>
          <a:bodyPr>
            <a:spAutoFit/>
          </a:bodyPr>
          <a:lstStyle/>
          <a:p>
            <a:r>
              <a:rPr lang="fr-FR" sz="2000" dirty="0" err="1" smtClean="0">
                <a:solidFill>
                  <a:schemeClr val="bg1"/>
                </a:solidFill>
              </a:rPr>
              <a:t>protoplastes</a:t>
            </a:r>
            <a:r>
              <a:rPr lang="fr-FR" sz="2000" dirty="0" smtClean="0">
                <a:solidFill>
                  <a:schemeClr val="bg1"/>
                </a:solidFill>
              </a:rPr>
              <a:t> de cellules de garde</a:t>
            </a:r>
            <a:endParaRPr lang="fr-FR" dirty="0">
              <a:solidFill>
                <a:schemeClr val="bg1"/>
              </a:solidFill>
            </a:endParaRPr>
          </a:p>
        </p:txBody>
      </p:sp>
      <p:grpSp>
        <p:nvGrpSpPr>
          <p:cNvPr id="17" name="Groupe 16"/>
          <p:cNvGrpSpPr/>
          <p:nvPr/>
        </p:nvGrpSpPr>
        <p:grpSpPr>
          <a:xfrm>
            <a:off x="683568" y="4437112"/>
            <a:ext cx="4248472" cy="648072"/>
            <a:chOff x="251520" y="3861048"/>
            <a:chExt cx="4248472" cy="648072"/>
          </a:xfrm>
        </p:grpSpPr>
        <p:sp>
          <p:nvSpPr>
            <p:cNvPr id="14" name="Organigramme : Alternative 13"/>
            <p:cNvSpPr/>
            <p:nvPr/>
          </p:nvSpPr>
          <p:spPr>
            <a:xfrm>
              <a:off x="251520" y="3861048"/>
              <a:ext cx="1080120" cy="648072"/>
            </a:xfrm>
            <a:prstGeom prst="flowChartAlternate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403648" y="4005064"/>
              <a:ext cx="306494" cy="369332"/>
            </a:xfrm>
            <a:prstGeom prst="rect">
              <a:avLst/>
            </a:prstGeom>
          </p:spPr>
          <p:txBody>
            <a:bodyPr wrap="none">
              <a:spAutoFit/>
            </a:bodyPr>
            <a:lstStyle/>
            <a:p>
              <a:r>
                <a:rPr lang="fr-FR" dirty="0" smtClean="0">
                  <a:solidFill>
                    <a:prstClr val="black"/>
                  </a:solidFill>
                </a:rPr>
                <a:t>+</a:t>
              </a:r>
              <a:endParaRPr lang="fr-FR" dirty="0"/>
            </a:p>
          </p:txBody>
        </p:sp>
        <p:sp>
          <p:nvSpPr>
            <p:cNvPr id="16" name="Rectangle 15"/>
            <p:cNvSpPr/>
            <p:nvPr/>
          </p:nvSpPr>
          <p:spPr>
            <a:xfrm>
              <a:off x="1763688" y="4005064"/>
              <a:ext cx="2736304" cy="400110"/>
            </a:xfrm>
            <a:prstGeom prst="rect">
              <a:avLst/>
            </a:prstGeom>
          </p:spPr>
          <p:txBody>
            <a:bodyPr wrap="square">
              <a:spAutoFit/>
            </a:bodyPr>
            <a:lstStyle/>
            <a:p>
              <a:r>
                <a:rPr lang="fr-FR" sz="2000" dirty="0" smtClean="0">
                  <a:solidFill>
                    <a:prstClr val="black"/>
                  </a:solidFill>
                </a:rPr>
                <a:t>ABA </a:t>
              </a:r>
              <a:r>
                <a:rPr lang="fr-FR" sz="2000" dirty="0" err="1" smtClean="0">
                  <a:solidFill>
                    <a:prstClr val="black"/>
                  </a:solidFill>
                </a:rPr>
                <a:t>tritié</a:t>
              </a:r>
              <a:r>
                <a:rPr lang="fr-FR" sz="2000" dirty="0" smtClean="0">
                  <a:solidFill>
                    <a:prstClr val="black"/>
                  </a:solidFill>
                </a:rPr>
                <a:t> ³H-cis(S)-ABA</a:t>
              </a:r>
              <a:endParaRPr lang="fr-FR" dirty="0"/>
            </a:p>
          </p:txBody>
        </p:sp>
      </p:grpSp>
      <p:grpSp>
        <p:nvGrpSpPr>
          <p:cNvPr id="20" name="Groupe 19"/>
          <p:cNvGrpSpPr/>
          <p:nvPr/>
        </p:nvGrpSpPr>
        <p:grpSpPr>
          <a:xfrm>
            <a:off x="3419872" y="3068960"/>
            <a:ext cx="5256584" cy="1303695"/>
            <a:chOff x="3419872" y="3068960"/>
            <a:chExt cx="5256584" cy="1303695"/>
          </a:xfrm>
        </p:grpSpPr>
        <p:sp>
          <p:nvSpPr>
            <p:cNvPr id="18" name="Éclair 17"/>
            <p:cNvSpPr/>
            <p:nvPr/>
          </p:nvSpPr>
          <p:spPr>
            <a:xfrm>
              <a:off x="3419872" y="3068960"/>
              <a:ext cx="504056" cy="1152128"/>
            </a:xfrm>
            <a:prstGeom prst="lightningBolt">
              <a:avLst/>
            </a:prstGeom>
            <a:solidFill>
              <a:srgbClr val="FF66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995936" y="3356992"/>
              <a:ext cx="4680520" cy="1015663"/>
            </a:xfrm>
            <a:prstGeom prst="rect">
              <a:avLst/>
            </a:prstGeom>
          </p:spPr>
          <p:txBody>
            <a:bodyPr wrap="square">
              <a:spAutoFit/>
            </a:bodyPr>
            <a:lstStyle/>
            <a:p>
              <a:r>
                <a:rPr lang="fr-FR" sz="2000" dirty="0" smtClean="0"/>
                <a:t>Irradiation de la suspension de manière à provoquer le marquage par </a:t>
              </a:r>
              <a:r>
                <a:rPr lang="fr-FR" sz="2000" dirty="0" err="1" smtClean="0"/>
                <a:t>photoaffinité</a:t>
              </a:r>
              <a:r>
                <a:rPr lang="fr-FR" sz="2000" dirty="0" smtClean="0"/>
                <a:t> d’éventuels sites récepteurs </a:t>
              </a:r>
              <a:endParaRPr lang="fr-FR"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862322"/>
          </a:xfrm>
          <a:prstGeom prst="rect">
            <a:avLst/>
          </a:prstGeom>
        </p:spPr>
        <p:txBody>
          <a:bodyPr wrap="square">
            <a:spAutoFit/>
          </a:bodyPr>
          <a:lstStyle/>
          <a:p>
            <a:endParaRPr lang="fr-FR" sz="2000" dirty="0" smtClean="0"/>
          </a:p>
          <a:p>
            <a:endParaRPr lang="fr-FR" sz="2000" dirty="0" smtClean="0"/>
          </a:p>
          <a:p>
            <a:pPr>
              <a:buFont typeface="Wingdings" pitchFamily="2" charset="2"/>
              <a:buChar char="§"/>
            </a:pPr>
            <a:r>
              <a:rPr lang="fr-FR" sz="2000" dirty="0" smtClean="0"/>
              <a:t> une </a:t>
            </a:r>
            <a:r>
              <a:rPr lang="fr-FR" sz="2000" b="1" dirty="0" smtClean="0"/>
              <a:t>fixation spécifique et aspécifique de l’ABA </a:t>
            </a:r>
            <a:r>
              <a:rPr lang="fr-FR" sz="2000" dirty="0" smtClean="0"/>
              <a:t>physiologiquement actif au niveau des </a:t>
            </a:r>
            <a:r>
              <a:rPr lang="fr-FR" sz="2000" dirty="0" err="1" smtClean="0"/>
              <a:t>protoplastes</a:t>
            </a:r>
            <a:r>
              <a:rPr lang="fr-FR" sz="2000" dirty="0" smtClean="0"/>
              <a:t> de cellules de garde. </a:t>
            </a:r>
          </a:p>
          <a:p>
            <a:pPr>
              <a:buFont typeface="Wingdings" pitchFamily="2" charset="2"/>
              <a:buChar char="§"/>
            </a:pPr>
            <a:endParaRPr lang="fr-FR" sz="2000" dirty="0" smtClean="0"/>
          </a:p>
          <a:p>
            <a:pPr>
              <a:buFont typeface="Wingdings" pitchFamily="2" charset="2"/>
              <a:buChar char="§"/>
            </a:pPr>
            <a:r>
              <a:rPr lang="fr-FR" sz="2000" dirty="0" smtClean="0"/>
              <a:t>fixation est </a:t>
            </a:r>
            <a:r>
              <a:rPr lang="fr-FR" sz="2000" b="1" dirty="0" smtClean="0"/>
              <a:t>moins importante au niveau des </a:t>
            </a:r>
            <a:r>
              <a:rPr lang="fr-FR" sz="2000" b="1" dirty="0" err="1" smtClean="0"/>
              <a:t>protoplastes</a:t>
            </a:r>
            <a:r>
              <a:rPr lang="fr-FR" sz="2000" b="1" dirty="0" smtClean="0"/>
              <a:t> de </a:t>
            </a:r>
            <a:r>
              <a:rPr lang="fr-FR" sz="2000" b="1" dirty="0" err="1" smtClean="0"/>
              <a:t>mésophylle</a:t>
            </a:r>
            <a:r>
              <a:rPr lang="fr-FR" sz="2000" b="1" dirty="0" smtClean="0"/>
              <a:t> foliaire</a:t>
            </a:r>
            <a:r>
              <a:rPr lang="fr-FR" sz="2000" dirty="0" smtClean="0"/>
              <a:t>.</a:t>
            </a:r>
          </a:p>
          <a:p>
            <a:pPr>
              <a:buFont typeface="Wingdings" pitchFamily="2" charset="2"/>
              <a:buChar char="§"/>
            </a:pPr>
            <a:endParaRPr lang="fr-FR" sz="2000" dirty="0" smtClean="0"/>
          </a:p>
          <a:p>
            <a:pPr>
              <a:buFont typeface="Wingdings" pitchFamily="2" charset="2"/>
              <a:buChar char="§"/>
            </a:pPr>
            <a:r>
              <a:rPr lang="fr-FR" sz="2000" dirty="0" smtClean="0"/>
              <a:t>fixation obéit à une </a:t>
            </a:r>
            <a:r>
              <a:rPr lang="fr-FR" sz="2000" b="1" dirty="0" smtClean="0"/>
              <a:t>cinétique de saturation </a:t>
            </a:r>
            <a:r>
              <a:rPr lang="fr-FR" sz="2000" dirty="0" smtClean="0"/>
              <a:t>et peut être déplacée par de l’hormone froide non radioactive de façon très spécifique</a:t>
            </a:r>
          </a:p>
        </p:txBody>
      </p:sp>
      <p:sp>
        <p:nvSpPr>
          <p:cNvPr id="20" name="Rectangle 19"/>
          <p:cNvSpPr/>
          <p:nvPr/>
        </p:nvSpPr>
        <p:spPr>
          <a:xfrm>
            <a:off x="179512" y="116632"/>
            <a:ext cx="1192571" cy="400110"/>
          </a:xfrm>
          <a:prstGeom prst="rect">
            <a:avLst/>
          </a:prstGeom>
        </p:spPr>
        <p:txBody>
          <a:bodyPr wrap="none">
            <a:spAutoFit/>
          </a:bodyPr>
          <a:lstStyle/>
          <a:p>
            <a:r>
              <a:rPr lang="fr-FR" sz="2000" u="sng" dirty="0" smtClean="0">
                <a:solidFill>
                  <a:prstClr val="black"/>
                </a:solidFill>
              </a:rPr>
              <a:t>Résultats </a:t>
            </a:r>
            <a:endParaRPr lang="fr-FR" u="sng" dirty="0"/>
          </a:p>
        </p:txBody>
      </p:sp>
      <p:sp>
        <p:nvSpPr>
          <p:cNvPr id="21" name="Rectangle 20"/>
          <p:cNvSpPr/>
          <p:nvPr/>
        </p:nvSpPr>
        <p:spPr>
          <a:xfrm>
            <a:off x="467544" y="3356992"/>
            <a:ext cx="7848872" cy="1323439"/>
          </a:xfrm>
          <a:prstGeom prst="rect">
            <a:avLst/>
          </a:prstGeom>
          <a:solidFill>
            <a:srgbClr val="0070C0"/>
          </a:solidFill>
        </p:spPr>
        <p:txBody>
          <a:bodyPr wrap="square">
            <a:spAutoFit/>
          </a:bodyPr>
          <a:lstStyle/>
          <a:p>
            <a:pPr lvl="0" algn="just"/>
            <a:r>
              <a:rPr lang="fr-FR" sz="2000" dirty="0" smtClean="0">
                <a:solidFill>
                  <a:schemeClr val="bg1"/>
                </a:solidFill>
              </a:rPr>
              <a:t>Des traitements ménagés des </a:t>
            </a:r>
            <a:r>
              <a:rPr lang="fr-FR" sz="2000" dirty="0" err="1" smtClean="0">
                <a:solidFill>
                  <a:schemeClr val="bg1"/>
                </a:solidFill>
              </a:rPr>
              <a:t>protoplastes</a:t>
            </a:r>
            <a:r>
              <a:rPr lang="fr-FR" sz="2000" dirty="0" smtClean="0">
                <a:solidFill>
                  <a:schemeClr val="bg1"/>
                </a:solidFill>
              </a:rPr>
              <a:t> des cellules de garde par une </a:t>
            </a:r>
            <a:r>
              <a:rPr lang="fr-FR" sz="2000" b="1" dirty="0" smtClean="0">
                <a:solidFill>
                  <a:schemeClr val="bg1"/>
                </a:solidFill>
              </a:rPr>
              <a:t>protéase</a:t>
            </a:r>
            <a:r>
              <a:rPr lang="fr-FR" sz="2000" dirty="0" smtClean="0">
                <a:solidFill>
                  <a:schemeClr val="bg1"/>
                </a:solidFill>
              </a:rPr>
              <a:t>, la trypsine </a:t>
            </a:r>
            <a:r>
              <a:rPr lang="fr-FR" sz="2000" b="1" dirty="0" smtClean="0">
                <a:solidFill>
                  <a:schemeClr val="bg1"/>
                </a:solidFill>
              </a:rPr>
              <a:t>supprime complètement la fixation de l’ABA </a:t>
            </a:r>
            <a:r>
              <a:rPr lang="fr-FR" sz="2000" dirty="0" smtClean="0">
                <a:solidFill>
                  <a:schemeClr val="bg1"/>
                </a:solidFill>
              </a:rPr>
              <a:t>en conservant l’intégrité du </a:t>
            </a:r>
            <a:r>
              <a:rPr lang="fr-FR" sz="2000" dirty="0" err="1" smtClean="0">
                <a:solidFill>
                  <a:schemeClr val="bg1"/>
                </a:solidFill>
              </a:rPr>
              <a:t>protoplaste</a:t>
            </a:r>
            <a:r>
              <a:rPr lang="fr-FR" sz="2000" dirty="0" smtClean="0">
                <a:solidFill>
                  <a:schemeClr val="bg1"/>
                </a:solidFill>
              </a:rPr>
              <a:t>. Les sites de fixation seraient donc des protéines</a:t>
            </a:r>
          </a:p>
        </p:txBody>
      </p:sp>
      <p:sp>
        <p:nvSpPr>
          <p:cNvPr id="22" name="Rectangle 21"/>
          <p:cNvSpPr/>
          <p:nvPr/>
        </p:nvSpPr>
        <p:spPr>
          <a:xfrm>
            <a:off x="467544" y="4941168"/>
            <a:ext cx="7848872" cy="1015663"/>
          </a:xfrm>
          <a:prstGeom prst="rect">
            <a:avLst/>
          </a:prstGeom>
          <a:solidFill>
            <a:srgbClr val="3A1C44"/>
          </a:solidFill>
        </p:spPr>
        <p:txBody>
          <a:bodyPr wrap="square">
            <a:spAutoFit/>
          </a:bodyPr>
          <a:lstStyle/>
          <a:p>
            <a:pPr lvl="0" algn="just"/>
            <a:r>
              <a:rPr lang="fr-FR" sz="2000" dirty="0" smtClean="0">
                <a:solidFill>
                  <a:schemeClr val="bg1"/>
                </a:solidFill>
              </a:rPr>
              <a:t>Ces expériences ne démontrent cependant pas le caractère fonctionnel du récepteur, la protéine ayant liée l’ABA pouvant être un transporteur ou une enzyme de dégradation. </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188640"/>
            <a:ext cx="5976664" cy="400110"/>
          </a:xfrm>
          <a:prstGeom prst="rect">
            <a:avLst/>
          </a:prstGeom>
        </p:spPr>
        <p:txBody>
          <a:bodyPr wrap="square">
            <a:spAutoFit/>
          </a:bodyPr>
          <a:lstStyle/>
          <a:p>
            <a:r>
              <a:rPr lang="fr-FR" sz="2000" dirty="0" smtClean="0"/>
              <a:t>Classes protéiques des récepteurs de phytohormone</a:t>
            </a:r>
            <a:endParaRPr lang="fr-FR" sz="2000" dirty="0"/>
          </a:p>
        </p:txBody>
      </p:sp>
      <p:graphicFrame>
        <p:nvGraphicFramePr>
          <p:cNvPr id="5" name="Tableau 4"/>
          <p:cNvGraphicFramePr>
            <a:graphicFrameLocks noGrp="1"/>
          </p:cNvGraphicFramePr>
          <p:nvPr/>
        </p:nvGraphicFramePr>
        <p:xfrm>
          <a:off x="323528" y="692696"/>
          <a:ext cx="8424936" cy="3870960"/>
        </p:xfrm>
        <a:graphic>
          <a:graphicData uri="http://schemas.openxmlformats.org/drawingml/2006/table">
            <a:tbl>
              <a:tblPr firstRow="1" bandRow="1">
                <a:tableStyleId>{5C22544A-7EE6-4342-B048-85BDC9FD1C3A}</a:tableStyleId>
              </a:tblPr>
              <a:tblGrid>
                <a:gridCol w="1682075"/>
                <a:gridCol w="1387641"/>
                <a:gridCol w="1334224"/>
                <a:gridCol w="1251480"/>
                <a:gridCol w="1703703"/>
                <a:gridCol w="1065813"/>
              </a:tblGrid>
              <a:tr h="370840">
                <a:tc>
                  <a:txBody>
                    <a:bodyPr/>
                    <a:lstStyle/>
                    <a:p>
                      <a:endParaRPr lang="fr-FR"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b="0" dirty="0" smtClean="0">
                          <a:solidFill>
                            <a:schemeClr val="tx1"/>
                          </a:solidFill>
                        </a:rPr>
                        <a:t>Auxine</a:t>
                      </a:r>
                      <a:endParaRPr lang="fr-F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b="0" dirty="0" smtClean="0">
                          <a:solidFill>
                            <a:schemeClr val="tx1"/>
                          </a:solidFill>
                        </a:rPr>
                        <a:t>Gibbérellines</a:t>
                      </a:r>
                      <a:endParaRPr lang="fr-F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smtClean="0">
                          <a:solidFill>
                            <a:schemeClr val="tx1"/>
                          </a:solidFill>
                        </a:rPr>
                        <a:t>Cytokinines</a:t>
                      </a:r>
                    </a:p>
                    <a:p>
                      <a:endParaRPr lang="fr-F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b="0" dirty="0" err="1" smtClean="0">
                          <a:solidFill>
                            <a:schemeClr val="tx1"/>
                          </a:solidFill>
                        </a:rPr>
                        <a:t>Brassinostéroïdes</a:t>
                      </a:r>
                      <a:endParaRPr lang="fr-F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b="0" dirty="0" smtClean="0">
                          <a:solidFill>
                            <a:schemeClr val="tx1"/>
                          </a:solidFill>
                        </a:rPr>
                        <a:t>ABA</a:t>
                      </a:r>
                      <a:endParaRPr lang="fr-F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fr-FR" sz="1600" b="0" dirty="0" smtClean="0"/>
                        <a:t>Protéines </a:t>
                      </a:r>
                      <a:r>
                        <a:rPr lang="fr-FR" sz="1600" b="1" dirty="0" smtClean="0"/>
                        <a:t>nucléaires</a:t>
                      </a:r>
                      <a:endParaRPr lang="fr-FR"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dirty="0" smtClean="0"/>
                        <a:t>TIR1 &amp;</a:t>
                      </a:r>
                      <a:r>
                        <a:rPr lang="fr-FR" sz="1600" baseline="0" dirty="0" smtClean="0"/>
                        <a:t> AFB</a:t>
                      </a:r>
                    </a:p>
                    <a:p>
                      <a:r>
                        <a:rPr lang="fr-FR" sz="1600" baseline="0" dirty="0" smtClean="0"/>
                        <a:t>Protéine F-box</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dirty="0" smtClean="0"/>
                        <a:t> GID</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fr-FR" sz="1600" b="0" dirty="0" smtClean="0"/>
                        <a:t>Protéines </a:t>
                      </a:r>
                      <a:r>
                        <a:rPr lang="fr-FR" sz="1600" b="1" dirty="0" smtClean="0"/>
                        <a:t>mb plasmique type senseur histidine kinase</a:t>
                      </a:r>
                      <a:endParaRPr lang="fr-FR"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CRE1</a:t>
                      </a:r>
                      <a:r>
                        <a:rPr lang="fr-FR" sz="1600" baseline="0" dirty="0" smtClean="0"/>
                        <a:t> &amp; AHK</a:t>
                      </a:r>
                      <a:endParaRPr lang="fr-FR" sz="1600" dirty="0" smtClean="0"/>
                    </a:p>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smtClean="0"/>
                        <a:t>Récepteurs </a:t>
                      </a:r>
                      <a:r>
                        <a:rPr lang="fr-FR" sz="1600" b="1" dirty="0" smtClean="0"/>
                        <a:t>serine-thréonine kinase</a:t>
                      </a:r>
                      <a:endParaRPr lang="fr-FR"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dirty="0" smtClean="0"/>
                        <a:t>BRI1 &amp; BAK1</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0" dirty="0" smtClean="0"/>
                        <a:t>Récepteurs </a:t>
                      </a:r>
                      <a:r>
                        <a:rPr lang="fr-FR" sz="1600" b="1" dirty="0" smtClean="0"/>
                        <a:t>couplés aux protéines</a:t>
                      </a:r>
                      <a:r>
                        <a:rPr lang="fr-FR" sz="1600" b="1" baseline="0" dirty="0" smtClean="0"/>
                        <a:t> G</a:t>
                      </a:r>
                      <a:endParaRPr lang="fr-FR"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dirty="0" smtClean="0"/>
                        <a:t>ABP1 (associée à la mb </a:t>
                      </a:r>
                      <a:r>
                        <a:rPr lang="fr-FR" sz="1600" dirty="0" err="1" smtClean="0"/>
                        <a:t>pl</a:t>
                      </a:r>
                      <a:r>
                        <a:rPr lang="fr-FR" sz="1600" dirty="0" smtClean="0"/>
                        <a:t>)</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600" dirty="0" smtClean="0"/>
                        <a:t>GPCR-type protéine G</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323528" y="5013176"/>
            <a:ext cx="7920880" cy="1015663"/>
          </a:xfrm>
          <a:prstGeom prst="rect">
            <a:avLst/>
          </a:prstGeom>
          <a:solidFill>
            <a:srgbClr val="FF33CC"/>
          </a:solidFill>
        </p:spPr>
        <p:txBody>
          <a:bodyPr wrap="square">
            <a:spAutoFit/>
          </a:bodyPr>
          <a:lstStyle/>
          <a:p>
            <a:r>
              <a:rPr lang="fr-FR" sz="2000" dirty="0" smtClean="0">
                <a:solidFill>
                  <a:schemeClr val="bg1"/>
                </a:solidFill>
              </a:rPr>
              <a:t>= protéines appartenant à la même famille / issues de la duplication + ou – récente d’un gène / ayant des rôles similaires </a:t>
            </a:r>
          </a:p>
          <a:p>
            <a:r>
              <a:rPr lang="fr-FR" sz="2000" dirty="0" smtClean="0">
                <a:solidFill>
                  <a:schemeClr val="bg1"/>
                </a:solidFill>
              </a:rPr>
              <a:t>ex : récepteurs aux </a:t>
            </a:r>
            <a:r>
              <a:rPr lang="fr-FR" sz="2000" dirty="0" err="1" smtClean="0">
                <a:solidFill>
                  <a:schemeClr val="bg1"/>
                </a:solidFill>
              </a:rPr>
              <a:t>cytokinines</a:t>
            </a:r>
            <a:endParaRPr lang="fr-FR" dirty="0">
              <a:solidFill>
                <a:schemeClr val="bg1"/>
              </a:solidFill>
            </a:endParaRPr>
          </a:p>
        </p:txBody>
      </p:sp>
      <p:sp>
        <p:nvSpPr>
          <p:cNvPr id="7" name="Rectangle 6"/>
          <p:cNvSpPr/>
          <p:nvPr/>
        </p:nvSpPr>
        <p:spPr>
          <a:xfrm>
            <a:off x="323528" y="6093296"/>
            <a:ext cx="7704856" cy="707886"/>
          </a:xfrm>
          <a:prstGeom prst="rect">
            <a:avLst/>
          </a:prstGeom>
          <a:solidFill>
            <a:srgbClr val="7030A0"/>
          </a:solidFill>
        </p:spPr>
        <p:txBody>
          <a:bodyPr wrap="square">
            <a:spAutoFit/>
          </a:bodyPr>
          <a:lstStyle/>
          <a:p>
            <a:r>
              <a:rPr lang="fr-FR" sz="2000" dirty="0" smtClean="0">
                <a:solidFill>
                  <a:schemeClr val="bg1"/>
                </a:solidFill>
              </a:rPr>
              <a:t>ou des récepteurs distincts correspondant à des voies de signalisation ≠ . ex : auxine</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180119" cy="400110"/>
          </a:xfrm>
          <a:prstGeom prst="rect">
            <a:avLst/>
          </a:prstGeom>
        </p:spPr>
        <p:txBody>
          <a:bodyPr wrap="none">
            <a:spAutoFit/>
          </a:bodyPr>
          <a:lstStyle/>
          <a:p>
            <a:r>
              <a:rPr lang="fr-FR" sz="2000" b="1" dirty="0" smtClean="0"/>
              <a:t>5.2 Voie de signalisation de l’éthylène</a:t>
            </a:r>
          </a:p>
        </p:txBody>
      </p:sp>
      <p:sp>
        <p:nvSpPr>
          <p:cNvPr id="4" name="Rectangle 3"/>
          <p:cNvSpPr/>
          <p:nvPr/>
        </p:nvSpPr>
        <p:spPr>
          <a:xfrm>
            <a:off x="179512" y="1916832"/>
            <a:ext cx="8856984" cy="400110"/>
          </a:xfrm>
          <a:prstGeom prst="rect">
            <a:avLst/>
          </a:prstGeom>
          <a:solidFill>
            <a:srgbClr val="FFC000"/>
          </a:solidFill>
        </p:spPr>
        <p:txBody>
          <a:bodyPr wrap="square">
            <a:spAutoFit/>
          </a:bodyPr>
          <a:lstStyle/>
          <a:p>
            <a:r>
              <a:rPr lang="fr-FR" sz="2000" dirty="0" smtClean="0">
                <a:solidFill>
                  <a:schemeClr val="bg1"/>
                </a:solidFill>
              </a:rPr>
              <a:t>Isolement et </a:t>
            </a:r>
            <a:r>
              <a:rPr lang="fr-FR" sz="2000" b="1" dirty="0" smtClean="0">
                <a:solidFill>
                  <a:schemeClr val="bg1"/>
                </a:solidFill>
              </a:rPr>
              <a:t>étude de mutants </a:t>
            </a:r>
            <a:r>
              <a:rPr lang="fr-FR" sz="2000" i="1" dirty="0" err="1" smtClean="0">
                <a:solidFill>
                  <a:schemeClr val="bg1"/>
                </a:solidFill>
              </a:rPr>
              <a:t>A.thalania</a:t>
            </a:r>
            <a:r>
              <a:rPr lang="fr-FR" sz="2000" b="1" dirty="0" smtClean="0">
                <a:solidFill>
                  <a:schemeClr val="bg1"/>
                </a:solidFill>
              </a:rPr>
              <a:t> </a:t>
            </a:r>
            <a:r>
              <a:rPr lang="fr-FR" sz="2000" dirty="0" smtClean="0">
                <a:solidFill>
                  <a:schemeClr val="bg1"/>
                </a:solidFill>
              </a:rPr>
              <a:t>déficients dans les réponses à l’éthylène</a:t>
            </a:r>
          </a:p>
        </p:txBody>
      </p:sp>
      <p:sp>
        <p:nvSpPr>
          <p:cNvPr id="7" name="Rectangle 6"/>
          <p:cNvSpPr/>
          <p:nvPr/>
        </p:nvSpPr>
        <p:spPr>
          <a:xfrm>
            <a:off x="395536" y="620688"/>
            <a:ext cx="8352928" cy="707886"/>
          </a:xfrm>
          <a:prstGeom prst="rect">
            <a:avLst/>
          </a:prstGeom>
        </p:spPr>
        <p:txBody>
          <a:bodyPr wrap="square">
            <a:spAutoFit/>
          </a:bodyPr>
          <a:lstStyle/>
          <a:p>
            <a:r>
              <a:rPr lang="fr-FR" sz="2000" dirty="0" smtClean="0"/>
              <a:t>récepteur de l’éthylène = </a:t>
            </a:r>
            <a:r>
              <a:rPr lang="fr-FR" sz="2000" dirty="0" smtClean="0">
                <a:solidFill>
                  <a:prstClr val="black"/>
                </a:solidFill>
              </a:rPr>
              <a:t>un des récepteurs les mieux caractérisés au plan moléculaire et génétique</a:t>
            </a:r>
            <a:endParaRPr lang="fr-FR" dirty="0"/>
          </a:p>
        </p:txBody>
      </p:sp>
      <p:grpSp>
        <p:nvGrpSpPr>
          <p:cNvPr id="13" name="Groupe 12"/>
          <p:cNvGrpSpPr/>
          <p:nvPr/>
        </p:nvGrpSpPr>
        <p:grpSpPr>
          <a:xfrm>
            <a:off x="766865" y="2420888"/>
            <a:ext cx="6094170" cy="1192198"/>
            <a:chOff x="1115616" y="2852936"/>
            <a:chExt cx="6094170" cy="1192198"/>
          </a:xfrm>
        </p:grpSpPr>
        <p:sp>
          <p:nvSpPr>
            <p:cNvPr id="8" name="Rectangle 7"/>
            <p:cNvSpPr/>
            <p:nvPr/>
          </p:nvSpPr>
          <p:spPr>
            <a:xfrm>
              <a:off x="1115616" y="3645024"/>
              <a:ext cx="2134623" cy="369332"/>
            </a:xfrm>
            <a:prstGeom prst="rect">
              <a:avLst/>
            </a:prstGeom>
            <a:solidFill>
              <a:srgbClr val="00B050"/>
            </a:solidFill>
          </p:spPr>
          <p:txBody>
            <a:bodyPr wrap="none">
              <a:spAutoFit/>
            </a:bodyPr>
            <a:lstStyle/>
            <a:p>
              <a:r>
                <a:rPr lang="fr-FR" b="1" dirty="0" smtClean="0">
                  <a:solidFill>
                    <a:schemeClr val="bg1"/>
                  </a:solidFill>
                </a:rPr>
                <a:t>Plantules </a:t>
              </a:r>
              <a:r>
                <a:rPr lang="fr-FR" i="1" dirty="0" err="1" smtClean="0">
                  <a:solidFill>
                    <a:schemeClr val="bg1"/>
                  </a:solidFill>
                </a:rPr>
                <a:t>A.thalania</a:t>
              </a:r>
              <a:r>
                <a:rPr lang="fr-FR" b="1" dirty="0" smtClean="0">
                  <a:solidFill>
                    <a:schemeClr val="bg1"/>
                  </a:solidFill>
                </a:rPr>
                <a:t> </a:t>
              </a:r>
              <a:endParaRPr lang="fr-FR" dirty="0"/>
            </a:p>
          </p:txBody>
        </p:sp>
        <p:cxnSp>
          <p:nvCxnSpPr>
            <p:cNvPr id="10" name="Connecteur droit avec flèche 9"/>
            <p:cNvCxnSpPr/>
            <p:nvPr/>
          </p:nvCxnSpPr>
          <p:spPr>
            <a:xfrm>
              <a:off x="3563888" y="3861048"/>
              <a:ext cx="151216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7864" y="2852936"/>
              <a:ext cx="1872208" cy="923330"/>
            </a:xfrm>
            <a:prstGeom prst="rect">
              <a:avLst/>
            </a:prstGeom>
          </p:spPr>
          <p:txBody>
            <a:bodyPr wrap="square">
              <a:spAutoFit/>
            </a:bodyPr>
            <a:lstStyle/>
            <a:p>
              <a:pPr algn="ctr"/>
              <a:r>
                <a:rPr lang="fr-FR" dirty="0" smtClean="0">
                  <a:solidFill>
                    <a:prstClr val="black"/>
                  </a:solidFill>
                </a:rPr>
                <a:t>Germination 3-4j à l’obscurité </a:t>
              </a:r>
              <a:r>
                <a:rPr lang="fr-FR" b="1" dirty="0" smtClean="0">
                  <a:solidFill>
                    <a:prstClr val="black"/>
                  </a:solidFill>
                </a:rPr>
                <a:t>+éthylène</a:t>
              </a:r>
              <a:endParaRPr lang="fr-FR" b="1" dirty="0"/>
            </a:p>
          </p:txBody>
        </p:sp>
        <p:sp>
          <p:nvSpPr>
            <p:cNvPr id="12" name="Rectangle 11"/>
            <p:cNvSpPr/>
            <p:nvPr/>
          </p:nvSpPr>
          <p:spPr>
            <a:xfrm>
              <a:off x="5364088" y="3645024"/>
              <a:ext cx="1845698" cy="400110"/>
            </a:xfrm>
            <a:prstGeom prst="rect">
              <a:avLst/>
            </a:prstGeom>
            <a:noFill/>
          </p:spPr>
          <p:txBody>
            <a:bodyPr wrap="none">
              <a:spAutoFit/>
            </a:bodyPr>
            <a:lstStyle/>
            <a:p>
              <a:r>
                <a:rPr lang="fr-FR" sz="2000" b="1" dirty="0" smtClean="0"/>
                <a:t>[triple réponse]</a:t>
              </a:r>
              <a:endParaRPr lang="fr-FR" sz="2000" dirty="0"/>
            </a:p>
          </p:txBody>
        </p:sp>
      </p:grpSp>
      <p:sp>
        <p:nvSpPr>
          <p:cNvPr id="14" name="Rectangle 13"/>
          <p:cNvSpPr/>
          <p:nvPr/>
        </p:nvSpPr>
        <p:spPr>
          <a:xfrm>
            <a:off x="4223249" y="3717032"/>
            <a:ext cx="4381199" cy="707886"/>
          </a:xfrm>
          <a:prstGeom prst="rect">
            <a:avLst/>
          </a:prstGeom>
        </p:spPr>
        <p:txBody>
          <a:bodyPr wrap="none">
            <a:spAutoFit/>
          </a:bodyPr>
          <a:lstStyle/>
          <a:p>
            <a:pPr>
              <a:buFont typeface="Wingdings" pitchFamily="2" charset="2"/>
              <a:buChar char="§"/>
            </a:pPr>
            <a:r>
              <a:rPr lang="fr-FR" sz="2000" dirty="0" smtClean="0">
                <a:solidFill>
                  <a:prstClr val="black"/>
                </a:solidFill>
              </a:rPr>
              <a:t> racines+ </a:t>
            </a:r>
            <a:r>
              <a:rPr lang="fr-FR" sz="2000" dirty="0" err="1" smtClean="0">
                <a:solidFill>
                  <a:prstClr val="black"/>
                </a:solidFill>
              </a:rPr>
              <a:t>hypocotyles</a:t>
            </a:r>
            <a:r>
              <a:rPr lang="fr-FR" sz="2000" dirty="0" smtClean="0">
                <a:solidFill>
                  <a:prstClr val="black"/>
                </a:solidFill>
              </a:rPr>
              <a:t> courts et épaissis</a:t>
            </a:r>
          </a:p>
          <a:p>
            <a:pPr>
              <a:buFont typeface="Wingdings" pitchFamily="2" charset="2"/>
              <a:buChar char="§"/>
            </a:pPr>
            <a:r>
              <a:rPr lang="fr-FR" sz="2000" dirty="0" smtClean="0">
                <a:solidFill>
                  <a:prstClr val="black"/>
                </a:solidFill>
              </a:rPr>
              <a:t> courbure exagérée de la crosse apicale</a:t>
            </a:r>
            <a:endParaRPr lang="fr-FR" sz="2000" dirty="0"/>
          </a:p>
        </p:txBody>
      </p:sp>
      <p:grpSp>
        <p:nvGrpSpPr>
          <p:cNvPr id="17" name="Groupe 16"/>
          <p:cNvGrpSpPr/>
          <p:nvPr/>
        </p:nvGrpSpPr>
        <p:grpSpPr>
          <a:xfrm>
            <a:off x="395536" y="4874384"/>
            <a:ext cx="8496944" cy="1938992"/>
            <a:chOff x="395536" y="4874384"/>
            <a:chExt cx="8496944" cy="1938992"/>
          </a:xfrm>
        </p:grpSpPr>
        <p:sp>
          <p:nvSpPr>
            <p:cNvPr id="15" name="Flèche droite 14"/>
            <p:cNvSpPr/>
            <p:nvPr/>
          </p:nvSpPr>
          <p:spPr>
            <a:xfrm>
              <a:off x="395536" y="5229200"/>
              <a:ext cx="812994"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331640" y="4874384"/>
              <a:ext cx="7560840" cy="1938992"/>
            </a:xfrm>
            <a:prstGeom prst="rect">
              <a:avLst/>
            </a:prstGeom>
            <a:noFill/>
            <a:ln>
              <a:noFill/>
            </a:ln>
          </p:spPr>
          <p:txBody>
            <a:bodyPr wrap="square">
              <a:spAutoFit/>
            </a:bodyPr>
            <a:lstStyle/>
            <a:p>
              <a:pPr>
                <a:buFont typeface="Arial" pitchFamily="34" charset="0"/>
                <a:buChar char="•"/>
              </a:pPr>
              <a:r>
                <a:rPr lang="fr-FR" sz="2000" dirty="0" smtClean="0">
                  <a:solidFill>
                    <a:prstClr val="black"/>
                  </a:solidFill>
                </a:rPr>
                <a:t>Identification de </a:t>
              </a:r>
              <a:r>
                <a:rPr lang="fr-FR" sz="2000" b="1" dirty="0" smtClean="0">
                  <a:solidFill>
                    <a:srgbClr val="FF0000"/>
                  </a:solidFill>
                </a:rPr>
                <a:t>mutants insensibles </a:t>
              </a:r>
              <a:r>
                <a:rPr lang="fr-FR" sz="2000" dirty="0" smtClean="0">
                  <a:solidFill>
                    <a:prstClr val="black"/>
                  </a:solidFill>
                </a:rPr>
                <a:t>: </a:t>
              </a:r>
              <a:r>
                <a:rPr lang="fr-FR" sz="2000" b="1" dirty="0" smtClean="0">
                  <a:solidFill>
                    <a:prstClr val="black"/>
                  </a:solidFill>
                </a:rPr>
                <a:t>incapable de générer la triple réponse</a:t>
              </a:r>
            </a:p>
            <a:p>
              <a:pPr>
                <a:buFont typeface="Arial" pitchFamily="34" charset="0"/>
                <a:buChar char="•"/>
              </a:pPr>
              <a:r>
                <a:rPr lang="fr-FR" sz="2000" dirty="0" smtClean="0">
                  <a:solidFill>
                    <a:prstClr val="black"/>
                  </a:solidFill>
                </a:rPr>
                <a:t>Identification de </a:t>
              </a:r>
              <a:r>
                <a:rPr lang="fr-FR" sz="2000" b="1" dirty="0" smtClean="0">
                  <a:solidFill>
                    <a:srgbClr val="612F73"/>
                  </a:solidFill>
                </a:rPr>
                <a:t>mutants surproducteurs d’éthylène </a:t>
              </a:r>
              <a:r>
                <a:rPr lang="fr-FR" sz="2000" dirty="0" smtClean="0">
                  <a:solidFill>
                    <a:prstClr val="black"/>
                  </a:solidFill>
                </a:rPr>
                <a:t>: générant la triple réponse en absence d’éthylène exogène</a:t>
              </a:r>
            </a:p>
            <a:p>
              <a:pPr>
                <a:buFont typeface="Arial" pitchFamily="34" charset="0"/>
                <a:buChar char="•"/>
              </a:pPr>
              <a:r>
                <a:rPr lang="fr-FR" sz="2000" b="1" dirty="0" smtClean="0">
                  <a:solidFill>
                    <a:srgbClr val="002060"/>
                  </a:solidFill>
                </a:rPr>
                <a:t>ou de réponse constitutive</a:t>
              </a:r>
              <a:r>
                <a:rPr lang="fr-FR" sz="2000" dirty="0" smtClean="0">
                  <a:solidFill>
                    <a:prstClr val="black"/>
                  </a:solidFill>
                </a:rPr>
                <a:t> ( voie de signalisation activée en permanence même sans hormone)</a:t>
              </a:r>
              <a:endParaRPr lang="fr-FR"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recepteurETR1.png"/>
          <p:cNvPicPr>
            <a:picLocks noChangeAspect="1"/>
          </p:cNvPicPr>
          <p:nvPr/>
        </p:nvPicPr>
        <p:blipFill>
          <a:blip r:embed="rId2" cstate="print"/>
          <a:stretch>
            <a:fillRect/>
          </a:stretch>
        </p:blipFill>
        <p:spPr>
          <a:xfrm>
            <a:off x="1521026" y="0"/>
            <a:ext cx="6101948" cy="6858000"/>
          </a:xfrm>
          <a:prstGeom prst="rect">
            <a:avLst/>
          </a:prstGeom>
        </p:spPr>
      </p:pic>
      <p:sp>
        <p:nvSpPr>
          <p:cNvPr id="7" name="Rectangle 6"/>
          <p:cNvSpPr/>
          <p:nvPr/>
        </p:nvSpPr>
        <p:spPr>
          <a:xfrm>
            <a:off x="7471106" y="5085184"/>
            <a:ext cx="1672894" cy="369332"/>
          </a:xfrm>
          <a:prstGeom prst="rect">
            <a:avLst/>
          </a:prstGeom>
          <a:solidFill>
            <a:schemeClr val="bg1"/>
          </a:solidFill>
        </p:spPr>
        <p:txBody>
          <a:bodyPr wrap="none">
            <a:spAutoFit/>
          </a:bodyPr>
          <a:lstStyle/>
          <a:p>
            <a:r>
              <a:rPr lang="fr-FR" b="1" dirty="0" smtClean="0"/>
              <a:t>[triple réponse]</a:t>
            </a:r>
            <a:endParaRPr lang="fr-FR"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260648"/>
            <a:ext cx="3588546" cy="400110"/>
          </a:xfrm>
          <a:prstGeom prst="rect">
            <a:avLst/>
          </a:prstGeom>
          <a:solidFill>
            <a:schemeClr val="bg1"/>
          </a:solidFill>
          <a:ln>
            <a:solidFill>
              <a:schemeClr val="tx1"/>
            </a:solidFill>
          </a:ln>
        </p:spPr>
        <p:txBody>
          <a:bodyPr wrap="none">
            <a:spAutoFit/>
          </a:bodyPr>
          <a:lstStyle/>
          <a:p>
            <a:r>
              <a:rPr lang="fr-FR" sz="2000" dirty="0" smtClean="0"/>
              <a:t>1 douzaine de mutants identifiés</a:t>
            </a:r>
            <a:endParaRPr lang="fr-FR" sz="2000" dirty="0"/>
          </a:p>
        </p:txBody>
      </p:sp>
      <p:cxnSp>
        <p:nvCxnSpPr>
          <p:cNvPr id="7" name="Connecteur droit avec flèche 6"/>
          <p:cNvCxnSpPr/>
          <p:nvPr/>
        </p:nvCxnSpPr>
        <p:spPr>
          <a:xfrm>
            <a:off x="971600" y="836712"/>
            <a:ext cx="0" cy="20882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331640" y="908720"/>
            <a:ext cx="6336704" cy="1938992"/>
          </a:xfrm>
          <a:prstGeom prst="rect">
            <a:avLst/>
          </a:prstGeom>
          <a:ln>
            <a:noFill/>
          </a:ln>
        </p:spPr>
        <p:txBody>
          <a:bodyPr wrap="square">
            <a:spAutoFit/>
          </a:bodyPr>
          <a:lstStyle/>
          <a:p>
            <a:r>
              <a:rPr lang="fr-FR" sz="2000" i="1" dirty="0" smtClean="0">
                <a:solidFill>
                  <a:prstClr val="black"/>
                </a:solidFill>
              </a:rPr>
              <a:t>Approche génétique</a:t>
            </a:r>
          </a:p>
          <a:p>
            <a:pPr>
              <a:buFont typeface="Arial" pitchFamily="34" charset="0"/>
              <a:buChar char="•"/>
            </a:pPr>
            <a:r>
              <a:rPr lang="fr-FR" sz="2000" b="1" dirty="0" smtClean="0">
                <a:solidFill>
                  <a:prstClr val="black"/>
                </a:solidFill>
              </a:rPr>
              <a:t> croisements</a:t>
            </a:r>
            <a:r>
              <a:rPr lang="fr-FR" sz="2000" dirty="0" smtClean="0">
                <a:solidFill>
                  <a:prstClr val="black"/>
                </a:solidFill>
              </a:rPr>
              <a:t> entre mutant</a:t>
            </a:r>
          </a:p>
          <a:p>
            <a:pPr>
              <a:buFont typeface="Arial" pitchFamily="34" charset="0"/>
              <a:buChar char="•"/>
            </a:pPr>
            <a:r>
              <a:rPr lang="fr-FR" sz="2000" dirty="0" smtClean="0">
                <a:solidFill>
                  <a:prstClr val="black"/>
                </a:solidFill>
              </a:rPr>
              <a:t> étude des relations d’</a:t>
            </a:r>
            <a:r>
              <a:rPr lang="fr-FR" sz="2000" b="1" dirty="0" smtClean="0">
                <a:solidFill>
                  <a:prstClr val="black"/>
                </a:solidFill>
              </a:rPr>
              <a:t>épistasie</a:t>
            </a:r>
            <a:r>
              <a:rPr lang="fr-FR" sz="2000" dirty="0" smtClean="0">
                <a:solidFill>
                  <a:prstClr val="black"/>
                </a:solidFill>
              </a:rPr>
              <a:t> (interactions génétiques entre gènes distincts sur une même voie) </a:t>
            </a:r>
          </a:p>
          <a:p>
            <a:endParaRPr lang="fr-FR" sz="2000" dirty="0" smtClean="0"/>
          </a:p>
          <a:p>
            <a:r>
              <a:rPr lang="fr-FR" sz="2000" i="1" dirty="0" smtClean="0">
                <a:solidFill>
                  <a:prstClr val="black"/>
                </a:solidFill>
              </a:rPr>
              <a:t>Approche moléculaire</a:t>
            </a:r>
            <a:endParaRPr lang="fr-FR" sz="2000" dirty="0"/>
          </a:p>
        </p:txBody>
      </p:sp>
      <p:sp>
        <p:nvSpPr>
          <p:cNvPr id="10" name="Rectangle 9"/>
          <p:cNvSpPr/>
          <p:nvPr/>
        </p:nvSpPr>
        <p:spPr>
          <a:xfrm>
            <a:off x="467544" y="3212976"/>
            <a:ext cx="4451540" cy="400110"/>
          </a:xfrm>
          <a:prstGeom prst="rect">
            <a:avLst/>
          </a:prstGeom>
          <a:solidFill>
            <a:srgbClr val="4E265C"/>
          </a:solidFill>
          <a:ln>
            <a:solidFill>
              <a:schemeClr val="tx1"/>
            </a:solidFill>
          </a:ln>
        </p:spPr>
        <p:txBody>
          <a:bodyPr wrap="none">
            <a:spAutoFit/>
          </a:bodyPr>
          <a:lstStyle/>
          <a:p>
            <a:r>
              <a:rPr lang="fr-FR" sz="2000" dirty="0" smtClean="0">
                <a:solidFill>
                  <a:schemeClr val="bg1"/>
                </a:solidFill>
              </a:rPr>
              <a:t>Ordre d’action des gènes correspondants</a:t>
            </a:r>
            <a:endParaRPr lang="fr-FR" sz="2000" dirty="0">
              <a:solidFill>
                <a:schemeClr val="bg1"/>
              </a:solidFill>
            </a:endParaRPr>
          </a:p>
        </p:txBody>
      </p:sp>
      <p:sp>
        <p:nvSpPr>
          <p:cNvPr id="11" name="Rectangle 10"/>
          <p:cNvSpPr/>
          <p:nvPr/>
        </p:nvSpPr>
        <p:spPr>
          <a:xfrm>
            <a:off x="1403648" y="4797152"/>
            <a:ext cx="7560840" cy="1323439"/>
          </a:xfrm>
          <a:prstGeom prst="rect">
            <a:avLst/>
          </a:prstGeom>
          <a:ln>
            <a:solidFill>
              <a:schemeClr val="tx1"/>
            </a:solidFill>
          </a:ln>
        </p:spPr>
        <p:txBody>
          <a:bodyPr wrap="square">
            <a:spAutoFit/>
          </a:bodyPr>
          <a:lstStyle/>
          <a:p>
            <a:r>
              <a:rPr lang="fr-FR" sz="2000" b="1" dirty="0" smtClean="0"/>
              <a:t>*protéine ETR1 </a:t>
            </a:r>
            <a:r>
              <a:rPr lang="fr-FR" sz="2000" dirty="0" smtClean="0"/>
              <a:t>(</a:t>
            </a:r>
            <a:r>
              <a:rPr lang="fr-FR" sz="2000" dirty="0" err="1" smtClean="0"/>
              <a:t>ethylene</a:t>
            </a:r>
            <a:r>
              <a:rPr lang="fr-FR" sz="2000" dirty="0" smtClean="0"/>
              <a:t> </a:t>
            </a:r>
            <a:r>
              <a:rPr lang="fr-FR" sz="2000" dirty="0" err="1" smtClean="0"/>
              <a:t>receptor</a:t>
            </a:r>
            <a:r>
              <a:rPr lang="fr-FR" sz="2000" dirty="0" smtClean="0"/>
              <a:t>). Issu du mutant etr1</a:t>
            </a:r>
          </a:p>
          <a:p>
            <a:r>
              <a:rPr lang="fr-FR" sz="2000" dirty="0" smtClean="0"/>
              <a:t>Ces récepteurs forment des dimères. L’éthylène se lie à ce récepteur par l’intermédiaire d’un atome de Cu = rôle de cofacteur</a:t>
            </a:r>
          </a:p>
          <a:p>
            <a:r>
              <a:rPr lang="fr-FR" sz="2000" dirty="0" smtClean="0"/>
              <a:t>La </a:t>
            </a:r>
            <a:r>
              <a:rPr lang="fr-FR" sz="2000" b="1" dirty="0" smtClean="0"/>
              <a:t>liaison de l’éthylène </a:t>
            </a:r>
            <a:r>
              <a:rPr lang="fr-FR" sz="2000" dirty="0" smtClean="0"/>
              <a:t>à ces récepteurs </a:t>
            </a:r>
            <a:r>
              <a:rPr lang="fr-FR" sz="2000" b="1" dirty="0" smtClean="0">
                <a:sym typeface="Symbol"/>
              </a:rPr>
              <a:t> inactivation </a:t>
            </a:r>
            <a:r>
              <a:rPr lang="fr-FR" sz="2000" dirty="0" smtClean="0">
                <a:sym typeface="Symbol"/>
              </a:rPr>
              <a:t>de ces derniers</a:t>
            </a:r>
            <a:r>
              <a:rPr lang="fr-FR" sz="2000" dirty="0" smtClean="0"/>
              <a:t> </a:t>
            </a:r>
            <a:endParaRPr lang="fr-FR" sz="2000" dirty="0"/>
          </a:p>
        </p:txBody>
      </p:sp>
      <p:sp>
        <p:nvSpPr>
          <p:cNvPr id="12" name="Rectangle 11"/>
          <p:cNvSpPr/>
          <p:nvPr/>
        </p:nvSpPr>
        <p:spPr>
          <a:xfrm>
            <a:off x="971600" y="4077072"/>
            <a:ext cx="7620356" cy="400110"/>
          </a:xfrm>
          <a:prstGeom prst="rect">
            <a:avLst/>
          </a:prstGeom>
          <a:solidFill>
            <a:schemeClr val="bg2">
              <a:lumMod val="75000"/>
            </a:schemeClr>
          </a:solidFill>
          <a:ln>
            <a:solidFill>
              <a:schemeClr val="bg1"/>
            </a:solidFill>
          </a:ln>
        </p:spPr>
        <p:txBody>
          <a:bodyPr wrap="none">
            <a:spAutoFit/>
          </a:bodyPr>
          <a:lstStyle/>
          <a:p>
            <a:r>
              <a:rPr lang="fr-FR" sz="2000" dirty="0" smtClean="0">
                <a:solidFill>
                  <a:schemeClr val="bg1"/>
                </a:solidFill>
              </a:rPr>
              <a:t>éthylène perçu par une famille de protéines de type : </a:t>
            </a:r>
            <a:r>
              <a:rPr lang="fr-FR" sz="2000" b="1" dirty="0" smtClean="0">
                <a:solidFill>
                  <a:schemeClr val="bg1"/>
                </a:solidFill>
              </a:rPr>
              <a:t>histidine-Kinases </a:t>
            </a:r>
            <a:endParaRPr lang="fr-FR" sz="2000" b="1" dirty="0">
              <a:solidFill>
                <a:schemeClr val="bg1"/>
              </a:solidFill>
            </a:endParaRPr>
          </a:p>
        </p:txBody>
      </p:sp>
      <p:grpSp>
        <p:nvGrpSpPr>
          <p:cNvPr id="18" name="Groupe 17"/>
          <p:cNvGrpSpPr/>
          <p:nvPr/>
        </p:nvGrpSpPr>
        <p:grpSpPr>
          <a:xfrm>
            <a:off x="4932042" y="1988840"/>
            <a:ext cx="4211958" cy="1754326"/>
            <a:chOff x="4932042" y="1988840"/>
            <a:chExt cx="4211958" cy="1754326"/>
          </a:xfrm>
        </p:grpSpPr>
        <p:sp>
          <p:nvSpPr>
            <p:cNvPr id="13" name="Rectangle 12"/>
            <p:cNvSpPr/>
            <p:nvPr/>
          </p:nvSpPr>
          <p:spPr>
            <a:xfrm>
              <a:off x="5796136" y="1988840"/>
              <a:ext cx="3347864" cy="1754326"/>
            </a:xfrm>
            <a:prstGeom prst="rect">
              <a:avLst/>
            </a:prstGeom>
            <a:solidFill>
              <a:schemeClr val="bg2">
                <a:lumMod val="25000"/>
              </a:schemeClr>
            </a:solidFill>
          </p:spPr>
          <p:txBody>
            <a:bodyPr wrap="square">
              <a:spAutoFit/>
            </a:bodyPr>
            <a:lstStyle/>
            <a:p>
              <a:r>
                <a:rPr lang="fr-FR" dirty="0" smtClean="0">
                  <a:solidFill>
                    <a:schemeClr val="bg1"/>
                  </a:solidFill>
                </a:rPr>
                <a:t>croisement de 2 mutants suivie d’une autofécondation pour déterminer par analyse du phénotype le gène qui agit avant l’autre sur la chaîne (le gène qui agit en 1</a:t>
              </a:r>
              <a:r>
                <a:rPr lang="fr-FR" baseline="30000" dirty="0" smtClean="0">
                  <a:solidFill>
                    <a:schemeClr val="bg1"/>
                  </a:solidFill>
                </a:rPr>
                <a:t>er </a:t>
              </a:r>
              <a:r>
                <a:rPr lang="fr-FR" dirty="0" smtClean="0">
                  <a:solidFill>
                    <a:schemeClr val="bg1"/>
                  </a:solidFill>
                </a:rPr>
                <a:t>donne le phénotype). </a:t>
              </a:r>
              <a:endParaRPr lang="fr-FR" dirty="0">
                <a:solidFill>
                  <a:schemeClr val="bg1"/>
                </a:solidFill>
              </a:endParaRPr>
            </a:p>
          </p:txBody>
        </p:sp>
        <p:cxnSp>
          <p:nvCxnSpPr>
            <p:cNvPr id="15" name="Forme 14"/>
            <p:cNvCxnSpPr>
              <a:endCxn id="13" idx="1"/>
            </p:cNvCxnSpPr>
            <p:nvPr/>
          </p:nvCxnSpPr>
          <p:spPr>
            <a:xfrm>
              <a:off x="4932042" y="2204866"/>
              <a:ext cx="864094" cy="661137"/>
            </a:xfrm>
            <a:prstGeom prst="bentConnector3">
              <a:avLst>
                <a:gd name="adj1" fmla="val 77389"/>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18"/>
                                        </p:tgtEl>
                                        <p:attrNameLst>
                                          <p:attrName>ppt_x</p:attrName>
                                        </p:attrNameLst>
                                      </p:cBhvr>
                                      <p:tavLst>
                                        <p:tav tm="0">
                                          <p:val>
                                            <p:strVal val="ppt_x"/>
                                          </p:val>
                                        </p:tav>
                                        <p:tav tm="100000">
                                          <p:val>
                                            <p:strVal val="ppt_x"/>
                                          </p:val>
                                        </p:tav>
                                      </p:tavLst>
                                    </p:anim>
                                    <p:anim calcmode="lin" valueType="num">
                                      <p:cBhvr additive="base">
                                        <p:cTn id="15" dur="500"/>
                                        <p:tgtEl>
                                          <p:spTgt spid="18"/>
                                        </p:tgtEl>
                                        <p:attrNameLst>
                                          <p:attrName>ppt_y</p:attrName>
                                        </p:attrNameLst>
                                      </p:cBhvr>
                                      <p:tavLst>
                                        <p:tav tm="0">
                                          <p:val>
                                            <p:strVal val="ppt_y"/>
                                          </p:val>
                                        </p:tav>
                                        <p:tav tm="100000">
                                          <p:val>
                                            <p:strVal val="1+ppt_h/2"/>
                                          </p:val>
                                        </p:tav>
                                      </p:tavLst>
                                    </p:anim>
                                    <p:set>
                                      <p:cBhvr>
                                        <p:cTn id="16" dur="1" fill="hold">
                                          <p:stCondLst>
                                            <p:cond delay="499"/>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332656"/>
            <a:ext cx="8820472" cy="1015663"/>
          </a:xfrm>
          <a:prstGeom prst="rect">
            <a:avLst/>
          </a:prstGeom>
          <a:ln>
            <a:solidFill>
              <a:schemeClr val="tx1"/>
            </a:solidFill>
          </a:ln>
        </p:spPr>
        <p:txBody>
          <a:bodyPr wrap="square">
            <a:spAutoFit/>
          </a:bodyPr>
          <a:lstStyle/>
          <a:p>
            <a:r>
              <a:rPr lang="fr-FR" sz="2000" dirty="0" smtClean="0"/>
              <a:t>*En absence d’éthylène, les récepteurs sont fonctionnels et activent </a:t>
            </a:r>
          </a:p>
          <a:p>
            <a:r>
              <a:rPr lang="fr-FR" sz="2000" dirty="0" smtClean="0"/>
              <a:t>une </a:t>
            </a:r>
            <a:r>
              <a:rPr lang="fr-FR" sz="2000" b="1" dirty="0" smtClean="0"/>
              <a:t>sérine thréonine kinase CTR1 </a:t>
            </a:r>
            <a:r>
              <a:rPr lang="fr-FR" sz="2000" dirty="0" smtClean="0"/>
              <a:t>(constitutive triple response1) </a:t>
            </a:r>
          </a:p>
          <a:p>
            <a:r>
              <a:rPr lang="fr-FR" sz="2000" dirty="0" smtClean="0"/>
              <a:t>				</a:t>
            </a:r>
            <a:r>
              <a:rPr lang="fr-FR" sz="2000" b="1" dirty="0" smtClean="0">
                <a:solidFill>
                  <a:srgbClr val="0E9414"/>
                </a:solidFill>
              </a:rPr>
              <a:t>= régulateur négatif de la voie de signalisation</a:t>
            </a:r>
            <a:endParaRPr lang="fr-FR" sz="2000" b="1" dirty="0">
              <a:solidFill>
                <a:srgbClr val="0E9414"/>
              </a:solidFill>
            </a:endParaRPr>
          </a:p>
        </p:txBody>
      </p:sp>
      <p:sp>
        <p:nvSpPr>
          <p:cNvPr id="3" name="Rectangle 2"/>
          <p:cNvSpPr/>
          <p:nvPr/>
        </p:nvSpPr>
        <p:spPr>
          <a:xfrm>
            <a:off x="467544" y="1988840"/>
            <a:ext cx="4536504" cy="1323439"/>
          </a:xfrm>
          <a:prstGeom prst="rect">
            <a:avLst/>
          </a:prstGeom>
          <a:solidFill>
            <a:srgbClr val="FFC000"/>
          </a:solidFill>
        </p:spPr>
        <p:txBody>
          <a:bodyPr wrap="square">
            <a:spAutoFit/>
          </a:bodyPr>
          <a:lstStyle/>
          <a:p>
            <a:r>
              <a:rPr lang="fr-FR" sz="2000" b="1" dirty="0" smtClean="0">
                <a:solidFill>
                  <a:schemeClr val="bg1"/>
                </a:solidFill>
              </a:rPr>
              <a:t>CTR1 </a:t>
            </a:r>
            <a:r>
              <a:rPr lang="fr-FR" sz="2000" dirty="0" smtClean="0">
                <a:solidFill>
                  <a:schemeClr val="bg1"/>
                </a:solidFill>
              </a:rPr>
              <a:t>présente des similarités avec les MITOGEN ACTIVATED PROTEIN kinase </a:t>
            </a:r>
            <a:r>
              <a:rPr lang="fr-FR" sz="2000" dirty="0" err="1" smtClean="0">
                <a:solidFill>
                  <a:schemeClr val="bg1"/>
                </a:solidFill>
              </a:rPr>
              <a:t>kinase</a:t>
            </a:r>
            <a:r>
              <a:rPr lang="fr-FR" sz="2000" dirty="0" smtClean="0">
                <a:solidFill>
                  <a:schemeClr val="bg1"/>
                </a:solidFill>
              </a:rPr>
              <a:t> kinases (MAPKKK) et agit comme un élément d’une </a:t>
            </a:r>
            <a:r>
              <a:rPr lang="fr-FR" sz="2000" b="1" dirty="0" smtClean="0">
                <a:solidFill>
                  <a:schemeClr val="bg1"/>
                </a:solidFill>
              </a:rPr>
              <a:t>cascade MAP kinase</a:t>
            </a:r>
            <a:r>
              <a:rPr lang="fr-FR" sz="2000" dirty="0" smtClean="0">
                <a:solidFill>
                  <a:schemeClr val="bg1"/>
                </a:solidFill>
              </a:rPr>
              <a:t>.</a:t>
            </a:r>
            <a:endParaRPr lang="fr-FR" sz="2000" dirty="0">
              <a:solidFill>
                <a:schemeClr val="bg1"/>
              </a:solidFill>
            </a:endParaRPr>
          </a:p>
        </p:txBody>
      </p:sp>
      <p:grpSp>
        <p:nvGrpSpPr>
          <p:cNvPr id="8" name="Groupe 7"/>
          <p:cNvGrpSpPr/>
          <p:nvPr/>
        </p:nvGrpSpPr>
        <p:grpSpPr>
          <a:xfrm>
            <a:off x="5148064" y="1916832"/>
            <a:ext cx="3096344" cy="1631216"/>
            <a:chOff x="5148064" y="1916832"/>
            <a:chExt cx="3096344" cy="1631216"/>
          </a:xfrm>
        </p:grpSpPr>
        <p:sp>
          <p:nvSpPr>
            <p:cNvPr id="6" name="Flèche droite 5"/>
            <p:cNvSpPr/>
            <p:nvPr/>
          </p:nvSpPr>
          <p:spPr>
            <a:xfrm>
              <a:off x="5148064" y="2492896"/>
              <a:ext cx="576064" cy="3600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940152" y="1916832"/>
              <a:ext cx="2304256" cy="1631216"/>
            </a:xfrm>
            <a:prstGeom prst="rect">
              <a:avLst/>
            </a:prstGeom>
          </p:spPr>
          <p:txBody>
            <a:bodyPr wrap="square">
              <a:spAutoFit/>
            </a:bodyPr>
            <a:lstStyle/>
            <a:p>
              <a:r>
                <a:rPr lang="fr-FR" sz="2000" dirty="0" smtClean="0"/>
                <a:t>Cibles et conséquences biochimiques directes pas encore identifiées </a:t>
              </a:r>
              <a:endParaRPr lang="fr-FR" sz="2000" dirty="0"/>
            </a:p>
          </p:txBody>
        </p:sp>
      </p:grpSp>
      <p:sp>
        <p:nvSpPr>
          <p:cNvPr id="9" name="Rectangle 8"/>
          <p:cNvSpPr/>
          <p:nvPr/>
        </p:nvSpPr>
        <p:spPr>
          <a:xfrm>
            <a:off x="179512" y="3933056"/>
            <a:ext cx="8640960" cy="1323439"/>
          </a:xfrm>
          <a:prstGeom prst="rect">
            <a:avLst/>
          </a:prstGeom>
          <a:ln>
            <a:solidFill>
              <a:schemeClr val="tx1"/>
            </a:solidFill>
          </a:ln>
        </p:spPr>
        <p:txBody>
          <a:bodyPr wrap="square">
            <a:spAutoFit/>
          </a:bodyPr>
          <a:lstStyle/>
          <a:p>
            <a:r>
              <a:rPr lang="fr-FR" sz="2000" dirty="0" smtClean="0"/>
              <a:t>*plus en aval, </a:t>
            </a:r>
            <a:r>
              <a:rPr lang="fr-FR" sz="2000" b="1" dirty="0" smtClean="0"/>
              <a:t>EIN2</a:t>
            </a:r>
            <a:r>
              <a:rPr lang="fr-FR" sz="2000" dirty="0" smtClean="0"/>
              <a:t> (</a:t>
            </a:r>
            <a:r>
              <a:rPr lang="fr-FR" sz="2000" dirty="0" err="1" smtClean="0"/>
              <a:t>ethylene</a:t>
            </a:r>
            <a:r>
              <a:rPr lang="fr-FR" sz="2000" dirty="0" smtClean="0"/>
              <a:t> INsensitive2) : réprimé par CTR1 </a:t>
            </a:r>
          </a:p>
          <a:p>
            <a:r>
              <a:rPr lang="fr-FR" sz="2000" dirty="0" smtClean="0"/>
              <a:t>(protéine membranaire proche d’une famille de transporteur de cations métalliques divalents)</a:t>
            </a:r>
          </a:p>
          <a:p>
            <a:r>
              <a:rPr lang="fr-FR" sz="2000" dirty="0" smtClean="0"/>
              <a:t>				</a:t>
            </a:r>
            <a:r>
              <a:rPr lang="fr-FR" sz="2000" b="1" dirty="0" smtClean="0">
                <a:solidFill>
                  <a:srgbClr val="0E9414"/>
                </a:solidFill>
              </a:rPr>
              <a:t>= régulateur positif de la voie de signalisation</a:t>
            </a:r>
            <a:endParaRPr lang="fr-FR" sz="2000" b="1" dirty="0">
              <a:solidFill>
                <a:srgbClr val="0E9414"/>
              </a:solidFill>
            </a:endParaRPr>
          </a:p>
        </p:txBody>
      </p:sp>
      <p:sp>
        <p:nvSpPr>
          <p:cNvPr id="10" name="Rectangle 9"/>
          <p:cNvSpPr/>
          <p:nvPr/>
        </p:nvSpPr>
        <p:spPr>
          <a:xfrm>
            <a:off x="179512" y="5601434"/>
            <a:ext cx="8640960" cy="707886"/>
          </a:xfrm>
          <a:prstGeom prst="rect">
            <a:avLst/>
          </a:prstGeom>
          <a:ln>
            <a:solidFill>
              <a:schemeClr val="tx1"/>
            </a:solidFill>
          </a:ln>
        </p:spPr>
        <p:txBody>
          <a:bodyPr wrap="square">
            <a:spAutoFit/>
          </a:bodyPr>
          <a:lstStyle/>
          <a:p>
            <a:r>
              <a:rPr lang="fr-FR" sz="2000" dirty="0" smtClean="0"/>
              <a:t>*plus en aval, </a:t>
            </a:r>
            <a:r>
              <a:rPr lang="fr-FR" sz="2000" b="1" dirty="0" smtClean="0"/>
              <a:t>EIN3 : </a:t>
            </a:r>
            <a:r>
              <a:rPr lang="fr-FR" sz="2000" dirty="0" smtClean="0"/>
              <a:t>protéine nucléaire possédant un </a:t>
            </a:r>
            <a:r>
              <a:rPr lang="fr-FR" sz="2000" b="1" dirty="0" smtClean="0"/>
              <a:t>domaine de liaison à l’ADN</a:t>
            </a:r>
          </a:p>
          <a:p>
            <a:r>
              <a:rPr lang="fr-FR" sz="2000" dirty="0" smtClean="0"/>
              <a:t>	</a:t>
            </a:r>
            <a:r>
              <a:rPr lang="fr-FR" sz="2000" b="1" dirty="0" smtClean="0">
                <a:solidFill>
                  <a:srgbClr val="0E9414"/>
                </a:solidFill>
              </a:rPr>
              <a:t>= facteur de transcription/ régulation de gènes en réponse à l’éthylène</a:t>
            </a:r>
            <a:endParaRPr lang="fr-FR" sz="2000" b="1" dirty="0">
              <a:solidFill>
                <a:srgbClr val="0E941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signalisationéthylène.png"/>
          <p:cNvPicPr>
            <a:picLocks noChangeAspect="1"/>
          </p:cNvPicPr>
          <p:nvPr/>
        </p:nvPicPr>
        <p:blipFill>
          <a:blip r:embed="rId2" cstate="print"/>
          <a:srcRect l="-357" t="1701" r="541"/>
          <a:stretch>
            <a:fillRect/>
          </a:stretch>
        </p:blipFill>
        <p:spPr>
          <a:xfrm>
            <a:off x="971600" y="0"/>
            <a:ext cx="6848714"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25410"/>
            <a:ext cx="8424936" cy="2862322"/>
          </a:xfrm>
          <a:prstGeom prst="rect">
            <a:avLst/>
          </a:prstGeom>
        </p:spPr>
        <p:txBody>
          <a:bodyPr wrap="square">
            <a:spAutoFit/>
          </a:bodyPr>
          <a:lstStyle/>
          <a:p>
            <a:endParaRPr lang="fr-FR" sz="2000" dirty="0" smtClean="0"/>
          </a:p>
          <a:p>
            <a:r>
              <a:rPr lang="fr-FR" sz="2000" b="1" dirty="0" smtClean="0"/>
              <a:t>Notions de dose-réponse et de sensibilité tissulaire:</a:t>
            </a:r>
            <a:endParaRPr lang="fr-FR" sz="2000" dirty="0" smtClean="0"/>
          </a:p>
          <a:p>
            <a:endParaRPr lang="fr-FR" sz="2000" dirty="0" smtClean="0"/>
          </a:p>
          <a:p>
            <a:pPr>
              <a:buFont typeface="Arial" pitchFamily="34" charset="0"/>
              <a:buChar char="•"/>
            </a:pPr>
            <a:r>
              <a:rPr lang="fr-FR" sz="2000" dirty="0" smtClean="0"/>
              <a:t> une phytohormone peut avoir des effets distincts voire opposés sur une même réponse en fonction de sa concentration</a:t>
            </a:r>
          </a:p>
          <a:p>
            <a:pPr>
              <a:buFont typeface="Arial" pitchFamily="34" charset="0"/>
              <a:buChar char="•"/>
            </a:pPr>
            <a:endParaRPr lang="fr-FR" sz="2000" dirty="0" smtClean="0"/>
          </a:p>
          <a:p>
            <a:r>
              <a:rPr lang="fr-FR" dirty="0" smtClean="0"/>
              <a:t>Ex de nombreuses réponses à l’auxine :  distribution gaussienne fonction de la concentration</a:t>
            </a:r>
          </a:p>
          <a:p>
            <a:r>
              <a:rPr lang="fr-FR" sz="2000" b="1" dirty="0" smtClean="0"/>
              <a:t>  </a:t>
            </a:r>
            <a:endParaRPr lang="fr-FR" sz="2000" dirty="0"/>
          </a:p>
        </p:txBody>
      </p:sp>
      <p:grpSp>
        <p:nvGrpSpPr>
          <p:cNvPr id="31" name="Groupe 30"/>
          <p:cNvGrpSpPr/>
          <p:nvPr/>
        </p:nvGrpSpPr>
        <p:grpSpPr>
          <a:xfrm>
            <a:off x="2051720" y="2420888"/>
            <a:ext cx="5025172" cy="3260105"/>
            <a:chOff x="1851084" y="1988840"/>
            <a:chExt cx="5025172" cy="3260105"/>
          </a:xfrm>
        </p:grpSpPr>
        <p:sp>
          <p:nvSpPr>
            <p:cNvPr id="3" name="Rectangle 2"/>
            <p:cNvSpPr/>
            <p:nvPr/>
          </p:nvSpPr>
          <p:spPr>
            <a:xfrm>
              <a:off x="2411760" y="1988840"/>
              <a:ext cx="4464496" cy="2952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p:nvCxnSpPr>
          <p:spPr>
            <a:xfrm>
              <a:off x="2411760" y="4005064"/>
              <a:ext cx="4464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3707904" y="2348880"/>
              <a:ext cx="0" cy="2592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Forme libre 14"/>
            <p:cNvSpPr/>
            <p:nvPr/>
          </p:nvSpPr>
          <p:spPr>
            <a:xfrm>
              <a:off x="2411760" y="2348880"/>
              <a:ext cx="3958166" cy="2459566"/>
            </a:xfrm>
            <a:custGeom>
              <a:avLst/>
              <a:gdLst>
                <a:gd name="connsiteX0" fmla="*/ 0 w 3958166"/>
                <a:gd name="connsiteY0" fmla="*/ 1696155 h 2459566"/>
                <a:gd name="connsiteX1" fmla="*/ 1303866 w 3958166"/>
                <a:gd name="connsiteY1" fmla="*/ 2822 h 2459566"/>
                <a:gd name="connsiteX2" fmla="*/ 2650066 w 3958166"/>
                <a:gd name="connsiteY2" fmla="*/ 1679222 h 2459566"/>
                <a:gd name="connsiteX3" fmla="*/ 3352800 w 3958166"/>
                <a:gd name="connsiteY3" fmla="*/ 2322688 h 2459566"/>
                <a:gd name="connsiteX4" fmla="*/ 3869266 w 3958166"/>
                <a:gd name="connsiteY4" fmla="*/ 2441222 h 2459566"/>
                <a:gd name="connsiteX5" fmla="*/ 3886200 w 3958166"/>
                <a:gd name="connsiteY5" fmla="*/ 2432755 h 245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8166" h="2459566">
                  <a:moveTo>
                    <a:pt x="0" y="1696155"/>
                  </a:moveTo>
                  <a:cubicBezTo>
                    <a:pt x="431094" y="850899"/>
                    <a:pt x="862188" y="5644"/>
                    <a:pt x="1303866" y="2822"/>
                  </a:cubicBezTo>
                  <a:cubicBezTo>
                    <a:pt x="1745544" y="0"/>
                    <a:pt x="2308577" y="1292578"/>
                    <a:pt x="2650066" y="1679222"/>
                  </a:cubicBezTo>
                  <a:cubicBezTo>
                    <a:pt x="2991555" y="2065866"/>
                    <a:pt x="3149600" y="2195688"/>
                    <a:pt x="3352800" y="2322688"/>
                  </a:cubicBezTo>
                  <a:cubicBezTo>
                    <a:pt x="3556000" y="2449688"/>
                    <a:pt x="3780366" y="2422878"/>
                    <a:pt x="3869266" y="2441222"/>
                  </a:cubicBezTo>
                  <a:cubicBezTo>
                    <a:pt x="3958166" y="2459566"/>
                    <a:pt x="3922183" y="2446160"/>
                    <a:pt x="3886200" y="2432755"/>
                  </a:cubicBezTo>
                </a:path>
              </a:pathLst>
            </a:custGeom>
            <a:ln w="28575">
              <a:solidFill>
                <a:srgbClr val="0E94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Rectangle 16"/>
            <p:cNvSpPr/>
            <p:nvPr/>
          </p:nvSpPr>
          <p:spPr>
            <a:xfrm>
              <a:off x="3275856" y="2082334"/>
              <a:ext cx="855555" cy="307777"/>
            </a:xfrm>
            <a:prstGeom prst="rect">
              <a:avLst/>
            </a:prstGeom>
          </p:spPr>
          <p:txBody>
            <a:bodyPr wrap="none">
              <a:spAutoFit/>
            </a:bodyPr>
            <a:lstStyle/>
            <a:p>
              <a:r>
                <a:rPr lang="fr-FR" sz="1400" dirty="0" smtClean="0"/>
                <a:t>optimum</a:t>
              </a:r>
              <a:endParaRPr lang="fr-FR" sz="1400" dirty="0"/>
            </a:p>
          </p:txBody>
        </p:sp>
        <p:sp>
          <p:nvSpPr>
            <p:cNvPr id="18" name="Rectangle 17"/>
            <p:cNvSpPr/>
            <p:nvPr/>
          </p:nvSpPr>
          <p:spPr>
            <a:xfrm rot="16200000">
              <a:off x="1615667" y="3778744"/>
              <a:ext cx="778611" cy="307777"/>
            </a:xfrm>
            <a:prstGeom prst="rect">
              <a:avLst/>
            </a:prstGeom>
          </p:spPr>
          <p:txBody>
            <a:bodyPr wrap="none">
              <a:spAutoFit/>
            </a:bodyPr>
            <a:lstStyle/>
            <a:p>
              <a:r>
                <a:rPr lang="fr-FR" sz="1400" dirty="0" smtClean="0"/>
                <a:t>réponse</a:t>
              </a:r>
              <a:endParaRPr lang="fr-FR" sz="1400" dirty="0"/>
            </a:p>
          </p:txBody>
        </p:sp>
        <p:sp>
          <p:nvSpPr>
            <p:cNvPr id="19" name="Rectangle 18"/>
            <p:cNvSpPr/>
            <p:nvPr/>
          </p:nvSpPr>
          <p:spPr>
            <a:xfrm>
              <a:off x="2123728" y="3789040"/>
              <a:ext cx="276038" cy="307777"/>
            </a:xfrm>
            <a:prstGeom prst="rect">
              <a:avLst/>
            </a:prstGeom>
          </p:spPr>
          <p:txBody>
            <a:bodyPr wrap="none">
              <a:spAutoFit/>
            </a:bodyPr>
            <a:lstStyle/>
            <a:p>
              <a:r>
                <a:rPr lang="fr-FR" sz="1400" dirty="0" smtClean="0"/>
                <a:t>0</a:t>
              </a:r>
              <a:endParaRPr lang="fr-FR" sz="1400" dirty="0"/>
            </a:p>
          </p:txBody>
        </p:sp>
        <p:sp>
          <p:nvSpPr>
            <p:cNvPr id="20" name="Rectangle 19"/>
            <p:cNvSpPr/>
            <p:nvPr/>
          </p:nvSpPr>
          <p:spPr>
            <a:xfrm>
              <a:off x="2555776" y="4221088"/>
              <a:ext cx="1080120" cy="523220"/>
            </a:xfrm>
            <a:prstGeom prst="rect">
              <a:avLst/>
            </a:prstGeom>
          </p:spPr>
          <p:txBody>
            <a:bodyPr wrap="square">
              <a:spAutoFit/>
            </a:bodyPr>
            <a:lstStyle/>
            <a:p>
              <a:r>
                <a:rPr lang="fr-FR" sz="1400" dirty="0" smtClean="0"/>
                <a:t>Doses infra-optimales</a:t>
              </a:r>
              <a:endParaRPr lang="fr-FR" sz="1400" dirty="0"/>
            </a:p>
          </p:txBody>
        </p:sp>
        <p:sp>
          <p:nvSpPr>
            <p:cNvPr id="21" name="Rectangle 20"/>
            <p:cNvSpPr/>
            <p:nvPr/>
          </p:nvSpPr>
          <p:spPr>
            <a:xfrm>
              <a:off x="3851920" y="4221088"/>
              <a:ext cx="1296144" cy="523220"/>
            </a:xfrm>
            <a:prstGeom prst="rect">
              <a:avLst/>
            </a:prstGeom>
          </p:spPr>
          <p:txBody>
            <a:bodyPr wrap="square">
              <a:spAutoFit/>
            </a:bodyPr>
            <a:lstStyle/>
            <a:p>
              <a:r>
                <a:rPr lang="fr-FR" sz="1400" dirty="0" smtClean="0"/>
                <a:t>Doses supra-optimales</a:t>
              </a:r>
              <a:endParaRPr lang="fr-FR" sz="1400" dirty="0"/>
            </a:p>
          </p:txBody>
        </p:sp>
        <p:cxnSp>
          <p:nvCxnSpPr>
            <p:cNvPr id="23" name="Connecteur droit avec flèche 22"/>
            <p:cNvCxnSpPr/>
            <p:nvPr/>
          </p:nvCxnSpPr>
          <p:spPr>
            <a:xfrm flipV="1">
              <a:off x="6660232" y="2348880"/>
              <a:ext cx="0" cy="16561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rot="16200000">
              <a:off x="6035793" y="3260547"/>
              <a:ext cx="1011367" cy="307777"/>
            </a:xfrm>
            <a:prstGeom prst="rect">
              <a:avLst/>
            </a:prstGeom>
          </p:spPr>
          <p:txBody>
            <a:bodyPr wrap="none">
              <a:spAutoFit/>
            </a:bodyPr>
            <a:lstStyle/>
            <a:p>
              <a:r>
                <a:rPr lang="fr-FR" sz="1400" dirty="0" smtClean="0"/>
                <a:t>stimulation</a:t>
              </a:r>
              <a:endParaRPr lang="fr-FR" sz="1400" dirty="0"/>
            </a:p>
          </p:txBody>
        </p:sp>
        <p:sp>
          <p:nvSpPr>
            <p:cNvPr id="25" name="Rectangle 24"/>
            <p:cNvSpPr/>
            <p:nvPr/>
          </p:nvSpPr>
          <p:spPr>
            <a:xfrm rot="16200000">
              <a:off x="5681573" y="3855367"/>
              <a:ext cx="1719808" cy="307777"/>
            </a:xfrm>
            <a:prstGeom prst="rect">
              <a:avLst/>
            </a:prstGeom>
          </p:spPr>
          <p:txBody>
            <a:bodyPr wrap="square">
              <a:spAutoFit/>
            </a:bodyPr>
            <a:lstStyle/>
            <a:p>
              <a:r>
                <a:rPr lang="fr-FR" sz="1400" dirty="0" smtClean="0"/>
                <a:t>inhibition</a:t>
              </a:r>
              <a:endParaRPr lang="fr-FR" sz="1400" dirty="0"/>
            </a:p>
          </p:txBody>
        </p:sp>
        <p:cxnSp>
          <p:nvCxnSpPr>
            <p:cNvPr id="26" name="Connecteur droit avec flèche 25"/>
            <p:cNvCxnSpPr/>
            <p:nvPr/>
          </p:nvCxnSpPr>
          <p:spPr>
            <a:xfrm flipH="1">
              <a:off x="6651848" y="4005064"/>
              <a:ext cx="8384" cy="8640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123728" y="4797152"/>
              <a:ext cx="276038" cy="307777"/>
            </a:xfrm>
            <a:prstGeom prst="rect">
              <a:avLst/>
            </a:prstGeom>
          </p:spPr>
          <p:txBody>
            <a:bodyPr wrap="none">
              <a:spAutoFit/>
            </a:bodyPr>
            <a:lstStyle/>
            <a:p>
              <a:r>
                <a:rPr lang="fr-FR" sz="1400" dirty="0" smtClean="0"/>
                <a:t>0</a:t>
              </a:r>
              <a:endParaRPr lang="fr-FR" sz="1400" dirty="0"/>
            </a:p>
          </p:txBody>
        </p:sp>
        <p:sp>
          <p:nvSpPr>
            <p:cNvPr id="30" name="Rectangle 29"/>
            <p:cNvSpPr/>
            <p:nvPr/>
          </p:nvSpPr>
          <p:spPr>
            <a:xfrm>
              <a:off x="3131840" y="4941168"/>
              <a:ext cx="2162195" cy="307777"/>
            </a:xfrm>
            <a:prstGeom prst="rect">
              <a:avLst/>
            </a:prstGeom>
          </p:spPr>
          <p:txBody>
            <a:bodyPr wrap="none">
              <a:spAutoFit/>
            </a:bodyPr>
            <a:lstStyle/>
            <a:p>
              <a:r>
                <a:rPr lang="fr-FR" sz="1400" dirty="0" smtClean="0"/>
                <a:t>concentration en hormone</a:t>
              </a:r>
              <a:endParaRPr lang="fr-FR" sz="1400" dirty="0"/>
            </a:p>
          </p:txBody>
        </p:sp>
      </p:grpSp>
      <p:sp>
        <p:nvSpPr>
          <p:cNvPr id="32" name="Rectangle 31"/>
          <p:cNvSpPr/>
          <p:nvPr/>
        </p:nvSpPr>
        <p:spPr>
          <a:xfrm>
            <a:off x="179512" y="5733256"/>
            <a:ext cx="8964488" cy="954107"/>
          </a:xfrm>
          <a:prstGeom prst="rect">
            <a:avLst/>
          </a:prstGeom>
        </p:spPr>
        <p:txBody>
          <a:bodyPr wrap="square">
            <a:spAutoFit/>
          </a:bodyPr>
          <a:lstStyle/>
          <a:p>
            <a:pPr>
              <a:buFont typeface="Arial" pitchFamily="34" charset="0"/>
              <a:buChar char="•"/>
            </a:pPr>
            <a:r>
              <a:rPr lang="fr-FR" sz="2000" dirty="0" smtClean="0"/>
              <a:t> la concentration </a:t>
            </a:r>
            <a:r>
              <a:rPr lang="fr-FR" sz="2000" b="1" dirty="0" smtClean="0"/>
              <a:t>optimale varie en fonction des réponses et en fonction des tissus</a:t>
            </a:r>
          </a:p>
          <a:p>
            <a:r>
              <a:rPr lang="fr-FR" dirty="0" smtClean="0"/>
              <a:t>Ex la concentration </a:t>
            </a:r>
            <a:r>
              <a:rPr lang="fr-FR" b="1" dirty="0" smtClean="0">
                <a:solidFill>
                  <a:srgbClr val="7030A0"/>
                </a:solidFill>
              </a:rPr>
              <a:t>optimale</a:t>
            </a:r>
            <a:r>
              <a:rPr lang="fr-FR" dirty="0" smtClean="0"/>
              <a:t> en stimulant </a:t>
            </a:r>
            <a:r>
              <a:rPr lang="fr-FR" b="1" dirty="0" smtClean="0">
                <a:solidFill>
                  <a:srgbClr val="7030A0"/>
                </a:solidFill>
              </a:rPr>
              <a:t>l’élongation cellulaire </a:t>
            </a:r>
            <a:r>
              <a:rPr lang="fr-FR" b="1" dirty="0" err="1" smtClean="0">
                <a:solidFill>
                  <a:srgbClr val="7030A0"/>
                </a:solidFill>
              </a:rPr>
              <a:t>ds</a:t>
            </a:r>
            <a:r>
              <a:rPr lang="fr-FR" b="1" dirty="0" smtClean="0">
                <a:solidFill>
                  <a:srgbClr val="7030A0"/>
                </a:solidFill>
              </a:rPr>
              <a:t> les tissus aériens </a:t>
            </a:r>
            <a:r>
              <a:rPr lang="fr-FR" dirty="0" smtClean="0"/>
              <a:t>est très </a:t>
            </a:r>
            <a:r>
              <a:rPr lang="fr-FR" b="1" dirty="0" smtClean="0">
                <a:solidFill>
                  <a:srgbClr val="7030A0"/>
                </a:solidFill>
              </a:rPr>
              <a:t>inhibitrice</a:t>
            </a:r>
            <a:r>
              <a:rPr lang="fr-FR" dirty="0" smtClean="0"/>
              <a:t> de l’élongation cellulaire </a:t>
            </a:r>
            <a:r>
              <a:rPr lang="fr-FR" b="1" dirty="0" err="1" smtClean="0">
                <a:solidFill>
                  <a:srgbClr val="7030A0"/>
                </a:solidFill>
              </a:rPr>
              <a:t>ds</a:t>
            </a:r>
            <a:r>
              <a:rPr lang="fr-FR" b="1" dirty="0" smtClean="0">
                <a:solidFill>
                  <a:srgbClr val="7030A0"/>
                </a:solidFill>
              </a:rPr>
              <a:t> les racines</a:t>
            </a:r>
            <a:endParaRPr lang="fr-FR" sz="2000" b="1" dirty="0" smtClean="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1"/>
                                        </p:tgtEl>
                                        <p:attrNameLst>
                                          <p:attrName>ppt_x</p:attrName>
                                        </p:attrNameLst>
                                      </p:cBhvr>
                                      <p:tavLst>
                                        <p:tav tm="0">
                                          <p:val>
                                            <p:strVal val="ppt_x"/>
                                          </p:val>
                                        </p:tav>
                                        <p:tav tm="100000">
                                          <p:val>
                                            <p:strVal val="ppt_x"/>
                                          </p:val>
                                        </p:tav>
                                      </p:tavLst>
                                    </p:anim>
                                    <p:anim calcmode="lin" valueType="num">
                                      <p:cBhvr additive="base">
                                        <p:cTn id="7" dur="500"/>
                                        <p:tgtEl>
                                          <p:spTgt spid="31"/>
                                        </p:tgtEl>
                                        <p:attrNameLst>
                                          <p:attrName>ppt_y</p:attrName>
                                        </p:attrNameLst>
                                      </p:cBhvr>
                                      <p:tavLst>
                                        <p:tav tm="0">
                                          <p:val>
                                            <p:strVal val="ppt_y"/>
                                          </p:val>
                                        </p:tav>
                                        <p:tav tm="100000">
                                          <p:val>
                                            <p:strVal val="1+ppt_h/2"/>
                                          </p:val>
                                        </p:tav>
                                      </p:tavLst>
                                    </p:anim>
                                    <p:set>
                                      <p:cBhvr>
                                        <p:cTn id="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16632"/>
            <a:ext cx="3394519" cy="400110"/>
          </a:xfrm>
          <a:prstGeom prst="rect">
            <a:avLst/>
          </a:prstGeom>
        </p:spPr>
        <p:txBody>
          <a:bodyPr wrap="none">
            <a:spAutoFit/>
          </a:bodyPr>
          <a:lstStyle/>
          <a:p>
            <a:r>
              <a:rPr lang="fr-FR" sz="2000" dirty="0" smtClean="0"/>
              <a:t>Autres systèmes de régulation:</a:t>
            </a:r>
            <a:endParaRPr lang="fr-FR" sz="2000" dirty="0"/>
          </a:p>
        </p:txBody>
      </p:sp>
      <p:sp>
        <p:nvSpPr>
          <p:cNvPr id="3" name="Rectangle 2"/>
          <p:cNvSpPr/>
          <p:nvPr/>
        </p:nvSpPr>
        <p:spPr>
          <a:xfrm>
            <a:off x="251520" y="620688"/>
            <a:ext cx="3888432" cy="400110"/>
          </a:xfrm>
          <a:prstGeom prst="rect">
            <a:avLst/>
          </a:prstGeom>
          <a:solidFill>
            <a:srgbClr val="FF6600"/>
          </a:solidFill>
        </p:spPr>
        <p:txBody>
          <a:bodyPr wrap="square">
            <a:spAutoFit/>
          </a:bodyPr>
          <a:lstStyle/>
          <a:p>
            <a:r>
              <a:rPr lang="fr-FR" sz="2000" dirty="0" smtClean="0">
                <a:solidFill>
                  <a:schemeClr val="bg1"/>
                </a:solidFill>
              </a:rPr>
              <a:t>Durée de vie de EIN3 très contrôlée</a:t>
            </a:r>
            <a:endParaRPr lang="fr-FR" sz="2000" dirty="0">
              <a:solidFill>
                <a:schemeClr val="bg1"/>
              </a:solidFill>
            </a:endParaRPr>
          </a:p>
        </p:txBody>
      </p:sp>
      <p:sp>
        <p:nvSpPr>
          <p:cNvPr id="4" name="Rectangle 3"/>
          <p:cNvSpPr/>
          <p:nvPr/>
        </p:nvSpPr>
        <p:spPr>
          <a:xfrm>
            <a:off x="755576" y="1628800"/>
            <a:ext cx="2190151" cy="400110"/>
          </a:xfrm>
          <a:prstGeom prst="rect">
            <a:avLst/>
          </a:prstGeom>
        </p:spPr>
        <p:txBody>
          <a:bodyPr wrap="none">
            <a:spAutoFit/>
          </a:bodyPr>
          <a:lstStyle/>
          <a:p>
            <a:r>
              <a:rPr lang="fr-FR" sz="2000" dirty="0" smtClean="0"/>
              <a:t>absence d’éthylène</a:t>
            </a:r>
            <a:endParaRPr lang="fr-FR" sz="2000" dirty="0"/>
          </a:p>
        </p:txBody>
      </p:sp>
      <p:cxnSp>
        <p:nvCxnSpPr>
          <p:cNvPr id="6" name="Connecteur droit avec flèche 5"/>
          <p:cNvCxnSpPr/>
          <p:nvPr/>
        </p:nvCxnSpPr>
        <p:spPr>
          <a:xfrm>
            <a:off x="3059832" y="1844824"/>
            <a:ext cx="32403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04048" y="1412776"/>
            <a:ext cx="620683" cy="369332"/>
          </a:xfrm>
          <a:prstGeom prst="rect">
            <a:avLst/>
          </a:prstGeom>
          <a:solidFill>
            <a:srgbClr val="FF6600"/>
          </a:solidFill>
        </p:spPr>
        <p:txBody>
          <a:bodyPr wrap="none">
            <a:spAutoFit/>
          </a:bodyPr>
          <a:lstStyle/>
          <a:p>
            <a:r>
              <a:rPr lang="fr-FR" dirty="0" smtClean="0">
                <a:solidFill>
                  <a:schemeClr val="bg1"/>
                </a:solidFill>
              </a:rPr>
              <a:t>EIN3</a:t>
            </a:r>
            <a:endParaRPr lang="fr-FR" dirty="0"/>
          </a:p>
        </p:txBody>
      </p:sp>
      <p:sp>
        <p:nvSpPr>
          <p:cNvPr id="8" name="Rectangle 7"/>
          <p:cNvSpPr/>
          <p:nvPr/>
        </p:nvSpPr>
        <p:spPr>
          <a:xfrm>
            <a:off x="2483768" y="2204864"/>
            <a:ext cx="4417171" cy="707886"/>
          </a:xfrm>
          <a:prstGeom prst="rect">
            <a:avLst/>
          </a:prstGeom>
        </p:spPr>
        <p:txBody>
          <a:bodyPr wrap="none">
            <a:spAutoFit/>
          </a:bodyPr>
          <a:lstStyle/>
          <a:p>
            <a:r>
              <a:rPr lang="fr-FR" sz="2000" dirty="0" smtClean="0"/>
              <a:t>Complexe protéique </a:t>
            </a:r>
            <a:r>
              <a:rPr lang="fr-FR" sz="2000" b="1" dirty="0" err="1" smtClean="0"/>
              <a:t>ubiquitine</a:t>
            </a:r>
            <a:r>
              <a:rPr lang="fr-FR" sz="2000" b="1" dirty="0" smtClean="0"/>
              <a:t> ligase E3</a:t>
            </a:r>
          </a:p>
          <a:p>
            <a:r>
              <a:rPr lang="fr-FR" sz="2000" dirty="0" smtClean="0"/>
              <a:t>de type </a:t>
            </a:r>
            <a:r>
              <a:rPr lang="fr-FR" sz="2000" b="1" dirty="0" smtClean="0"/>
              <a:t>SCF (</a:t>
            </a:r>
            <a:r>
              <a:rPr lang="fr-FR" sz="2000" b="1" dirty="0" err="1" smtClean="0"/>
              <a:t>Skp</a:t>
            </a:r>
            <a:r>
              <a:rPr lang="fr-FR" sz="2000" b="1" dirty="0" smtClean="0"/>
              <a:t>-</a:t>
            </a:r>
            <a:r>
              <a:rPr lang="fr-FR" sz="2000" b="1" dirty="0" err="1" smtClean="0"/>
              <a:t>Cullin</a:t>
            </a:r>
            <a:r>
              <a:rPr lang="fr-FR" sz="2000" b="1" dirty="0" smtClean="0"/>
              <a:t>-F-box)</a:t>
            </a:r>
            <a:endParaRPr lang="fr-FR" sz="2000" b="1" dirty="0"/>
          </a:p>
        </p:txBody>
      </p:sp>
      <p:sp>
        <p:nvSpPr>
          <p:cNvPr id="12" name="Rectangle 11"/>
          <p:cNvSpPr/>
          <p:nvPr/>
        </p:nvSpPr>
        <p:spPr>
          <a:xfrm>
            <a:off x="3635896" y="1484784"/>
            <a:ext cx="1394484" cy="369332"/>
          </a:xfrm>
          <a:prstGeom prst="rect">
            <a:avLst/>
          </a:prstGeom>
        </p:spPr>
        <p:txBody>
          <a:bodyPr wrap="none">
            <a:spAutoFit/>
          </a:bodyPr>
          <a:lstStyle/>
          <a:p>
            <a:r>
              <a:rPr lang="fr-FR" dirty="0" smtClean="0"/>
              <a:t>Dégradation </a:t>
            </a:r>
            <a:endParaRPr lang="fr-FR" dirty="0"/>
          </a:p>
        </p:txBody>
      </p:sp>
      <p:sp>
        <p:nvSpPr>
          <p:cNvPr id="13" name="Rectangle 12"/>
          <p:cNvSpPr/>
          <p:nvPr/>
        </p:nvSpPr>
        <p:spPr>
          <a:xfrm>
            <a:off x="755576" y="3284984"/>
            <a:ext cx="7992888" cy="1015663"/>
          </a:xfrm>
          <a:prstGeom prst="rect">
            <a:avLst/>
          </a:prstGeom>
        </p:spPr>
        <p:txBody>
          <a:bodyPr wrap="square">
            <a:spAutoFit/>
          </a:bodyPr>
          <a:lstStyle/>
          <a:p>
            <a:pPr>
              <a:buFont typeface="Wingdings" pitchFamily="2" charset="2"/>
              <a:buChar char="§"/>
            </a:pPr>
            <a:r>
              <a:rPr lang="fr-FR" sz="2000" dirty="0" smtClean="0"/>
              <a:t>dans le complexe, les F-box recrutent la protéine cible . </a:t>
            </a:r>
          </a:p>
          <a:p>
            <a:pPr>
              <a:buFont typeface="Wingdings" pitchFamily="2" charset="2"/>
              <a:buChar char="§"/>
            </a:pPr>
            <a:r>
              <a:rPr lang="fr-FR" sz="2000" dirty="0" smtClean="0"/>
              <a:t>elle est alors modifiée par </a:t>
            </a:r>
            <a:r>
              <a:rPr lang="fr-FR" sz="2000" dirty="0" err="1" smtClean="0"/>
              <a:t>polyubiquitination</a:t>
            </a:r>
            <a:endParaRPr lang="fr-FR" sz="2000" dirty="0" smtClean="0"/>
          </a:p>
          <a:p>
            <a:pPr>
              <a:buFont typeface="Wingdings" pitchFamily="2" charset="2"/>
              <a:buChar char="§"/>
            </a:pPr>
            <a:r>
              <a:rPr lang="fr-FR" sz="2000" dirty="0" smtClean="0"/>
              <a:t>Puis dégradée par le </a:t>
            </a:r>
            <a:r>
              <a:rPr lang="fr-FR" sz="2000" dirty="0" err="1" smtClean="0"/>
              <a:t>protéasome</a:t>
            </a:r>
            <a:r>
              <a:rPr lang="fr-FR" sz="2000" dirty="0" smtClean="0"/>
              <a:t> 26S</a:t>
            </a:r>
            <a:endParaRPr lang="fr-FR" sz="2000" dirty="0"/>
          </a:p>
        </p:txBody>
      </p:sp>
      <p:sp>
        <p:nvSpPr>
          <p:cNvPr id="14" name="Rectangle 13"/>
          <p:cNvSpPr/>
          <p:nvPr/>
        </p:nvSpPr>
        <p:spPr>
          <a:xfrm>
            <a:off x="827584" y="4437112"/>
            <a:ext cx="6782626" cy="400110"/>
          </a:xfrm>
          <a:prstGeom prst="rect">
            <a:avLst/>
          </a:prstGeom>
          <a:solidFill>
            <a:srgbClr val="3A1C44"/>
          </a:solidFill>
        </p:spPr>
        <p:txBody>
          <a:bodyPr wrap="none">
            <a:spAutoFit/>
          </a:bodyPr>
          <a:lstStyle/>
          <a:p>
            <a:r>
              <a:rPr lang="fr-FR" sz="2000" dirty="0" smtClean="0">
                <a:solidFill>
                  <a:schemeClr val="bg1"/>
                </a:solidFill>
              </a:rPr>
              <a:t>2 F-box  reconnaissent EIN3 : EBF1 et EBF2 (EIN3-</a:t>
            </a:r>
            <a:r>
              <a:rPr lang="fr-FR" sz="2000" dirty="0" err="1" smtClean="0">
                <a:solidFill>
                  <a:schemeClr val="bg1"/>
                </a:solidFill>
              </a:rPr>
              <a:t>binding</a:t>
            </a:r>
            <a:r>
              <a:rPr lang="fr-FR" sz="2000" dirty="0" smtClean="0">
                <a:solidFill>
                  <a:schemeClr val="bg1"/>
                </a:solidFill>
              </a:rPr>
              <a:t> F-box)</a:t>
            </a:r>
            <a:endParaRPr lang="fr-FR" sz="2000" dirty="0"/>
          </a:p>
        </p:txBody>
      </p:sp>
      <p:sp>
        <p:nvSpPr>
          <p:cNvPr id="19" name="Rectangle 18"/>
          <p:cNvSpPr/>
          <p:nvPr/>
        </p:nvSpPr>
        <p:spPr>
          <a:xfrm>
            <a:off x="6444208" y="1556792"/>
            <a:ext cx="1462516" cy="400110"/>
          </a:xfrm>
          <a:prstGeom prst="rect">
            <a:avLst/>
          </a:prstGeom>
        </p:spPr>
        <p:txBody>
          <a:bodyPr wrap="none">
            <a:spAutoFit/>
          </a:bodyPr>
          <a:lstStyle/>
          <a:p>
            <a:r>
              <a:rPr lang="fr-FR" sz="2000" dirty="0" smtClean="0"/>
              <a:t>inactivation </a:t>
            </a:r>
            <a:endParaRPr lang="fr-FR" sz="2000" dirty="0"/>
          </a:p>
        </p:txBody>
      </p:sp>
      <p:grpSp>
        <p:nvGrpSpPr>
          <p:cNvPr id="21" name="Groupe 20"/>
          <p:cNvGrpSpPr/>
          <p:nvPr/>
        </p:nvGrpSpPr>
        <p:grpSpPr>
          <a:xfrm>
            <a:off x="467544" y="5373216"/>
            <a:ext cx="8208913" cy="779894"/>
            <a:chOff x="827584" y="5085184"/>
            <a:chExt cx="8208913" cy="779894"/>
          </a:xfrm>
        </p:grpSpPr>
        <p:sp>
          <p:nvSpPr>
            <p:cNvPr id="15" name="Rectangle 14"/>
            <p:cNvSpPr/>
            <p:nvPr/>
          </p:nvSpPr>
          <p:spPr>
            <a:xfrm>
              <a:off x="827584" y="5301208"/>
              <a:ext cx="2282613" cy="400110"/>
            </a:xfrm>
            <a:prstGeom prst="rect">
              <a:avLst/>
            </a:prstGeom>
          </p:spPr>
          <p:txBody>
            <a:bodyPr wrap="none">
              <a:spAutoFit/>
            </a:bodyPr>
            <a:lstStyle/>
            <a:p>
              <a:r>
                <a:rPr lang="fr-FR" sz="2000" dirty="0" smtClean="0"/>
                <a:t>présence d’éthylène</a:t>
              </a:r>
              <a:endParaRPr lang="fr-FR" sz="2000" dirty="0"/>
            </a:p>
          </p:txBody>
        </p:sp>
        <p:cxnSp>
          <p:nvCxnSpPr>
            <p:cNvPr id="16" name="Connecteur droit avec flèche 15"/>
            <p:cNvCxnSpPr/>
            <p:nvPr/>
          </p:nvCxnSpPr>
          <p:spPr>
            <a:xfrm>
              <a:off x="3131840" y="5517232"/>
              <a:ext cx="32403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724128" y="5085184"/>
              <a:ext cx="620683" cy="369332"/>
            </a:xfrm>
            <a:prstGeom prst="rect">
              <a:avLst/>
            </a:prstGeom>
            <a:solidFill>
              <a:srgbClr val="FF6600"/>
            </a:solidFill>
          </p:spPr>
          <p:txBody>
            <a:bodyPr wrap="none">
              <a:spAutoFit/>
            </a:bodyPr>
            <a:lstStyle/>
            <a:p>
              <a:r>
                <a:rPr lang="fr-FR" dirty="0" smtClean="0">
                  <a:solidFill>
                    <a:schemeClr val="bg1"/>
                  </a:solidFill>
                </a:rPr>
                <a:t>EIN3</a:t>
              </a:r>
              <a:endParaRPr lang="fr-FR" dirty="0"/>
            </a:p>
          </p:txBody>
        </p:sp>
        <p:sp>
          <p:nvSpPr>
            <p:cNvPr id="18" name="Rectangle 17"/>
            <p:cNvSpPr/>
            <p:nvPr/>
          </p:nvSpPr>
          <p:spPr>
            <a:xfrm>
              <a:off x="3275856" y="5157192"/>
              <a:ext cx="2466894" cy="369332"/>
            </a:xfrm>
            <a:prstGeom prst="rect">
              <a:avLst/>
            </a:prstGeom>
          </p:spPr>
          <p:txBody>
            <a:bodyPr wrap="none">
              <a:spAutoFit/>
            </a:bodyPr>
            <a:lstStyle/>
            <a:p>
              <a:r>
                <a:rPr lang="fr-FR" dirty="0" smtClean="0"/>
                <a:t>Dégradation suspendue </a:t>
              </a:r>
              <a:endParaRPr lang="fr-FR" dirty="0"/>
            </a:p>
          </p:txBody>
        </p:sp>
        <p:sp>
          <p:nvSpPr>
            <p:cNvPr id="20" name="Rectangle 19"/>
            <p:cNvSpPr/>
            <p:nvPr/>
          </p:nvSpPr>
          <p:spPr>
            <a:xfrm>
              <a:off x="6588225" y="5157192"/>
              <a:ext cx="2448272" cy="707886"/>
            </a:xfrm>
            <a:prstGeom prst="rect">
              <a:avLst/>
            </a:prstGeom>
          </p:spPr>
          <p:txBody>
            <a:bodyPr wrap="square">
              <a:spAutoFit/>
            </a:bodyPr>
            <a:lstStyle/>
            <a:p>
              <a:r>
                <a:rPr lang="fr-FR" sz="2000" dirty="0" smtClean="0"/>
                <a:t>Rôle de régulateur </a:t>
              </a:r>
              <a:r>
                <a:rPr lang="fr-FR" sz="2000" dirty="0" err="1" smtClean="0"/>
                <a:t>transcriptionnel</a:t>
              </a:r>
              <a:endParaRPr lang="fr-FR"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omplexe ubiquitineE3.jpg"/>
          <p:cNvPicPr>
            <a:picLocks noChangeAspect="1"/>
          </p:cNvPicPr>
          <p:nvPr/>
        </p:nvPicPr>
        <p:blipFill>
          <a:blip r:embed="rId2" cstate="print">
            <a:grayscl/>
          </a:blip>
          <a:stretch>
            <a:fillRect/>
          </a:stretch>
        </p:blipFill>
        <p:spPr>
          <a:xfrm>
            <a:off x="928855" y="0"/>
            <a:ext cx="7286290" cy="6858000"/>
          </a:xfrm>
          <a:prstGeom prst="rect">
            <a:avLst/>
          </a:prstGeom>
        </p:spPr>
      </p:pic>
      <p:sp>
        <p:nvSpPr>
          <p:cNvPr id="5" name="Ellipse 4"/>
          <p:cNvSpPr/>
          <p:nvPr/>
        </p:nvSpPr>
        <p:spPr>
          <a:xfrm>
            <a:off x="3059832" y="548680"/>
            <a:ext cx="1440160" cy="1152128"/>
          </a:xfrm>
          <a:prstGeom prst="ellipse">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e 13"/>
          <p:cNvGrpSpPr/>
          <p:nvPr/>
        </p:nvGrpSpPr>
        <p:grpSpPr>
          <a:xfrm>
            <a:off x="2699792" y="908720"/>
            <a:ext cx="2448272" cy="2952328"/>
            <a:chOff x="2699792" y="908720"/>
            <a:chExt cx="2448272" cy="2952328"/>
          </a:xfrm>
        </p:grpSpPr>
        <p:sp>
          <p:nvSpPr>
            <p:cNvPr id="4" name="Rectangle 3"/>
            <p:cNvSpPr/>
            <p:nvPr/>
          </p:nvSpPr>
          <p:spPr>
            <a:xfrm>
              <a:off x="3419872" y="971436"/>
              <a:ext cx="700833" cy="369332"/>
            </a:xfrm>
            <a:prstGeom prst="rect">
              <a:avLst/>
            </a:prstGeom>
            <a:noFill/>
          </p:spPr>
          <p:txBody>
            <a:bodyPr wrap="none">
              <a:spAutoFit/>
            </a:bodyPr>
            <a:lstStyle/>
            <a:p>
              <a:r>
                <a:rPr lang="fr-FR" b="1" dirty="0" smtClean="0">
                  <a:solidFill>
                    <a:schemeClr val="bg1"/>
                  </a:solidFill>
                </a:rPr>
                <a:t>CIBLE</a:t>
              </a:r>
              <a:endParaRPr lang="fr-FR" b="1" dirty="0"/>
            </a:p>
          </p:txBody>
        </p:sp>
        <p:sp>
          <p:nvSpPr>
            <p:cNvPr id="8" name="Ellipse 7"/>
            <p:cNvSpPr/>
            <p:nvPr/>
          </p:nvSpPr>
          <p:spPr>
            <a:xfrm>
              <a:off x="3347864" y="3501008"/>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699792" y="2204864"/>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p:cNvGrpSpPr/>
            <p:nvPr/>
          </p:nvGrpSpPr>
          <p:grpSpPr>
            <a:xfrm>
              <a:off x="4283968" y="908720"/>
              <a:ext cx="864096" cy="2952328"/>
              <a:chOff x="4283968" y="908720"/>
              <a:chExt cx="864096" cy="2952328"/>
            </a:xfrm>
          </p:grpSpPr>
          <p:sp>
            <p:nvSpPr>
              <p:cNvPr id="6" name="Ellipse 5"/>
              <p:cNvSpPr/>
              <p:nvPr/>
            </p:nvSpPr>
            <p:spPr>
              <a:xfrm>
                <a:off x="4283968" y="1124744"/>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4788024" y="3501008"/>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4499992" y="908720"/>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4788024" y="1124744"/>
                <a:ext cx="360040"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2" name="Rectangle 11"/>
          <p:cNvSpPr/>
          <p:nvPr/>
        </p:nvSpPr>
        <p:spPr>
          <a:xfrm>
            <a:off x="4572000" y="0"/>
            <a:ext cx="2911759" cy="369332"/>
          </a:xfrm>
          <a:prstGeom prst="rect">
            <a:avLst/>
          </a:prstGeom>
          <a:solidFill>
            <a:srgbClr val="00B050"/>
          </a:solidFill>
        </p:spPr>
        <p:txBody>
          <a:bodyPr wrap="none">
            <a:spAutoFit/>
          </a:bodyPr>
          <a:lstStyle/>
          <a:p>
            <a:r>
              <a:rPr lang="fr-FR" b="1" dirty="0" err="1" smtClean="0">
                <a:solidFill>
                  <a:schemeClr val="bg1"/>
                </a:solidFill>
              </a:rPr>
              <a:t>Ubiquitine</a:t>
            </a:r>
            <a:r>
              <a:rPr lang="fr-FR" b="1" dirty="0" smtClean="0">
                <a:solidFill>
                  <a:schemeClr val="bg1"/>
                </a:solidFill>
              </a:rPr>
              <a:t> = </a:t>
            </a:r>
            <a:r>
              <a:rPr lang="fr-FR" b="1" dirty="0" err="1" smtClean="0">
                <a:solidFill>
                  <a:schemeClr val="bg1"/>
                </a:solidFill>
              </a:rPr>
              <a:t>modif</a:t>
            </a:r>
            <a:r>
              <a:rPr lang="fr-FR" b="1" dirty="0" smtClean="0">
                <a:solidFill>
                  <a:schemeClr val="bg1"/>
                </a:solidFill>
              </a:rPr>
              <a:t> post-</a:t>
            </a:r>
            <a:r>
              <a:rPr lang="fr-FR" b="1" dirty="0" err="1" smtClean="0">
                <a:solidFill>
                  <a:schemeClr val="bg1"/>
                </a:solidFill>
              </a:rPr>
              <a:t>trad</a:t>
            </a:r>
            <a:endParaRPr lang="fr-FR" dirty="0"/>
          </a:p>
        </p:txBody>
      </p:sp>
      <p:sp>
        <p:nvSpPr>
          <p:cNvPr id="15" name="Rectangle 14"/>
          <p:cNvSpPr/>
          <p:nvPr/>
        </p:nvSpPr>
        <p:spPr>
          <a:xfrm>
            <a:off x="6012161" y="3356992"/>
            <a:ext cx="1944215" cy="646331"/>
          </a:xfrm>
          <a:prstGeom prst="rect">
            <a:avLst/>
          </a:prstGeom>
          <a:solidFill>
            <a:schemeClr val="tx1"/>
          </a:solidFill>
        </p:spPr>
        <p:txBody>
          <a:bodyPr wrap="square">
            <a:spAutoFit/>
          </a:bodyPr>
          <a:lstStyle/>
          <a:p>
            <a:pPr algn="ctr"/>
            <a:r>
              <a:rPr lang="fr-FR" b="1" dirty="0" smtClean="0">
                <a:solidFill>
                  <a:schemeClr val="bg1"/>
                </a:solidFill>
              </a:rPr>
              <a:t>Dégradation de la protéine cible</a:t>
            </a:r>
            <a:endParaRPr lang="fr-FR" dirty="0"/>
          </a:p>
        </p:txBody>
      </p:sp>
      <p:sp>
        <p:nvSpPr>
          <p:cNvPr id="16" name="Forme libre 15"/>
          <p:cNvSpPr/>
          <p:nvPr/>
        </p:nvSpPr>
        <p:spPr>
          <a:xfrm>
            <a:off x="2318084" y="72189"/>
            <a:ext cx="1491916" cy="1102895"/>
          </a:xfrm>
          <a:custGeom>
            <a:avLst/>
            <a:gdLst>
              <a:gd name="connsiteX0" fmla="*/ 0 w 1491916"/>
              <a:gd name="connsiteY0" fmla="*/ 561474 h 1102895"/>
              <a:gd name="connsiteX1" fmla="*/ 16042 w 1491916"/>
              <a:gd name="connsiteY1" fmla="*/ 509337 h 1102895"/>
              <a:gd name="connsiteX2" fmla="*/ 40105 w 1491916"/>
              <a:gd name="connsiteY2" fmla="*/ 473243 h 1102895"/>
              <a:gd name="connsiteX3" fmla="*/ 1187116 w 1491916"/>
              <a:gd name="connsiteY3" fmla="*/ 16043 h 1102895"/>
              <a:gd name="connsiteX4" fmla="*/ 1211179 w 1491916"/>
              <a:gd name="connsiteY4" fmla="*/ 4011 h 1102895"/>
              <a:gd name="connsiteX5" fmla="*/ 1267327 w 1491916"/>
              <a:gd name="connsiteY5" fmla="*/ 0 h 1102895"/>
              <a:gd name="connsiteX6" fmla="*/ 1307432 w 1491916"/>
              <a:gd name="connsiteY6" fmla="*/ 40106 h 1102895"/>
              <a:gd name="connsiteX7" fmla="*/ 1491916 w 1491916"/>
              <a:gd name="connsiteY7" fmla="*/ 473243 h 1102895"/>
              <a:gd name="connsiteX8" fmla="*/ 1363579 w 1491916"/>
              <a:gd name="connsiteY8" fmla="*/ 481264 h 1102895"/>
              <a:gd name="connsiteX9" fmla="*/ 1167063 w 1491916"/>
              <a:gd name="connsiteY9" fmla="*/ 521369 h 1102895"/>
              <a:gd name="connsiteX10" fmla="*/ 1034716 w 1491916"/>
              <a:gd name="connsiteY10" fmla="*/ 585537 h 1102895"/>
              <a:gd name="connsiteX11" fmla="*/ 926432 w 1491916"/>
              <a:gd name="connsiteY11" fmla="*/ 665748 h 1102895"/>
              <a:gd name="connsiteX12" fmla="*/ 830179 w 1491916"/>
              <a:gd name="connsiteY12" fmla="*/ 786064 h 1102895"/>
              <a:gd name="connsiteX13" fmla="*/ 774032 w 1491916"/>
              <a:gd name="connsiteY13" fmla="*/ 906379 h 1102895"/>
              <a:gd name="connsiteX14" fmla="*/ 729916 w 1491916"/>
              <a:gd name="connsiteY14" fmla="*/ 930443 h 1102895"/>
              <a:gd name="connsiteX15" fmla="*/ 312821 w 1491916"/>
              <a:gd name="connsiteY15" fmla="*/ 1102895 h 1102895"/>
              <a:gd name="connsiteX16" fmla="*/ 268705 w 1491916"/>
              <a:gd name="connsiteY16" fmla="*/ 1102895 h 1102895"/>
              <a:gd name="connsiteX17" fmla="*/ 228600 w 1491916"/>
              <a:gd name="connsiteY17" fmla="*/ 1082843 h 1102895"/>
              <a:gd name="connsiteX18" fmla="*/ 196516 w 1491916"/>
              <a:gd name="connsiteY18" fmla="*/ 1070811 h 1102895"/>
              <a:gd name="connsiteX19" fmla="*/ 256674 w 1491916"/>
              <a:gd name="connsiteY19" fmla="*/ 990600 h 1102895"/>
              <a:gd name="connsiteX20" fmla="*/ 280737 w 1491916"/>
              <a:gd name="connsiteY20" fmla="*/ 918411 h 1102895"/>
              <a:gd name="connsiteX21" fmla="*/ 280737 w 1491916"/>
              <a:gd name="connsiteY21" fmla="*/ 846222 h 1102895"/>
              <a:gd name="connsiteX22" fmla="*/ 256674 w 1491916"/>
              <a:gd name="connsiteY22" fmla="*/ 774032 h 1102895"/>
              <a:gd name="connsiteX23" fmla="*/ 220579 w 1491916"/>
              <a:gd name="connsiteY23" fmla="*/ 697832 h 1102895"/>
              <a:gd name="connsiteX24" fmla="*/ 148390 w 1491916"/>
              <a:gd name="connsiteY24" fmla="*/ 645695 h 1102895"/>
              <a:gd name="connsiteX25" fmla="*/ 56148 w 1491916"/>
              <a:gd name="connsiteY25" fmla="*/ 581527 h 1102895"/>
              <a:gd name="connsiteX26" fmla="*/ 0 w 1491916"/>
              <a:gd name="connsiteY26" fmla="*/ 561474 h 11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02895">
                <a:moveTo>
                  <a:pt x="0" y="561474"/>
                </a:moveTo>
                <a:lnTo>
                  <a:pt x="16042" y="509337"/>
                </a:lnTo>
                <a:lnTo>
                  <a:pt x="40105" y="473243"/>
                </a:lnTo>
                <a:lnTo>
                  <a:pt x="1187116" y="16043"/>
                </a:lnTo>
                <a:lnTo>
                  <a:pt x="1211179" y="4011"/>
                </a:lnTo>
                <a:lnTo>
                  <a:pt x="1267327" y="0"/>
                </a:lnTo>
                <a:lnTo>
                  <a:pt x="1307432" y="40106"/>
                </a:lnTo>
                <a:lnTo>
                  <a:pt x="1491916" y="473243"/>
                </a:lnTo>
                <a:lnTo>
                  <a:pt x="1363579" y="481264"/>
                </a:lnTo>
                <a:lnTo>
                  <a:pt x="1167063" y="521369"/>
                </a:lnTo>
                <a:lnTo>
                  <a:pt x="1034716" y="585537"/>
                </a:lnTo>
                <a:lnTo>
                  <a:pt x="926432" y="665748"/>
                </a:lnTo>
                <a:lnTo>
                  <a:pt x="830179" y="786064"/>
                </a:lnTo>
                <a:lnTo>
                  <a:pt x="774032" y="906379"/>
                </a:lnTo>
                <a:lnTo>
                  <a:pt x="729916" y="930443"/>
                </a:lnTo>
                <a:lnTo>
                  <a:pt x="312821" y="1102895"/>
                </a:lnTo>
                <a:lnTo>
                  <a:pt x="268705" y="1102895"/>
                </a:lnTo>
                <a:lnTo>
                  <a:pt x="228600" y="1082843"/>
                </a:lnTo>
                <a:lnTo>
                  <a:pt x="196516" y="1070811"/>
                </a:lnTo>
                <a:lnTo>
                  <a:pt x="256674" y="990600"/>
                </a:lnTo>
                <a:lnTo>
                  <a:pt x="280737" y="918411"/>
                </a:lnTo>
                <a:lnTo>
                  <a:pt x="280737" y="846222"/>
                </a:lnTo>
                <a:lnTo>
                  <a:pt x="256674" y="774032"/>
                </a:lnTo>
                <a:lnTo>
                  <a:pt x="220579" y="697832"/>
                </a:lnTo>
                <a:lnTo>
                  <a:pt x="148390" y="645695"/>
                </a:lnTo>
                <a:lnTo>
                  <a:pt x="56148" y="581527"/>
                </a:lnTo>
                <a:lnTo>
                  <a:pt x="0" y="56147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555776" y="476672"/>
            <a:ext cx="709040" cy="369332"/>
          </a:xfrm>
          <a:prstGeom prst="rect">
            <a:avLst/>
          </a:prstGeom>
          <a:noFill/>
        </p:spPr>
        <p:txBody>
          <a:bodyPr wrap="none">
            <a:spAutoFit/>
          </a:bodyPr>
          <a:lstStyle/>
          <a:p>
            <a:r>
              <a:rPr lang="fr-FR" b="1" dirty="0" smtClean="0">
                <a:solidFill>
                  <a:schemeClr val="bg1"/>
                </a:solidFill>
              </a:rPr>
              <a:t>F-box</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332656"/>
            <a:ext cx="3960440" cy="1015663"/>
          </a:xfrm>
          <a:prstGeom prst="rect">
            <a:avLst/>
          </a:prstGeom>
          <a:solidFill>
            <a:srgbClr val="002060"/>
          </a:solidFill>
        </p:spPr>
        <p:txBody>
          <a:bodyPr wrap="square">
            <a:spAutoFit/>
          </a:bodyPr>
          <a:lstStyle/>
          <a:p>
            <a:r>
              <a:rPr lang="fr-FR" sz="2000" dirty="0" smtClean="0">
                <a:solidFill>
                  <a:schemeClr val="bg1"/>
                </a:solidFill>
              </a:rPr>
              <a:t>Mais la stabilisation est transitoire: les gènes EBF sont  eux même inductibles par l’éthylène </a:t>
            </a:r>
            <a:endParaRPr lang="fr-FR" sz="2000" dirty="0">
              <a:solidFill>
                <a:schemeClr val="bg1"/>
              </a:solidFill>
            </a:endParaRPr>
          </a:p>
        </p:txBody>
      </p:sp>
      <p:sp>
        <p:nvSpPr>
          <p:cNvPr id="3" name="Flèche droite 2"/>
          <p:cNvSpPr/>
          <p:nvPr/>
        </p:nvSpPr>
        <p:spPr>
          <a:xfrm>
            <a:off x="4355976" y="764704"/>
            <a:ext cx="648072" cy="3600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5148064" y="620688"/>
            <a:ext cx="3744415" cy="1015663"/>
          </a:xfrm>
          <a:prstGeom prst="rect">
            <a:avLst/>
          </a:prstGeom>
        </p:spPr>
        <p:txBody>
          <a:bodyPr wrap="square">
            <a:spAutoFit/>
          </a:bodyPr>
          <a:lstStyle/>
          <a:p>
            <a:r>
              <a:rPr lang="fr-FR" sz="2000" dirty="0" smtClean="0"/>
              <a:t>Boucle de </a:t>
            </a:r>
            <a:r>
              <a:rPr lang="fr-FR" sz="2000" b="1" dirty="0" smtClean="0"/>
              <a:t>rétrocontrôle négatif </a:t>
            </a:r>
            <a:r>
              <a:rPr lang="fr-FR" sz="2000" dirty="0" smtClean="0"/>
              <a:t>conduit de nouveau à la dégradation de la protéine </a:t>
            </a:r>
            <a:endParaRPr lang="fr-FR" sz="2000" dirty="0"/>
          </a:p>
        </p:txBody>
      </p:sp>
      <p:grpSp>
        <p:nvGrpSpPr>
          <p:cNvPr id="8" name="Groupe 7"/>
          <p:cNvGrpSpPr/>
          <p:nvPr/>
        </p:nvGrpSpPr>
        <p:grpSpPr>
          <a:xfrm>
            <a:off x="827584" y="1916832"/>
            <a:ext cx="7885383" cy="1015663"/>
            <a:chOff x="827584" y="2564904"/>
            <a:chExt cx="7885383" cy="1015663"/>
          </a:xfrm>
        </p:grpSpPr>
        <p:sp>
          <p:nvSpPr>
            <p:cNvPr id="5" name="Rectangle 4"/>
            <p:cNvSpPr/>
            <p:nvPr/>
          </p:nvSpPr>
          <p:spPr>
            <a:xfrm>
              <a:off x="827584" y="2636912"/>
              <a:ext cx="3744415" cy="707886"/>
            </a:xfrm>
            <a:prstGeom prst="rect">
              <a:avLst/>
            </a:prstGeom>
            <a:solidFill>
              <a:srgbClr val="FF6600"/>
            </a:solidFill>
          </p:spPr>
          <p:txBody>
            <a:bodyPr wrap="square">
              <a:spAutoFit/>
            </a:bodyPr>
            <a:lstStyle/>
            <a:p>
              <a:r>
                <a:rPr lang="fr-FR" sz="2000" dirty="0" smtClean="0">
                  <a:solidFill>
                    <a:schemeClr val="bg1"/>
                  </a:solidFill>
                </a:rPr>
                <a:t>Régulation post-</a:t>
              </a:r>
              <a:r>
                <a:rPr lang="fr-FR" sz="2000" dirty="0" err="1" smtClean="0">
                  <a:solidFill>
                    <a:schemeClr val="bg1"/>
                  </a:solidFill>
                </a:rPr>
                <a:t>transcriptionnelle</a:t>
              </a:r>
              <a:r>
                <a:rPr lang="fr-FR" sz="2000" dirty="0" smtClean="0">
                  <a:solidFill>
                    <a:schemeClr val="bg1"/>
                  </a:solidFill>
                </a:rPr>
                <a:t> fine de la durée de vie d’EIN3</a:t>
              </a:r>
              <a:endParaRPr lang="fr-FR" sz="2000" dirty="0">
                <a:solidFill>
                  <a:schemeClr val="bg1"/>
                </a:solidFill>
              </a:endParaRPr>
            </a:p>
          </p:txBody>
        </p:sp>
        <p:sp>
          <p:nvSpPr>
            <p:cNvPr id="6" name="Flèche droite 5"/>
            <p:cNvSpPr/>
            <p:nvPr/>
          </p:nvSpPr>
          <p:spPr>
            <a:xfrm>
              <a:off x="4788024" y="2852936"/>
              <a:ext cx="648072" cy="3600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724128" y="2564904"/>
              <a:ext cx="2988839" cy="1015663"/>
            </a:xfrm>
            <a:prstGeom prst="rect">
              <a:avLst/>
            </a:prstGeom>
            <a:solidFill>
              <a:schemeClr val="bg1"/>
            </a:solidFill>
          </p:spPr>
          <p:txBody>
            <a:bodyPr wrap="square">
              <a:spAutoFit/>
            </a:bodyPr>
            <a:lstStyle/>
            <a:p>
              <a:r>
                <a:rPr lang="fr-FR" sz="2000" dirty="0" smtClean="0"/>
                <a:t>Ajustement rapide et précis de la signalisation par l’éthylène ( ex: stress)</a:t>
              </a:r>
              <a:endParaRPr lang="fr-FR" sz="2000" dirty="0"/>
            </a:p>
          </p:txBody>
        </p:sp>
      </p:grpSp>
      <p:sp>
        <p:nvSpPr>
          <p:cNvPr id="9" name="Rectangle 8"/>
          <p:cNvSpPr/>
          <p:nvPr/>
        </p:nvSpPr>
        <p:spPr>
          <a:xfrm>
            <a:off x="323528" y="4149080"/>
            <a:ext cx="7992888" cy="1938992"/>
          </a:xfrm>
          <a:prstGeom prst="rect">
            <a:avLst/>
          </a:prstGeom>
          <a:solidFill>
            <a:schemeClr val="bg1"/>
          </a:solidFill>
        </p:spPr>
        <p:txBody>
          <a:bodyPr wrap="square">
            <a:spAutoFit/>
          </a:bodyPr>
          <a:lstStyle/>
          <a:p>
            <a:r>
              <a:rPr lang="fr-FR" sz="2000" dirty="0" smtClean="0"/>
              <a:t>Autres mécanismes pour le </a:t>
            </a:r>
            <a:r>
              <a:rPr lang="fr-FR" sz="2000" b="1" dirty="0" smtClean="0"/>
              <a:t>contrôle de la durée de vie de certains </a:t>
            </a:r>
            <a:r>
              <a:rPr lang="fr-FR" sz="2000" b="1" dirty="0" err="1" smtClean="0"/>
              <a:t>ARNm</a:t>
            </a:r>
            <a:r>
              <a:rPr lang="fr-FR" sz="2000" dirty="0" smtClean="0"/>
              <a:t>:</a:t>
            </a:r>
          </a:p>
          <a:p>
            <a:endParaRPr lang="fr-FR" sz="2000" dirty="0" smtClean="0"/>
          </a:p>
          <a:p>
            <a:r>
              <a:rPr lang="fr-FR" sz="2000" dirty="0" smtClean="0"/>
              <a:t>Identification de mutant EIN5 possédant une </a:t>
            </a:r>
            <a:r>
              <a:rPr lang="fr-FR" sz="2000" dirty="0" err="1" smtClean="0"/>
              <a:t>exoribonucléase</a:t>
            </a:r>
            <a:r>
              <a:rPr lang="fr-FR" sz="2000" dirty="0" smtClean="0"/>
              <a:t> 5-3’ </a:t>
            </a:r>
            <a:r>
              <a:rPr lang="fr-FR" sz="2000" dirty="0" err="1" smtClean="0"/>
              <a:t>dt</a:t>
            </a:r>
            <a:r>
              <a:rPr lang="fr-FR" sz="2000" dirty="0" smtClean="0"/>
              <a:t> l’activité conduit à la diminution des transcrits EBF1/2 ms les </a:t>
            </a:r>
            <a:r>
              <a:rPr lang="fr-FR" sz="2000" dirty="0" err="1" smtClean="0"/>
              <a:t>ARNm</a:t>
            </a:r>
            <a:r>
              <a:rPr lang="fr-FR" sz="2000" dirty="0" smtClean="0"/>
              <a:t> de ces gènes ne semblent pas directement dégradés. </a:t>
            </a:r>
          </a:p>
          <a:p>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4031232" cy="400110"/>
          </a:xfrm>
          <a:prstGeom prst="rect">
            <a:avLst/>
          </a:prstGeom>
        </p:spPr>
        <p:txBody>
          <a:bodyPr wrap="none">
            <a:spAutoFit/>
          </a:bodyPr>
          <a:lstStyle/>
          <a:p>
            <a:r>
              <a:rPr lang="fr-FR" sz="2000" dirty="0" smtClean="0"/>
              <a:t>6.1  Au niveau du méristème apicale</a:t>
            </a:r>
          </a:p>
        </p:txBody>
      </p:sp>
      <p:sp>
        <p:nvSpPr>
          <p:cNvPr id="3" name="Rectangle 2"/>
          <p:cNvSpPr/>
          <p:nvPr/>
        </p:nvSpPr>
        <p:spPr>
          <a:xfrm>
            <a:off x="0" y="-27384"/>
            <a:ext cx="8028384" cy="1200329"/>
          </a:xfrm>
          <a:prstGeom prst="rect">
            <a:avLst/>
          </a:prstGeom>
          <a:solidFill>
            <a:srgbClr val="C00000"/>
          </a:solidFill>
        </p:spPr>
        <p:txBody>
          <a:bodyPr wrap="square">
            <a:spAutoFit/>
          </a:bodyPr>
          <a:lstStyle/>
          <a:p>
            <a:r>
              <a:rPr lang="fr-FR" sz="2400" dirty="0" smtClean="0">
                <a:solidFill>
                  <a:schemeClr val="bg1"/>
                </a:solidFill>
              </a:rPr>
              <a:t>6 INTERACTIONS HORMONALES</a:t>
            </a:r>
          </a:p>
          <a:p>
            <a:r>
              <a:rPr lang="fr-FR" sz="2400" dirty="0" smtClean="0">
                <a:solidFill>
                  <a:schemeClr val="bg1"/>
                </a:solidFill>
              </a:rPr>
              <a:t>6.1  Au niveau du méristème apicale</a:t>
            </a:r>
          </a:p>
          <a:p>
            <a:r>
              <a:rPr lang="fr-FR" sz="2400" dirty="0" smtClean="0">
                <a:solidFill>
                  <a:schemeClr val="bg1"/>
                </a:solidFill>
              </a:rPr>
              <a:t>6.2  Au niveau de la graine</a:t>
            </a:r>
          </a:p>
        </p:txBody>
      </p:sp>
      <p:sp>
        <p:nvSpPr>
          <p:cNvPr id="5" name="Rectangle 4"/>
          <p:cNvSpPr/>
          <p:nvPr/>
        </p:nvSpPr>
        <p:spPr>
          <a:xfrm>
            <a:off x="216024" y="1268760"/>
            <a:ext cx="8748464" cy="1323439"/>
          </a:xfrm>
          <a:prstGeom prst="rect">
            <a:avLst/>
          </a:prstGeom>
        </p:spPr>
        <p:txBody>
          <a:bodyPr wrap="square">
            <a:spAutoFit/>
          </a:bodyPr>
          <a:lstStyle/>
          <a:p>
            <a:r>
              <a:rPr lang="fr-FR" sz="2000" dirty="0" smtClean="0"/>
              <a:t>Le méristème apical caulinaire </a:t>
            </a:r>
            <a:r>
              <a:rPr lang="fr-FR" sz="2000" b="1" dirty="0" smtClean="0"/>
              <a:t>MAC </a:t>
            </a:r>
            <a:r>
              <a:rPr lang="fr-FR" sz="2000" dirty="0" smtClean="0"/>
              <a:t> assure 2 fonctions:</a:t>
            </a:r>
          </a:p>
          <a:p>
            <a:pPr>
              <a:buFont typeface="Wingdings" pitchFamily="2" charset="2"/>
              <a:buChar char="§"/>
            </a:pPr>
            <a:r>
              <a:rPr lang="fr-FR" sz="2000" dirty="0" smtClean="0"/>
              <a:t> il maintient une </a:t>
            </a:r>
            <a:r>
              <a:rPr lang="fr-FR" sz="2000" b="1" dirty="0" smtClean="0"/>
              <a:t>réserve de cellules souches </a:t>
            </a:r>
            <a:r>
              <a:rPr lang="fr-FR" sz="2000" dirty="0" smtClean="0"/>
              <a:t>tout au long de la vie de la plante assurant un développement indéfini</a:t>
            </a:r>
          </a:p>
          <a:p>
            <a:pPr>
              <a:buFont typeface="Wingdings" pitchFamily="2" charset="2"/>
              <a:buChar char="§"/>
            </a:pPr>
            <a:r>
              <a:rPr lang="fr-FR" sz="2000" dirty="0" smtClean="0"/>
              <a:t> il produit de nouveaux organes selon une disposition stéréotypée: la </a:t>
            </a:r>
            <a:r>
              <a:rPr lang="fr-FR" sz="2000" b="1" dirty="0" smtClean="0"/>
              <a:t>phyllotaxie</a:t>
            </a:r>
          </a:p>
        </p:txBody>
      </p:sp>
      <p:grpSp>
        <p:nvGrpSpPr>
          <p:cNvPr id="15" name="Groupe 14"/>
          <p:cNvGrpSpPr/>
          <p:nvPr/>
        </p:nvGrpSpPr>
        <p:grpSpPr>
          <a:xfrm>
            <a:off x="3707904" y="3080038"/>
            <a:ext cx="5040560" cy="3589322"/>
            <a:chOff x="1043608" y="2564904"/>
            <a:chExt cx="5040560" cy="3589322"/>
          </a:xfrm>
        </p:grpSpPr>
        <p:pic>
          <p:nvPicPr>
            <p:cNvPr id="14" name="Image 13" descr="méristème1.jpg"/>
            <p:cNvPicPr>
              <a:picLocks noChangeAspect="1"/>
            </p:cNvPicPr>
            <p:nvPr/>
          </p:nvPicPr>
          <p:blipFill>
            <a:blip r:embed="rId2" cstate="print"/>
            <a:srcRect l="15215" t="7409" r="24491" b="26879"/>
            <a:stretch>
              <a:fillRect/>
            </a:stretch>
          </p:blipFill>
          <p:spPr>
            <a:xfrm>
              <a:off x="1043608" y="2564904"/>
              <a:ext cx="5040560" cy="3589322"/>
            </a:xfrm>
            <a:prstGeom prst="rect">
              <a:avLst/>
            </a:prstGeom>
          </p:spPr>
        </p:pic>
        <p:sp>
          <p:nvSpPr>
            <p:cNvPr id="9" name="Rectangle 8"/>
            <p:cNvSpPr/>
            <p:nvPr/>
          </p:nvSpPr>
          <p:spPr>
            <a:xfrm flipH="1">
              <a:off x="4716016" y="3501008"/>
              <a:ext cx="504056" cy="400110"/>
            </a:xfrm>
            <a:prstGeom prst="rect">
              <a:avLst/>
            </a:prstGeom>
            <a:noFill/>
          </p:spPr>
          <p:txBody>
            <a:bodyPr wrap="square">
              <a:spAutoFit/>
            </a:bodyPr>
            <a:lstStyle/>
            <a:p>
              <a:r>
                <a:rPr lang="fr-FR" sz="2000" b="1" dirty="0" smtClean="0"/>
                <a:t>P1</a:t>
              </a:r>
              <a:endParaRPr lang="fr-FR" sz="2000" b="1" dirty="0"/>
            </a:p>
          </p:txBody>
        </p:sp>
        <p:sp>
          <p:nvSpPr>
            <p:cNvPr id="10" name="Rectangle 9"/>
            <p:cNvSpPr/>
            <p:nvPr/>
          </p:nvSpPr>
          <p:spPr>
            <a:xfrm flipH="1">
              <a:off x="1475656" y="4509120"/>
              <a:ext cx="504056" cy="400110"/>
            </a:xfrm>
            <a:prstGeom prst="rect">
              <a:avLst/>
            </a:prstGeom>
            <a:noFill/>
          </p:spPr>
          <p:txBody>
            <a:bodyPr wrap="square">
              <a:spAutoFit/>
            </a:bodyPr>
            <a:lstStyle/>
            <a:p>
              <a:r>
                <a:rPr lang="fr-FR" sz="2000" b="1" dirty="0" smtClean="0"/>
                <a:t>P2</a:t>
              </a:r>
              <a:endParaRPr lang="fr-FR" sz="2000" b="1" dirty="0"/>
            </a:p>
          </p:txBody>
        </p:sp>
        <p:sp>
          <p:nvSpPr>
            <p:cNvPr id="11" name="Rectangle 10"/>
            <p:cNvSpPr/>
            <p:nvPr/>
          </p:nvSpPr>
          <p:spPr>
            <a:xfrm flipH="1">
              <a:off x="4139952" y="3820978"/>
              <a:ext cx="504056" cy="400110"/>
            </a:xfrm>
            <a:prstGeom prst="rect">
              <a:avLst/>
            </a:prstGeom>
            <a:noFill/>
          </p:spPr>
          <p:txBody>
            <a:bodyPr wrap="square">
              <a:spAutoFit/>
            </a:bodyPr>
            <a:lstStyle/>
            <a:p>
              <a:pPr algn="ctr"/>
              <a:r>
                <a:rPr lang="fr-FR" sz="2000" b="1" dirty="0" smtClean="0"/>
                <a:t>I3</a:t>
              </a:r>
              <a:endParaRPr lang="fr-FR" sz="2000" b="1" dirty="0"/>
            </a:p>
          </p:txBody>
        </p:sp>
      </p:grpSp>
      <p:sp>
        <p:nvSpPr>
          <p:cNvPr id="16" name="Rectangle 15"/>
          <p:cNvSpPr/>
          <p:nvPr/>
        </p:nvSpPr>
        <p:spPr>
          <a:xfrm>
            <a:off x="467544" y="3096344"/>
            <a:ext cx="6192688" cy="1631216"/>
          </a:xfrm>
          <a:prstGeom prst="rect">
            <a:avLst/>
          </a:prstGeom>
        </p:spPr>
        <p:txBody>
          <a:bodyPr wrap="square">
            <a:spAutoFit/>
          </a:bodyPr>
          <a:lstStyle/>
          <a:p>
            <a:r>
              <a:rPr lang="fr-FR" sz="2000" dirty="0" smtClean="0"/>
              <a:t>Le dôme </a:t>
            </a:r>
            <a:r>
              <a:rPr lang="fr-FR" sz="2000" dirty="0" err="1" smtClean="0"/>
              <a:t>méristématique</a:t>
            </a:r>
            <a:r>
              <a:rPr lang="fr-FR" sz="2000" dirty="0" smtClean="0"/>
              <a:t> montre 1 ou plusieurs zones de divisions cellulaires intenses</a:t>
            </a:r>
          </a:p>
          <a:p>
            <a:r>
              <a:rPr lang="fr-FR" sz="2000" dirty="0" smtClean="0"/>
              <a:t>= lieux d’initiation des organes  tel que: organes latéraux, feuilles ou méristèmes floraux </a:t>
            </a:r>
          </a:p>
          <a:p>
            <a:r>
              <a:rPr lang="fr-FR" sz="2000" b="1" dirty="0" smtClean="0"/>
              <a:t>= initia</a:t>
            </a:r>
          </a:p>
        </p:txBody>
      </p:sp>
      <p:sp>
        <p:nvSpPr>
          <p:cNvPr id="17" name="Rectangle 16"/>
          <p:cNvSpPr/>
          <p:nvPr/>
        </p:nvSpPr>
        <p:spPr>
          <a:xfrm>
            <a:off x="467544" y="4824536"/>
            <a:ext cx="3024336" cy="1323439"/>
          </a:xfrm>
          <a:prstGeom prst="rect">
            <a:avLst/>
          </a:prstGeom>
        </p:spPr>
        <p:txBody>
          <a:bodyPr wrap="square">
            <a:spAutoFit/>
          </a:bodyPr>
          <a:lstStyle/>
          <a:p>
            <a:pPr lvl="0"/>
            <a:r>
              <a:rPr lang="fr-FR" sz="2000" dirty="0" smtClean="0">
                <a:solidFill>
                  <a:prstClr val="black"/>
                </a:solidFill>
              </a:rPr>
              <a:t>Les divisions cellulaires intenses conduisent à l’émergence du </a:t>
            </a:r>
            <a:r>
              <a:rPr lang="fr-FR" sz="2000" b="1" dirty="0" err="1" smtClean="0">
                <a:solidFill>
                  <a:prstClr val="black"/>
                </a:solidFill>
              </a:rPr>
              <a:t>primordium</a:t>
            </a:r>
            <a:r>
              <a:rPr lang="fr-FR" sz="2000" b="1" dirty="0" smtClean="0">
                <a:solidFill>
                  <a:prstClr val="black"/>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6" grpId="0"/>
      <p:bldP spid="1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260648"/>
            <a:ext cx="8640960" cy="1323439"/>
          </a:xfrm>
          <a:prstGeom prst="rect">
            <a:avLst/>
          </a:prstGeom>
        </p:spPr>
        <p:txBody>
          <a:bodyPr wrap="square">
            <a:spAutoFit/>
          </a:bodyPr>
          <a:lstStyle/>
          <a:p>
            <a:pPr lvl="0"/>
            <a:r>
              <a:rPr lang="fr-FR" sz="2000" dirty="0" smtClean="0">
                <a:solidFill>
                  <a:prstClr val="black"/>
                </a:solidFill>
              </a:rPr>
              <a:t>Le méristème est une </a:t>
            </a:r>
            <a:r>
              <a:rPr lang="fr-FR" sz="2000" b="1" dirty="0" smtClean="0">
                <a:solidFill>
                  <a:prstClr val="black"/>
                </a:solidFill>
              </a:rPr>
              <a:t>structure dynamique</a:t>
            </a:r>
            <a:r>
              <a:rPr lang="fr-FR" sz="2000" dirty="0" smtClean="0">
                <a:solidFill>
                  <a:prstClr val="black"/>
                </a:solidFill>
              </a:rPr>
              <a:t>, continuellement traversée par des flux de cellules allant des zones </a:t>
            </a:r>
            <a:r>
              <a:rPr lang="fr-FR" sz="2000" dirty="0" err="1" smtClean="0">
                <a:solidFill>
                  <a:prstClr val="black"/>
                </a:solidFill>
              </a:rPr>
              <a:t>méristématiques</a:t>
            </a:r>
            <a:r>
              <a:rPr lang="fr-FR" sz="2000" dirty="0" smtClean="0">
                <a:solidFill>
                  <a:prstClr val="black"/>
                </a:solidFill>
              </a:rPr>
              <a:t> vers les </a:t>
            </a:r>
            <a:r>
              <a:rPr lang="fr-FR" sz="2000" dirty="0" err="1" smtClean="0">
                <a:solidFill>
                  <a:prstClr val="black"/>
                </a:solidFill>
              </a:rPr>
              <a:t>primordia</a:t>
            </a:r>
            <a:r>
              <a:rPr lang="fr-FR" sz="2000" dirty="0" smtClean="0">
                <a:solidFill>
                  <a:prstClr val="black"/>
                </a:solidFill>
              </a:rPr>
              <a:t>.</a:t>
            </a:r>
          </a:p>
          <a:p>
            <a:pPr lvl="0"/>
            <a:r>
              <a:rPr lang="fr-FR" sz="2000" dirty="0" smtClean="0">
                <a:solidFill>
                  <a:prstClr val="black"/>
                </a:solidFill>
                <a:sym typeface="Symbol"/>
              </a:rPr>
              <a:t> </a:t>
            </a:r>
            <a:r>
              <a:rPr lang="fr-FR" sz="2000" dirty="0" smtClean="0">
                <a:solidFill>
                  <a:prstClr val="black"/>
                </a:solidFill>
              </a:rPr>
              <a:t>requiert une étroite coordination entre les différentes zones.</a:t>
            </a:r>
          </a:p>
          <a:p>
            <a:pPr lvl="0"/>
            <a:endParaRPr lang="fr-FR" sz="2000" b="1" dirty="0" smtClean="0">
              <a:solidFill>
                <a:prstClr val="black"/>
              </a:solidFill>
            </a:endParaRPr>
          </a:p>
        </p:txBody>
      </p:sp>
      <p:sp>
        <p:nvSpPr>
          <p:cNvPr id="3" name="Rectangle 2"/>
          <p:cNvSpPr/>
          <p:nvPr/>
        </p:nvSpPr>
        <p:spPr>
          <a:xfrm>
            <a:off x="1691680" y="1412776"/>
            <a:ext cx="2866747" cy="400110"/>
          </a:xfrm>
          <a:prstGeom prst="rect">
            <a:avLst/>
          </a:prstGeom>
        </p:spPr>
        <p:txBody>
          <a:bodyPr wrap="none">
            <a:spAutoFit/>
          </a:bodyPr>
          <a:lstStyle/>
          <a:p>
            <a:r>
              <a:rPr lang="fr-FR" sz="2000" b="1" dirty="0" smtClean="0">
                <a:solidFill>
                  <a:prstClr val="black"/>
                </a:solidFill>
                <a:sym typeface="Symbol"/>
              </a:rPr>
              <a:t> Régulation hormonale</a:t>
            </a:r>
            <a:endParaRPr lang="fr-FR" sz="2000" b="1" dirty="0"/>
          </a:p>
        </p:txBody>
      </p:sp>
      <p:sp>
        <p:nvSpPr>
          <p:cNvPr id="4" name="Rectangle 3"/>
          <p:cNvSpPr/>
          <p:nvPr/>
        </p:nvSpPr>
        <p:spPr>
          <a:xfrm>
            <a:off x="467544" y="2060848"/>
            <a:ext cx="8352928" cy="400110"/>
          </a:xfrm>
          <a:prstGeom prst="rect">
            <a:avLst/>
          </a:prstGeom>
          <a:solidFill>
            <a:srgbClr val="92D050"/>
          </a:solidFill>
        </p:spPr>
        <p:txBody>
          <a:bodyPr wrap="square">
            <a:spAutoFit/>
          </a:bodyPr>
          <a:lstStyle/>
          <a:p>
            <a:r>
              <a:rPr lang="fr-FR" sz="2000" b="1" dirty="0" smtClean="0">
                <a:solidFill>
                  <a:prstClr val="black"/>
                </a:solidFill>
                <a:sym typeface="Symbol"/>
              </a:rPr>
              <a:t>Contrôle de la phyllotaxie</a:t>
            </a:r>
            <a:endParaRPr lang="fr-FR" sz="2000" b="1" dirty="0"/>
          </a:p>
        </p:txBody>
      </p:sp>
      <p:sp>
        <p:nvSpPr>
          <p:cNvPr id="5" name="Rectangle 4"/>
          <p:cNvSpPr/>
          <p:nvPr/>
        </p:nvSpPr>
        <p:spPr>
          <a:xfrm>
            <a:off x="179512" y="2924944"/>
            <a:ext cx="8748463" cy="1631216"/>
          </a:xfrm>
          <a:prstGeom prst="rect">
            <a:avLst/>
          </a:prstGeom>
        </p:spPr>
        <p:txBody>
          <a:bodyPr wrap="square">
            <a:spAutoFit/>
          </a:bodyPr>
          <a:lstStyle/>
          <a:p>
            <a:r>
              <a:rPr lang="fr-FR" sz="2000" b="1" dirty="0" smtClean="0">
                <a:solidFill>
                  <a:prstClr val="black"/>
                </a:solidFill>
              </a:rPr>
              <a:t>1930</a:t>
            </a:r>
            <a:r>
              <a:rPr lang="fr-FR" sz="2000" dirty="0" smtClean="0">
                <a:solidFill>
                  <a:prstClr val="black"/>
                </a:solidFill>
              </a:rPr>
              <a:t>, Mary et Robert Snow mettent en évidence la </a:t>
            </a:r>
            <a:r>
              <a:rPr lang="fr-FR" sz="2000" b="1" dirty="0" smtClean="0">
                <a:solidFill>
                  <a:prstClr val="black"/>
                </a:solidFill>
              </a:rPr>
              <a:t>plasticité du méristème</a:t>
            </a:r>
            <a:r>
              <a:rPr lang="fr-FR" sz="2000" dirty="0" smtClean="0">
                <a:solidFill>
                  <a:prstClr val="black"/>
                </a:solidFill>
              </a:rPr>
              <a:t>:</a:t>
            </a:r>
          </a:p>
          <a:p>
            <a:endParaRPr lang="fr-FR" sz="2000" dirty="0" smtClean="0">
              <a:solidFill>
                <a:prstClr val="black"/>
              </a:solidFill>
            </a:endParaRPr>
          </a:p>
          <a:p>
            <a:r>
              <a:rPr lang="fr-FR" sz="2000" dirty="0" smtClean="0">
                <a:solidFill>
                  <a:prstClr val="black"/>
                </a:solidFill>
              </a:rPr>
              <a:t>Sur des lupins, ils ont isolé par </a:t>
            </a:r>
            <a:r>
              <a:rPr lang="fr-FR" sz="2000" b="1" dirty="0" smtClean="0">
                <a:solidFill>
                  <a:prstClr val="black"/>
                </a:solidFill>
              </a:rPr>
              <a:t>incision le plus jeune </a:t>
            </a:r>
            <a:r>
              <a:rPr lang="fr-FR" sz="2000" b="1" dirty="0" err="1" smtClean="0">
                <a:solidFill>
                  <a:prstClr val="black"/>
                </a:solidFill>
              </a:rPr>
              <a:t>primordium</a:t>
            </a:r>
            <a:r>
              <a:rPr lang="fr-FR" sz="2000" b="1" dirty="0" smtClean="0">
                <a:solidFill>
                  <a:prstClr val="black"/>
                </a:solidFill>
              </a:rPr>
              <a:t> </a:t>
            </a:r>
            <a:r>
              <a:rPr lang="fr-FR" sz="2000" dirty="0" smtClean="0">
                <a:solidFill>
                  <a:prstClr val="black"/>
                </a:solidFill>
              </a:rPr>
              <a:t>et observé que le </a:t>
            </a:r>
            <a:r>
              <a:rPr lang="fr-FR" sz="2000" dirty="0" err="1" smtClean="0">
                <a:solidFill>
                  <a:prstClr val="black"/>
                </a:solidFill>
              </a:rPr>
              <a:t>primordium</a:t>
            </a:r>
            <a:r>
              <a:rPr lang="fr-FR" sz="2000" dirty="0" smtClean="0">
                <a:solidFill>
                  <a:prstClr val="black"/>
                </a:solidFill>
              </a:rPr>
              <a:t> suivant était initié de façon décalé par rapport à un méristème intact. Ils conclurent qu’un </a:t>
            </a:r>
            <a:r>
              <a:rPr lang="fr-FR" sz="2000" dirty="0" err="1" smtClean="0">
                <a:solidFill>
                  <a:prstClr val="black"/>
                </a:solidFill>
              </a:rPr>
              <a:t>primordium</a:t>
            </a:r>
            <a:r>
              <a:rPr lang="fr-FR" sz="2000" dirty="0" smtClean="0">
                <a:solidFill>
                  <a:prstClr val="black"/>
                </a:solidFill>
              </a:rPr>
              <a:t> apparaît dans le premier espace libre. </a:t>
            </a:r>
            <a:endParaRPr lang="fr-FR" sz="2000" dirty="0"/>
          </a:p>
        </p:txBody>
      </p:sp>
      <p:sp>
        <p:nvSpPr>
          <p:cNvPr id="6" name="Rectangle 5"/>
          <p:cNvSpPr/>
          <p:nvPr/>
        </p:nvSpPr>
        <p:spPr>
          <a:xfrm>
            <a:off x="179512" y="4653136"/>
            <a:ext cx="8568952" cy="1631216"/>
          </a:xfrm>
          <a:prstGeom prst="rect">
            <a:avLst/>
          </a:prstGeom>
        </p:spPr>
        <p:txBody>
          <a:bodyPr wrap="square">
            <a:spAutoFit/>
          </a:bodyPr>
          <a:lstStyle/>
          <a:p>
            <a:r>
              <a:rPr lang="fr-FR" sz="2000" b="1" dirty="0" smtClean="0">
                <a:solidFill>
                  <a:prstClr val="black"/>
                </a:solidFill>
              </a:rPr>
              <a:t>1949</a:t>
            </a:r>
            <a:r>
              <a:rPr lang="fr-FR" sz="2000" dirty="0" smtClean="0">
                <a:solidFill>
                  <a:prstClr val="black"/>
                </a:solidFill>
              </a:rPr>
              <a:t>, </a:t>
            </a:r>
            <a:r>
              <a:rPr lang="fr-FR" sz="2000" dirty="0" err="1" smtClean="0">
                <a:solidFill>
                  <a:prstClr val="black"/>
                </a:solidFill>
              </a:rPr>
              <a:t>Wardlay</a:t>
            </a:r>
            <a:r>
              <a:rPr lang="fr-FR" sz="2000" dirty="0" smtClean="0">
                <a:solidFill>
                  <a:prstClr val="black"/>
                </a:solidFill>
              </a:rPr>
              <a:t> répète la </a:t>
            </a:r>
            <a:r>
              <a:rPr lang="fr-FR" sz="2000" b="1" dirty="0" smtClean="0">
                <a:solidFill>
                  <a:prstClr val="black"/>
                </a:solidFill>
              </a:rPr>
              <a:t>même expérience </a:t>
            </a:r>
            <a:r>
              <a:rPr lang="fr-FR" sz="2000" dirty="0" smtClean="0">
                <a:solidFill>
                  <a:prstClr val="black"/>
                </a:solidFill>
              </a:rPr>
              <a:t>mais avec une </a:t>
            </a:r>
            <a:r>
              <a:rPr lang="fr-FR" sz="2000" b="1" dirty="0" smtClean="0">
                <a:solidFill>
                  <a:prstClr val="black"/>
                </a:solidFill>
              </a:rPr>
              <a:t>fougère </a:t>
            </a:r>
            <a:r>
              <a:rPr lang="fr-FR" sz="2000" dirty="0" smtClean="0">
                <a:solidFill>
                  <a:prstClr val="black"/>
                </a:solidFill>
              </a:rPr>
              <a:t>de taille nettement supérieure au lupin </a:t>
            </a:r>
            <a:r>
              <a:rPr lang="fr-FR" sz="2000" dirty="0" smtClean="0">
                <a:solidFill>
                  <a:prstClr val="black"/>
                </a:solidFill>
                <a:sym typeface="Symbol"/>
              </a:rPr>
              <a:t> </a:t>
            </a:r>
            <a:r>
              <a:rPr lang="fr-FR" sz="2000" dirty="0" smtClean="0">
                <a:solidFill>
                  <a:prstClr val="black"/>
                </a:solidFill>
              </a:rPr>
              <a:t>Même observation, mais étant donné la taille donc les nombreux espaces libres, </a:t>
            </a:r>
            <a:r>
              <a:rPr lang="fr-FR" sz="2000" dirty="0" err="1" smtClean="0">
                <a:solidFill>
                  <a:prstClr val="black"/>
                </a:solidFill>
              </a:rPr>
              <a:t>Wardlay</a:t>
            </a:r>
            <a:r>
              <a:rPr lang="fr-FR" sz="2000" dirty="0" smtClean="0">
                <a:solidFill>
                  <a:prstClr val="black"/>
                </a:solidFill>
              </a:rPr>
              <a:t> émet l’hypothèse que les </a:t>
            </a:r>
            <a:r>
              <a:rPr lang="fr-FR" sz="2000" dirty="0" err="1" smtClean="0">
                <a:solidFill>
                  <a:prstClr val="black"/>
                </a:solidFill>
              </a:rPr>
              <a:t>primordia</a:t>
            </a:r>
            <a:r>
              <a:rPr lang="fr-FR" sz="2000" dirty="0" smtClean="0">
                <a:solidFill>
                  <a:prstClr val="black"/>
                </a:solidFill>
              </a:rPr>
              <a:t> émettent </a:t>
            </a:r>
            <a:r>
              <a:rPr lang="fr-FR" sz="2000" b="1" dirty="0" smtClean="0">
                <a:solidFill>
                  <a:prstClr val="black"/>
                </a:solidFill>
              </a:rPr>
              <a:t>des signaux inhibant l’initiation des organes </a:t>
            </a:r>
            <a:r>
              <a:rPr lang="fr-FR" sz="2000" dirty="0" err="1" smtClean="0">
                <a:solidFill>
                  <a:prstClr val="black"/>
                </a:solidFill>
              </a:rPr>
              <a:t>cad</a:t>
            </a:r>
            <a:r>
              <a:rPr lang="fr-FR" sz="2000" dirty="0" smtClean="0">
                <a:solidFill>
                  <a:prstClr val="black"/>
                </a:solidFill>
              </a:rPr>
              <a:t> qu’un </a:t>
            </a:r>
            <a:r>
              <a:rPr lang="fr-FR" sz="2000" b="1" dirty="0" err="1" smtClean="0">
                <a:solidFill>
                  <a:prstClr val="black"/>
                </a:solidFill>
              </a:rPr>
              <a:t>primordium</a:t>
            </a:r>
            <a:r>
              <a:rPr lang="fr-FR" sz="2000" b="1" dirty="0" smtClean="0">
                <a:solidFill>
                  <a:prstClr val="black"/>
                </a:solidFill>
              </a:rPr>
              <a:t> apparaitrait là où l’inhibition est la plus faible. </a:t>
            </a:r>
            <a:endParaRPr lang="fr-FR"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0800000" flipV="1">
            <a:off x="108520" y="4802375"/>
            <a:ext cx="9144000" cy="1938992"/>
          </a:xfrm>
          <a:prstGeom prst="rect">
            <a:avLst/>
          </a:prstGeom>
        </p:spPr>
        <p:txBody>
          <a:bodyPr wrap="square">
            <a:spAutoFit/>
          </a:bodyPr>
          <a:lstStyle/>
          <a:p>
            <a:r>
              <a:rPr lang="fr-FR" sz="2000" dirty="0" smtClean="0">
                <a:solidFill>
                  <a:prstClr val="black"/>
                </a:solidFill>
                <a:sym typeface="Symbol"/>
              </a:rPr>
              <a:t>ZC : aucun organe ne peut se former  dans la zone centrale</a:t>
            </a:r>
          </a:p>
          <a:p>
            <a:endParaRPr lang="fr-FR" sz="2000" dirty="0" smtClean="0">
              <a:solidFill>
                <a:prstClr val="black"/>
              </a:solidFill>
              <a:sym typeface="Symbol"/>
            </a:endParaRPr>
          </a:p>
          <a:p>
            <a:pPr>
              <a:buFont typeface="Wingdings" pitchFamily="2" charset="2"/>
              <a:buChar char="§"/>
            </a:pPr>
            <a:r>
              <a:rPr lang="fr-FR" sz="2000" dirty="0" smtClean="0">
                <a:solidFill>
                  <a:prstClr val="black"/>
                </a:solidFill>
                <a:sym typeface="Symbol"/>
              </a:rPr>
              <a:t>Chaque </a:t>
            </a:r>
            <a:r>
              <a:rPr lang="fr-FR" sz="2000" dirty="0" err="1" smtClean="0">
                <a:solidFill>
                  <a:prstClr val="black"/>
                </a:solidFill>
                <a:sym typeface="Symbol"/>
              </a:rPr>
              <a:t>primordium</a:t>
            </a:r>
            <a:r>
              <a:rPr lang="fr-FR" sz="2000" dirty="0" smtClean="0">
                <a:solidFill>
                  <a:prstClr val="black"/>
                </a:solidFill>
                <a:sym typeface="Symbol"/>
              </a:rPr>
              <a:t> empêche la formation d’un nouvel organe autour de sa position</a:t>
            </a:r>
          </a:p>
          <a:p>
            <a:pPr>
              <a:buFont typeface="Wingdings" pitchFamily="2" charset="2"/>
              <a:buChar char="§"/>
            </a:pPr>
            <a:r>
              <a:rPr lang="fr-FR" sz="2000" dirty="0" smtClean="0">
                <a:solidFill>
                  <a:prstClr val="black"/>
                </a:solidFill>
                <a:sym typeface="Symbol"/>
              </a:rPr>
              <a:t>L’</a:t>
            </a:r>
            <a:r>
              <a:rPr lang="fr-FR" sz="2000" dirty="0" err="1" smtClean="0">
                <a:solidFill>
                  <a:prstClr val="black"/>
                </a:solidFill>
                <a:sym typeface="Symbol"/>
              </a:rPr>
              <a:t>initium</a:t>
            </a:r>
            <a:r>
              <a:rPr lang="fr-FR" sz="2000" dirty="0" smtClean="0">
                <a:solidFill>
                  <a:prstClr val="black"/>
                </a:solidFill>
                <a:sym typeface="Symbol"/>
              </a:rPr>
              <a:t> i4 ou i5 est positionné dans la Zone Périphérique en dehors de champ d’influence des </a:t>
            </a:r>
            <a:r>
              <a:rPr lang="fr-FR" sz="2000" dirty="0" err="1" smtClean="0">
                <a:solidFill>
                  <a:prstClr val="black"/>
                </a:solidFill>
                <a:sym typeface="Symbol"/>
              </a:rPr>
              <a:t>primordias</a:t>
            </a:r>
            <a:r>
              <a:rPr lang="fr-FR" sz="2000" dirty="0" smtClean="0">
                <a:solidFill>
                  <a:prstClr val="black"/>
                </a:solidFill>
                <a:sym typeface="Symbol"/>
              </a:rPr>
              <a:t> </a:t>
            </a:r>
            <a:r>
              <a:rPr lang="fr-FR" sz="2000" dirty="0" err="1" smtClean="0">
                <a:solidFill>
                  <a:prstClr val="black"/>
                </a:solidFill>
                <a:sym typeface="Symbol"/>
              </a:rPr>
              <a:t>prééxistants</a:t>
            </a:r>
            <a:r>
              <a:rPr lang="fr-FR" sz="2000" dirty="0" smtClean="0">
                <a:solidFill>
                  <a:prstClr val="black"/>
                </a:solidFill>
                <a:sym typeface="Symbol"/>
              </a:rPr>
              <a:t>.</a:t>
            </a:r>
          </a:p>
          <a:p>
            <a:pPr>
              <a:buFont typeface="Wingdings" pitchFamily="2" charset="2"/>
              <a:buChar char="§"/>
            </a:pPr>
            <a:r>
              <a:rPr lang="fr-FR" sz="2000" b="1" dirty="0" smtClean="0">
                <a:solidFill>
                  <a:prstClr val="black"/>
                </a:solidFill>
                <a:sym typeface="Symbol"/>
              </a:rPr>
              <a:t>Ces champs d’influence font intervenir l’auxine</a:t>
            </a:r>
            <a:endParaRPr lang="fr-FR" sz="2000" b="1" dirty="0"/>
          </a:p>
        </p:txBody>
      </p:sp>
      <p:grpSp>
        <p:nvGrpSpPr>
          <p:cNvPr id="50" name="Groupe 49"/>
          <p:cNvGrpSpPr/>
          <p:nvPr/>
        </p:nvGrpSpPr>
        <p:grpSpPr>
          <a:xfrm>
            <a:off x="4139952" y="1700808"/>
            <a:ext cx="3384376" cy="3024176"/>
            <a:chOff x="4139952" y="1700808"/>
            <a:chExt cx="3384376" cy="3024176"/>
          </a:xfrm>
        </p:grpSpPr>
        <p:sp>
          <p:nvSpPr>
            <p:cNvPr id="27" name="Ellipse 26"/>
            <p:cNvSpPr/>
            <p:nvPr/>
          </p:nvSpPr>
          <p:spPr>
            <a:xfrm>
              <a:off x="4499992" y="3284984"/>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4139952" y="1988680"/>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6084328" y="1700808"/>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5508104" y="2924944"/>
              <a:ext cx="413255" cy="369332"/>
            </a:xfrm>
            <a:prstGeom prst="rect">
              <a:avLst/>
            </a:prstGeom>
          </p:spPr>
          <p:txBody>
            <a:bodyPr wrap="none">
              <a:spAutoFit/>
            </a:bodyPr>
            <a:lstStyle/>
            <a:p>
              <a:r>
                <a:rPr lang="fr-FR" b="1" dirty="0" smtClean="0">
                  <a:solidFill>
                    <a:prstClr val="black"/>
                  </a:solidFill>
                  <a:sym typeface="Symbol"/>
                </a:rPr>
                <a:t>ZC</a:t>
              </a:r>
              <a:endParaRPr lang="fr-FR" dirty="0"/>
            </a:p>
          </p:txBody>
        </p:sp>
        <p:sp>
          <p:nvSpPr>
            <p:cNvPr id="33" name="Rectangle 32"/>
            <p:cNvSpPr/>
            <p:nvPr/>
          </p:nvSpPr>
          <p:spPr>
            <a:xfrm>
              <a:off x="5220072" y="2060688"/>
              <a:ext cx="418704" cy="369332"/>
            </a:xfrm>
            <a:prstGeom prst="rect">
              <a:avLst/>
            </a:prstGeom>
          </p:spPr>
          <p:txBody>
            <a:bodyPr wrap="none">
              <a:spAutoFit/>
            </a:bodyPr>
            <a:lstStyle/>
            <a:p>
              <a:r>
                <a:rPr lang="fr-FR" b="1" dirty="0" smtClean="0">
                  <a:solidFill>
                    <a:prstClr val="black"/>
                  </a:solidFill>
                  <a:sym typeface="Symbol"/>
                </a:rPr>
                <a:t>ZP</a:t>
              </a:r>
              <a:endParaRPr lang="fr-FR" dirty="0"/>
            </a:p>
          </p:txBody>
        </p:sp>
        <p:sp>
          <p:nvSpPr>
            <p:cNvPr id="34" name="Ellipse 33"/>
            <p:cNvSpPr/>
            <p:nvPr/>
          </p:nvSpPr>
          <p:spPr>
            <a:xfrm>
              <a:off x="6444208" y="2132856"/>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4499992" y="2384784"/>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860032" y="3788880"/>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5004048" y="3932896"/>
              <a:ext cx="425116" cy="369332"/>
            </a:xfrm>
            <a:prstGeom prst="rect">
              <a:avLst/>
            </a:prstGeom>
          </p:spPr>
          <p:txBody>
            <a:bodyPr wrap="none">
              <a:spAutoFit/>
            </a:bodyPr>
            <a:lstStyle/>
            <a:p>
              <a:r>
                <a:rPr lang="fr-FR" b="1" dirty="0" smtClean="0">
                  <a:solidFill>
                    <a:prstClr val="black"/>
                  </a:solidFill>
                  <a:sym typeface="Symbol"/>
                </a:rPr>
                <a:t>P1</a:t>
              </a:r>
              <a:endParaRPr lang="fr-FR" dirty="0"/>
            </a:p>
          </p:txBody>
        </p:sp>
        <p:sp>
          <p:nvSpPr>
            <p:cNvPr id="39" name="Rectangle 38"/>
            <p:cNvSpPr/>
            <p:nvPr/>
          </p:nvSpPr>
          <p:spPr>
            <a:xfrm>
              <a:off x="6588224" y="2276872"/>
              <a:ext cx="425116" cy="369332"/>
            </a:xfrm>
            <a:prstGeom prst="rect">
              <a:avLst/>
            </a:prstGeom>
          </p:spPr>
          <p:txBody>
            <a:bodyPr wrap="none">
              <a:spAutoFit/>
            </a:bodyPr>
            <a:lstStyle/>
            <a:p>
              <a:r>
                <a:rPr lang="fr-FR" b="1" dirty="0" smtClean="0">
                  <a:solidFill>
                    <a:prstClr val="black"/>
                  </a:solidFill>
                  <a:sym typeface="Symbol"/>
                </a:rPr>
                <a:t>P2</a:t>
              </a:r>
              <a:endParaRPr lang="fr-FR" dirty="0"/>
            </a:p>
          </p:txBody>
        </p:sp>
        <p:sp>
          <p:nvSpPr>
            <p:cNvPr id="40" name="Rectangle 39"/>
            <p:cNvSpPr/>
            <p:nvPr/>
          </p:nvSpPr>
          <p:spPr>
            <a:xfrm>
              <a:off x="4572000" y="2492736"/>
              <a:ext cx="425116" cy="369332"/>
            </a:xfrm>
            <a:prstGeom prst="rect">
              <a:avLst/>
            </a:prstGeom>
          </p:spPr>
          <p:txBody>
            <a:bodyPr wrap="none">
              <a:spAutoFit/>
            </a:bodyPr>
            <a:lstStyle/>
            <a:p>
              <a:r>
                <a:rPr lang="fr-FR" b="1" dirty="0" smtClean="0">
                  <a:solidFill>
                    <a:prstClr val="black"/>
                  </a:solidFill>
                  <a:sym typeface="Symbol"/>
                </a:rPr>
                <a:t>P3</a:t>
              </a:r>
              <a:endParaRPr lang="fr-FR" dirty="0"/>
            </a:p>
          </p:txBody>
        </p:sp>
        <p:sp>
          <p:nvSpPr>
            <p:cNvPr id="41" name="Rectangle 40"/>
            <p:cNvSpPr/>
            <p:nvPr/>
          </p:nvSpPr>
          <p:spPr>
            <a:xfrm>
              <a:off x="6012160" y="3356992"/>
              <a:ext cx="357790" cy="369332"/>
            </a:xfrm>
            <a:prstGeom prst="rect">
              <a:avLst/>
            </a:prstGeom>
          </p:spPr>
          <p:txBody>
            <a:bodyPr wrap="none">
              <a:spAutoFit/>
            </a:bodyPr>
            <a:lstStyle/>
            <a:p>
              <a:r>
                <a:rPr lang="fr-FR" b="1" dirty="0" smtClean="0">
                  <a:solidFill>
                    <a:prstClr val="black"/>
                  </a:solidFill>
                  <a:sym typeface="Symbol"/>
                </a:rPr>
                <a:t>i4</a:t>
              </a:r>
              <a:endParaRPr lang="fr-FR" dirty="0"/>
            </a:p>
          </p:txBody>
        </p:sp>
        <p:sp>
          <p:nvSpPr>
            <p:cNvPr id="42" name="Ellipse 41"/>
            <p:cNvSpPr/>
            <p:nvPr/>
          </p:nvSpPr>
          <p:spPr>
            <a:xfrm>
              <a:off x="5796296" y="3068960"/>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5436096" y="2852936"/>
              <a:ext cx="567680" cy="56768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5508104" y="2204864"/>
              <a:ext cx="648072" cy="612008"/>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5654370" y="2348880"/>
              <a:ext cx="357790" cy="369332"/>
            </a:xfrm>
            <a:prstGeom prst="rect">
              <a:avLst/>
            </a:prstGeom>
          </p:spPr>
          <p:txBody>
            <a:bodyPr wrap="none">
              <a:spAutoFit/>
            </a:bodyPr>
            <a:lstStyle/>
            <a:p>
              <a:r>
                <a:rPr lang="fr-FR" b="1" dirty="0" smtClean="0">
                  <a:solidFill>
                    <a:prstClr val="black"/>
                  </a:solidFill>
                  <a:sym typeface="Symbol"/>
                </a:rPr>
                <a:t>i5</a:t>
              </a:r>
              <a:endParaRPr lang="fr-FR" dirty="0"/>
            </a:p>
          </p:txBody>
        </p:sp>
        <p:sp>
          <p:nvSpPr>
            <p:cNvPr id="45" name="Ellipse 44"/>
            <p:cNvSpPr/>
            <p:nvPr/>
          </p:nvSpPr>
          <p:spPr>
            <a:xfrm>
              <a:off x="6156176" y="3429000"/>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6300192" y="3573016"/>
              <a:ext cx="425116" cy="369332"/>
            </a:xfrm>
            <a:prstGeom prst="rect">
              <a:avLst/>
            </a:prstGeom>
          </p:spPr>
          <p:txBody>
            <a:bodyPr wrap="none">
              <a:spAutoFit/>
            </a:bodyPr>
            <a:lstStyle/>
            <a:p>
              <a:r>
                <a:rPr lang="fr-FR" b="1" dirty="0" smtClean="0">
                  <a:solidFill>
                    <a:prstClr val="black"/>
                  </a:solidFill>
                  <a:sym typeface="Symbol"/>
                </a:rPr>
                <a:t>P4</a:t>
              </a:r>
              <a:endParaRPr lang="fr-FR" dirty="0"/>
            </a:p>
          </p:txBody>
        </p:sp>
        <p:sp>
          <p:nvSpPr>
            <p:cNvPr id="38" name="Ellipse 37"/>
            <p:cNvSpPr/>
            <p:nvPr/>
          </p:nvSpPr>
          <p:spPr>
            <a:xfrm>
              <a:off x="4824208" y="2204864"/>
              <a:ext cx="1872000" cy="187220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7" name="Rectangle 46"/>
          <p:cNvSpPr/>
          <p:nvPr/>
        </p:nvSpPr>
        <p:spPr>
          <a:xfrm>
            <a:off x="251520" y="46365"/>
            <a:ext cx="8352928" cy="646331"/>
          </a:xfrm>
          <a:prstGeom prst="rect">
            <a:avLst/>
          </a:prstGeom>
        </p:spPr>
        <p:txBody>
          <a:bodyPr wrap="square">
            <a:spAutoFit/>
          </a:bodyPr>
          <a:lstStyle/>
          <a:p>
            <a:r>
              <a:rPr lang="fr-FR" dirty="0" smtClean="0">
                <a:solidFill>
                  <a:prstClr val="black"/>
                </a:solidFill>
              </a:rPr>
              <a:t>Modèle des champs d’influence des </a:t>
            </a:r>
            <a:r>
              <a:rPr lang="fr-FR" dirty="0" err="1" smtClean="0">
                <a:solidFill>
                  <a:prstClr val="black"/>
                </a:solidFill>
              </a:rPr>
              <a:t>primordia</a:t>
            </a:r>
            <a:r>
              <a:rPr lang="fr-FR" dirty="0" smtClean="0">
                <a:solidFill>
                  <a:prstClr val="black"/>
                </a:solidFill>
              </a:rPr>
              <a:t> sur l’initiation des organes dans le MAC; méristème vu de dessus à 2 temps différents:</a:t>
            </a:r>
            <a:endParaRPr lang="fr-FR" dirty="0"/>
          </a:p>
        </p:txBody>
      </p:sp>
      <p:grpSp>
        <p:nvGrpSpPr>
          <p:cNvPr id="48" name="Groupe 47"/>
          <p:cNvGrpSpPr/>
          <p:nvPr/>
        </p:nvGrpSpPr>
        <p:grpSpPr>
          <a:xfrm>
            <a:off x="323528" y="1052736"/>
            <a:ext cx="2808152" cy="2880320"/>
            <a:chOff x="323528" y="1052736"/>
            <a:chExt cx="2808152" cy="2880320"/>
          </a:xfrm>
        </p:grpSpPr>
        <p:sp>
          <p:nvSpPr>
            <p:cNvPr id="4" name="Ellipse 3"/>
            <p:cNvSpPr/>
            <p:nvPr/>
          </p:nvSpPr>
          <p:spPr>
            <a:xfrm>
              <a:off x="683568" y="2493056"/>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llipse 1"/>
            <p:cNvSpPr/>
            <p:nvPr/>
          </p:nvSpPr>
          <p:spPr>
            <a:xfrm>
              <a:off x="323528" y="1196752"/>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p:cNvSpPr/>
            <p:nvPr/>
          </p:nvSpPr>
          <p:spPr>
            <a:xfrm>
              <a:off x="1691680" y="1052736"/>
              <a:ext cx="1440000" cy="1440000"/>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619672" y="2132856"/>
              <a:ext cx="567680" cy="56768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051720" y="2492896"/>
              <a:ext cx="648072" cy="612008"/>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691680" y="2204864"/>
              <a:ext cx="413255" cy="369332"/>
            </a:xfrm>
            <a:prstGeom prst="rect">
              <a:avLst/>
            </a:prstGeom>
          </p:spPr>
          <p:txBody>
            <a:bodyPr wrap="none">
              <a:spAutoFit/>
            </a:bodyPr>
            <a:lstStyle/>
            <a:p>
              <a:r>
                <a:rPr lang="fr-FR" b="1" dirty="0" smtClean="0">
                  <a:solidFill>
                    <a:prstClr val="black"/>
                  </a:solidFill>
                  <a:sym typeface="Symbol"/>
                </a:rPr>
                <a:t>ZC</a:t>
              </a:r>
              <a:endParaRPr lang="fr-FR" dirty="0"/>
            </a:p>
          </p:txBody>
        </p:sp>
        <p:sp>
          <p:nvSpPr>
            <p:cNvPr id="9" name="Rectangle 8"/>
            <p:cNvSpPr/>
            <p:nvPr/>
          </p:nvSpPr>
          <p:spPr>
            <a:xfrm>
              <a:off x="1403648" y="1268760"/>
              <a:ext cx="418704" cy="369332"/>
            </a:xfrm>
            <a:prstGeom prst="rect">
              <a:avLst/>
            </a:prstGeom>
          </p:spPr>
          <p:txBody>
            <a:bodyPr wrap="none">
              <a:spAutoFit/>
            </a:bodyPr>
            <a:lstStyle/>
            <a:p>
              <a:r>
                <a:rPr lang="fr-FR" b="1" dirty="0" smtClean="0">
                  <a:solidFill>
                    <a:prstClr val="black"/>
                  </a:solidFill>
                  <a:sym typeface="Symbol"/>
                </a:rPr>
                <a:t>ZP</a:t>
              </a:r>
              <a:endParaRPr lang="fr-FR" dirty="0"/>
            </a:p>
          </p:txBody>
        </p:sp>
        <p:sp>
          <p:nvSpPr>
            <p:cNvPr id="21" name="Ellipse 20"/>
            <p:cNvSpPr/>
            <p:nvPr/>
          </p:nvSpPr>
          <p:spPr>
            <a:xfrm>
              <a:off x="2195736" y="1412776"/>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683568" y="1592856"/>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1043608" y="2996952"/>
              <a:ext cx="648072" cy="6120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115616" y="3140968"/>
              <a:ext cx="425116" cy="369332"/>
            </a:xfrm>
            <a:prstGeom prst="rect">
              <a:avLst/>
            </a:prstGeom>
          </p:spPr>
          <p:txBody>
            <a:bodyPr wrap="none">
              <a:spAutoFit/>
            </a:bodyPr>
            <a:lstStyle/>
            <a:p>
              <a:r>
                <a:rPr lang="fr-FR" b="1" dirty="0" smtClean="0">
                  <a:solidFill>
                    <a:prstClr val="black"/>
                  </a:solidFill>
                  <a:sym typeface="Symbol"/>
                </a:rPr>
                <a:t>P1</a:t>
              </a:r>
              <a:endParaRPr lang="fr-FR" dirty="0"/>
            </a:p>
          </p:txBody>
        </p:sp>
        <p:sp>
          <p:nvSpPr>
            <p:cNvPr id="5" name="Ellipse 4"/>
            <p:cNvSpPr/>
            <p:nvPr/>
          </p:nvSpPr>
          <p:spPr>
            <a:xfrm>
              <a:off x="971600" y="1628800"/>
              <a:ext cx="1764016" cy="172819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2339752" y="1556792"/>
              <a:ext cx="425116" cy="369332"/>
            </a:xfrm>
            <a:prstGeom prst="rect">
              <a:avLst/>
            </a:prstGeom>
          </p:spPr>
          <p:txBody>
            <a:bodyPr wrap="none">
              <a:spAutoFit/>
            </a:bodyPr>
            <a:lstStyle/>
            <a:p>
              <a:r>
                <a:rPr lang="fr-FR" b="1" dirty="0" smtClean="0">
                  <a:solidFill>
                    <a:prstClr val="black"/>
                  </a:solidFill>
                  <a:sym typeface="Symbol"/>
                </a:rPr>
                <a:t>P2</a:t>
              </a:r>
              <a:endParaRPr lang="fr-FR" dirty="0"/>
            </a:p>
          </p:txBody>
        </p:sp>
        <p:sp>
          <p:nvSpPr>
            <p:cNvPr id="25" name="Rectangle 24"/>
            <p:cNvSpPr/>
            <p:nvPr/>
          </p:nvSpPr>
          <p:spPr>
            <a:xfrm>
              <a:off x="755576" y="1700808"/>
              <a:ext cx="425116" cy="369332"/>
            </a:xfrm>
            <a:prstGeom prst="rect">
              <a:avLst/>
            </a:prstGeom>
          </p:spPr>
          <p:txBody>
            <a:bodyPr wrap="none">
              <a:spAutoFit/>
            </a:bodyPr>
            <a:lstStyle/>
            <a:p>
              <a:r>
                <a:rPr lang="fr-FR" b="1" dirty="0" smtClean="0">
                  <a:solidFill>
                    <a:prstClr val="black"/>
                  </a:solidFill>
                  <a:sym typeface="Symbol"/>
                </a:rPr>
                <a:t>P3</a:t>
              </a:r>
              <a:endParaRPr lang="fr-FR" dirty="0"/>
            </a:p>
          </p:txBody>
        </p:sp>
        <p:sp>
          <p:nvSpPr>
            <p:cNvPr id="26" name="Rectangle 25"/>
            <p:cNvSpPr/>
            <p:nvPr/>
          </p:nvSpPr>
          <p:spPr>
            <a:xfrm>
              <a:off x="2195736" y="2636912"/>
              <a:ext cx="357790" cy="369332"/>
            </a:xfrm>
            <a:prstGeom prst="rect">
              <a:avLst/>
            </a:prstGeom>
          </p:spPr>
          <p:txBody>
            <a:bodyPr wrap="none">
              <a:spAutoFit/>
            </a:bodyPr>
            <a:lstStyle/>
            <a:p>
              <a:r>
                <a:rPr lang="fr-FR" b="1" dirty="0" smtClean="0">
                  <a:solidFill>
                    <a:prstClr val="black"/>
                  </a:solidFill>
                  <a:sym typeface="Symbol"/>
                </a:rPr>
                <a:t>i4</a:t>
              </a:r>
              <a:endParaRPr lang="fr-FR" dirty="0"/>
            </a:p>
          </p:txBody>
        </p:sp>
        <p:cxnSp>
          <p:nvCxnSpPr>
            <p:cNvPr id="49" name="Connecteur droit avec flèche 48"/>
            <p:cNvCxnSpPr>
              <a:endCxn id="4" idx="5"/>
            </p:cNvCxnSpPr>
            <p:nvPr/>
          </p:nvCxnSpPr>
          <p:spPr>
            <a:xfrm flipH="1">
              <a:off x="1912685" y="3717032"/>
              <a:ext cx="715100" cy="51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699793" y="3573016"/>
            <a:ext cx="1728192" cy="646331"/>
          </a:xfrm>
          <a:prstGeom prst="rect">
            <a:avLst/>
          </a:prstGeom>
        </p:spPr>
        <p:txBody>
          <a:bodyPr wrap="square">
            <a:spAutoFit/>
          </a:bodyPr>
          <a:lstStyle/>
          <a:p>
            <a:r>
              <a:rPr lang="fr-FR" dirty="0" smtClean="0">
                <a:solidFill>
                  <a:prstClr val="black"/>
                </a:solidFill>
                <a:sym typeface="Symbol"/>
              </a:rPr>
              <a:t>Champ d’influence </a:t>
            </a:r>
            <a:endParaRPr lang="fr-FR"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0800000" flipV="1">
            <a:off x="323528" y="188640"/>
            <a:ext cx="2376264" cy="6555641"/>
          </a:xfrm>
          <a:prstGeom prst="rect">
            <a:avLst/>
          </a:prstGeom>
        </p:spPr>
        <p:txBody>
          <a:bodyPr wrap="square">
            <a:spAutoFit/>
          </a:bodyPr>
          <a:lstStyle/>
          <a:p>
            <a:r>
              <a:rPr lang="fr-FR" sz="2000" b="1" u="sng" dirty="0" smtClean="0">
                <a:solidFill>
                  <a:srgbClr val="7030A0"/>
                </a:solidFill>
                <a:sym typeface="Symbol"/>
              </a:rPr>
              <a:t>Cytokinines CK</a:t>
            </a: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r>
              <a:rPr lang="fr-FR" sz="2000" b="1" u="sng" dirty="0" err="1" smtClean="0">
                <a:solidFill>
                  <a:schemeClr val="bg1">
                    <a:lumMod val="50000"/>
                  </a:schemeClr>
                </a:solidFill>
                <a:sym typeface="Symbol"/>
              </a:rPr>
              <a:t>Gibbéréllines</a:t>
            </a:r>
            <a:r>
              <a:rPr lang="fr-FR" sz="2000" b="1" u="sng" dirty="0" smtClean="0">
                <a:solidFill>
                  <a:schemeClr val="bg1">
                    <a:lumMod val="50000"/>
                  </a:schemeClr>
                </a:solidFill>
                <a:sym typeface="Symbol"/>
              </a:rPr>
              <a:t> GA</a:t>
            </a: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a:p>
            <a:endParaRPr lang="fr-FR" sz="2000" b="1" dirty="0" smtClean="0">
              <a:solidFill>
                <a:prstClr val="black"/>
              </a:solidFill>
              <a:sym typeface="Symbol"/>
            </a:endParaRPr>
          </a:p>
        </p:txBody>
      </p:sp>
      <p:sp>
        <p:nvSpPr>
          <p:cNvPr id="3" name="Rectangle 2"/>
          <p:cNvSpPr/>
          <p:nvPr/>
        </p:nvSpPr>
        <p:spPr>
          <a:xfrm>
            <a:off x="1050313" y="757153"/>
            <a:ext cx="7747057" cy="707886"/>
          </a:xfrm>
          <a:prstGeom prst="rect">
            <a:avLst/>
          </a:prstGeom>
          <a:solidFill>
            <a:srgbClr val="FFC000"/>
          </a:solidFill>
        </p:spPr>
        <p:txBody>
          <a:bodyPr wrap="none">
            <a:spAutoFit/>
          </a:bodyPr>
          <a:lstStyle/>
          <a:p>
            <a:pPr>
              <a:buFont typeface="Wingdings" pitchFamily="2" charset="2"/>
              <a:buChar char="§"/>
            </a:pPr>
            <a:r>
              <a:rPr lang="fr-FR" sz="2000" dirty="0" smtClean="0">
                <a:solidFill>
                  <a:schemeClr val="bg1"/>
                </a:solidFill>
                <a:sym typeface="Symbol"/>
              </a:rPr>
              <a:t> Petites molécules/dérivées de l’adénine/ stimulent la division cellulaire</a:t>
            </a:r>
          </a:p>
          <a:p>
            <a:pPr>
              <a:buFont typeface="Wingdings" pitchFamily="2" charset="2"/>
              <a:buChar char="§"/>
            </a:pPr>
            <a:r>
              <a:rPr lang="fr-FR" sz="2000" dirty="0" smtClean="0">
                <a:solidFill>
                  <a:schemeClr val="bg1"/>
                </a:solidFill>
                <a:sym typeface="Symbol"/>
              </a:rPr>
              <a:t> </a:t>
            </a:r>
            <a:r>
              <a:rPr lang="fr-FR" sz="2000" dirty="0" err="1" smtClean="0">
                <a:solidFill>
                  <a:schemeClr val="bg1"/>
                </a:solidFill>
                <a:sym typeface="Symbol"/>
              </a:rPr>
              <a:t>Produitent</a:t>
            </a:r>
            <a:r>
              <a:rPr lang="fr-FR" sz="2000" dirty="0" smtClean="0">
                <a:solidFill>
                  <a:schemeClr val="bg1"/>
                </a:solidFill>
                <a:sym typeface="Symbol"/>
              </a:rPr>
              <a:t>  </a:t>
            </a:r>
            <a:r>
              <a:rPr lang="fr-FR" sz="2000" dirty="0" err="1" smtClean="0">
                <a:solidFill>
                  <a:schemeClr val="bg1"/>
                </a:solidFill>
                <a:sym typeface="Symbol"/>
              </a:rPr>
              <a:t>ds</a:t>
            </a:r>
            <a:r>
              <a:rPr lang="fr-FR" sz="2000" dirty="0" smtClean="0">
                <a:solidFill>
                  <a:schemeClr val="bg1"/>
                </a:solidFill>
                <a:sym typeface="Symbol"/>
              </a:rPr>
              <a:t> </a:t>
            </a:r>
            <a:r>
              <a:rPr lang="fr-FR" sz="2000" dirty="0" err="1" smtClean="0">
                <a:solidFill>
                  <a:schemeClr val="bg1"/>
                </a:solidFill>
                <a:sym typeface="Symbol"/>
              </a:rPr>
              <a:t>qq</a:t>
            </a:r>
            <a:r>
              <a:rPr lang="fr-FR" sz="2000" dirty="0" smtClean="0">
                <a:solidFill>
                  <a:schemeClr val="bg1"/>
                </a:solidFill>
                <a:sym typeface="Symbol"/>
              </a:rPr>
              <a:t> cellules à l’apex du MAC et diffusent</a:t>
            </a:r>
          </a:p>
        </p:txBody>
      </p:sp>
      <p:sp>
        <p:nvSpPr>
          <p:cNvPr id="4" name="Rectangle 3"/>
          <p:cNvSpPr/>
          <p:nvPr/>
        </p:nvSpPr>
        <p:spPr>
          <a:xfrm>
            <a:off x="1403648" y="1556792"/>
            <a:ext cx="7416824" cy="1015663"/>
          </a:xfrm>
          <a:prstGeom prst="rect">
            <a:avLst/>
          </a:prstGeom>
          <a:solidFill>
            <a:srgbClr val="FF6600"/>
          </a:solidFill>
        </p:spPr>
        <p:txBody>
          <a:bodyPr wrap="square">
            <a:spAutoFit/>
          </a:bodyPr>
          <a:lstStyle/>
          <a:p>
            <a:pPr>
              <a:buFont typeface="Wingdings" pitchFamily="2" charset="2"/>
              <a:buChar char="§"/>
            </a:pPr>
            <a:r>
              <a:rPr lang="fr-FR" sz="2000" dirty="0" smtClean="0">
                <a:solidFill>
                  <a:schemeClr val="bg1"/>
                </a:solidFill>
                <a:sym typeface="Symbol"/>
              </a:rPr>
              <a:t> maintien du MAC en stimulant le gène STM et d’autres gènes de la famille des KNOX</a:t>
            </a:r>
          </a:p>
          <a:p>
            <a:pPr>
              <a:buFont typeface="Wingdings" pitchFamily="2" charset="2"/>
              <a:buChar char="§"/>
            </a:pPr>
            <a:r>
              <a:rPr lang="fr-FR" sz="2000" dirty="0" smtClean="0">
                <a:solidFill>
                  <a:schemeClr val="bg1"/>
                </a:solidFill>
                <a:sym typeface="Symbol"/>
              </a:rPr>
              <a:t>Les KNOX activent certaines étapes de biosynthèse des CK</a:t>
            </a:r>
          </a:p>
        </p:txBody>
      </p:sp>
      <p:sp>
        <p:nvSpPr>
          <p:cNvPr id="5" name="Rectangle 4"/>
          <p:cNvSpPr/>
          <p:nvPr/>
        </p:nvSpPr>
        <p:spPr>
          <a:xfrm>
            <a:off x="1835696" y="2668850"/>
            <a:ext cx="6982745" cy="400110"/>
          </a:xfrm>
          <a:prstGeom prst="rect">
            <a:avLst/>
          </a:prstGeom>
          <a:solidFill>
            <a:srgbClr val="C00000"/>
          </a:solidFill>
        </p:spPr>
        <p:txBody>
          <a:bodyPr wrap="none">
            <a:spAutoFit/>
          </a:bodyPr>
          <a:lstStyle/>
          <a:p>
            <a:pPr>
              <a:buFont typeface="Wingdings" pitchFamily="2" charset="2"/>
              <a:buChar char="§"/>
            </a:pPr>
            <a:r>
              <a:rPr lang="fr-FR" sz="2000" dirty="0" smtClean="0">
                <a:solidFill>
                  <a:schemeClr val="bg1"/>
                </a:solidFill>
                <a:sym typeface="Symbol"/>
              </a:rPr>
              <a:t>De + WUS stimulerait les CK en inhibant des régulateurs négatifs</a:t>
            </a:r>
          </a:p>
        </p:txBody>
      </p:sp>
      <p:sp>
        <p:nvSpPr>
          <p:cNvPr id="6" name="Rectangle 5"/>
          <p:cNvSpPr/>
          <p:nvPr/>
        </p:nvSpPr>
        <p:spPr>
          <a:xfrm>
            <a:off x="864097" y="3964994"/>
            <a:ext cx="8100391" cy="1015663"/>
          </a:xfrm>
          <a:prstGeom prst="rect">
            <a:avLst/>
          </a:prstGeom>
          <a:solidFill>
            <a:srgbClr val="FFC000"/>
          </a:solidFill>
        </p:spPr>
        <p:txBody>
          <a:bodyPr wrap="square">
            <a:spAutoFit/>
          </a:bodyPr>
          <a:lstStyle/>
          <a:p>
            <a:pPr>
              <a:buFont typeface="Wingdings" pitchFamily="2" charset="2"/>
              <a:buChar char="§"/>
            </a:pPr>
            <a:r>
              <a:rPr lang="fr-FR" sz="2000" dirty="0" smtClean="0">
                <a:solidFill>
                  <a:schemeClr val="bg1"/>
                </a:solidFill>
                <a:sym typeface="Symbol"/>
              </a:rPr>
              <a:t> rôle positif dans l’expansion cellulaire</a:t>
            </a:r>
          </a:p>
          <a:p>
            <a:pPr>
              <a:buFont typeface="Wingdings" pitchFamily="2" charset="2"/>
              <a:buChar char="§"/>
            </a:pPr>
            <a:r>
              <a:rPr lang="fr-FR" sz="2000" dirty="0" smtClean="0">
                <a:solidFill>
                  <a:schemeClr val="bg1"/>
                </a:solidFill>
                <a:sym typeface="Symbol"/>
              </a:rPr>
              <a:t>Produite en faible quantité dans le méristème et en quantité + importante dans les </a:t>
            </a:r>
            <a:r>
              <a:rPr lang="fr-FR" sz="2000" dirty="0" err="1" smtClean="0">
                <a:solidFill>
                  <a:schemeClr val="bg1"/>
                </a:solidFill>
                <a:sym typeface="Symbol"/>
              </a:rPr>
              <a:t>primordia</a:t>
            </a:r>
            <a:endParaRPr lang="fr-FR" sz="2000" dirty="0" smtClean="0">
              <a:solidFill>
                <a:schemeClr val="bg1"/>
              </a:solidFill>
              <a:sym typeface="Symbol"/>
            </a:endParaRPr>
          </a:p>
        </p:txBody>
      </p:sp>
      <p:sp>
        <p:nvSpPr>
          <p:cNvPr id="7" name="Rectangle 6"/>
          <p:cNvSpPr/>
          <p:nvPr/>
        </p:nvSpPr>
        <p:spPr>
          <a:xfrm>
            <a:off x="1403648" y="5045114"/>
            <a:ext cx="7560840" cy="1015663"/>
          </a:xfrm>
          <a:prstGeom prst="rect">
            <a:avLst/>
          </a:prstGeom>
          <a:solidFill>
            <a:srgbClr val="FF6600"/>
          </a:solidFill>
        </p:spPr>
        <p:txBody>
          <a:bodyPr wrap="square">
            <a:spAutoFit/>
          </a:bodyPr>
          <a:lstStyle/>
          <a:p>
            <a:pPr>
              <a:buFont typeface="Wingdings" pitchFamily="2" charset="2"/>
              <a:buChar char="§"/>
            </a:pPr>
            <a:r>
              <a:rPr lang="fr-FR" sz="2000" dirty="0" smtClean="0">
                <a:solidFill>
                  <a:schemeClr val="bg1"/>
                </a:solidFill>
                <a:sym typeface="Symbol"/>
              </a:rPr>
              <a:t>Les KNOX inhibent leur biosynthèse</a:t>
            </a:r>
          </a:p>
          <a:p>
            <a:pPr>
              <a:buFont typeface="Wingdings" pitchFamily="2" charset="2"/>
              <a:buChar char="§"/>
            </a:pPr>
            <a:r>
              <a:rPr lang="fr-FR" sz="2000" dirty="0" smtClean="0">
                <a:solidFill>
                  <a:schemeClr val="bg1"/>
                </a:solidFill>
                <a:sym typeface="Symbol"/>
              </a:rPr>
              <a:t>Les STM stimulent leur </a:t>
            </a:r>
            <a:r>
              <a:rPr lang="fr-FR" sz="2000" b="1" dirty="0" smtClean="0">
                <a:solidFill>
                  <a:schemeClr val="bg1"/>
                </a:solidFill>
                <a:sym typeface="Symbol"/>
              </a:rPr>
              <a:t>dégradation à la frontière entre méristème et </a:t>
            </a:r>
            <a:r>
              <a:rPr lang="fr-FR" sz="2000" b="1" dirty="0" err="1" smtClean="0">
                <a:solidFill>
                  <a:schemeClr val="bg1"/>
                </a:solidFill>
                <a:sym typeface="Symbol"/>
              </a:rPr>
              <a:t>primordia</a:t>
            </a:r>
            <a:r>
              <a:rPr lang="fr-FR" sz="2000" b="1" dirty="0" smtClean="0">
                <a:solidFill>
                  <a:schemeClr val="bg1"/>
                </a:solidFill>
                <a:sym typeface="Symbol"/>
              </a:rPr>
              <a:t> limitant leur diffusion vers le méristème </a:t>
            </a:r>
          </a:p>
        </p:txBody>
      </p:sp>
      <p:sp>
        <p:nvSpPr>
          <p:cNvPr id="8" name="Rectangle 7"/>
          <p:cNvSpPr/>
          <p:nvPr/>
        </p:nvSpPr>
        <p:spPr>
          <a:xfrm>
            <a:off x="1403648" y="6197242"/>
            <a:ext cx="7560840" cy="400110"/>
          </a:xfrm>
          <a:prstGeom prst="rect">
            <a:avLst/>
          </a:prstGeom>
          <a:solidFill>
            <a:srgbClr val="C00000"/>
          </a:solidFill>
        </p:spPr>
        <p:txBody>
          <a:bodyPr wrap="square">
            <a:spAutoFit/>
          </a:bodyPr>
          <a:lstStyle/>
          <a:p>
            <a:r>
              <a:rPr lang="fr-FR" sz="2000" dirty="0" smtClean="0">
                <a:solidFill>
                  <a:schemeClr val="bg1"/>
                </a:solidFill>
                <a:sym typeface="Symbol"/>
              </a:rPr>
              <a:t>Rôle antagoniste CK / GA participe au fonctionnement du méristème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1467068" cy="400110"/>
          </a:xfrm>
          <a:prstGeom prst="rect">
            <a:avLst/>
          </a:prstGeom>
        </p:spPr>
        <p:txBody>
          <a:bodyPr wrap="none">
            <a:spAutoFit/>
          </a:bodyPr>
          <a:lstStyle/>
          <a:p>
            <a:r>
              <a:rPr lang="fr-FR" sz="2000" b="1" u="sng" dirty="0" smtClean="0">
                <a:solidFill>
                  <a:srgbClr val="FF0000"/>
                </a:solidFill>
                <a:sym typeface="Symbol"/>
              </a:rPr>
              <a:t>Auxines AIA</a:t>
            </a:r>
            <a:endParaRPr lang="fr-FR" sz="2000" b="1" u="sng" dirty="0">
              <a:solidFill>
                <a:srgbClr val="FF0000"/>
              </a:solidFill>
            </a:endParaRPr>
          </a:p>
        </p:txBody>
      </p:sp>
      <p:sp>
        <p:nvSpPr>
          <p:cNvPr id="3" name="Rectangle 2"/>
          <p:cNvSpPr/>
          <p:nvPr/>
        </p:nvSpPr>
        <p:spPr>
          <a:xfrm>
            <a:off x="1647415" y="1844824"/>
            <a:ext cx="6957033" cy="1015663"/>
          </a:xfrm>
          <a:prstGeom prst="rect">
            <a:avLst/>
          </a:prstGeom>
          <a:solidFill>
            <a:srgbClr val="FF6600"/>
          </a:solidFill>
        </p:spPr>
        <p:txBody>
          <a:bodyPr wrap="none">
            <a:spAutoFit/>
          </a:bodyPr>
          <a:lstStyle/>
          <a:p>
            <a:pPr>
              <a:buFont typeface="Wingdings" pitchFamily="2" charset="2"/>
              <a:buChar char="§"/>
            </a:pPr>
            <a:r>
              <a:rPr lang="fr-FR" sz="2000" dirty="0" smtClean="0">
                <a:solidFill>
                  <a:schemeClr val="bg1"/>
                </a:solidFill>
                <a:sym typeface="Symbol"/>
              </a:rPr>
              <a:t>Accumulation indispensable à la mise en place d’un </a:t>
            </a:r>
            <a:r>
              <a:rPr lang="fr-FR" sz="2000" dirty="0" err="1" smtClean="0">
                <a:solidFill>
                  <a:schemeClr val="bg1"/>
                </a:solidFill>
                <a:sym typeface="Symbol"/>
              </a:rPr>
              <a:t>primordium</a:t>
            </a:r>
            <a:endParaRPr lang="fr-FR" sz="2000" dirty="0" smtClean="0">
              <a:solidFill>
                <a:schemeClr val="bg1"/>
              </a:solidFill>
              <a:sym typeface="Symbol"/>
            </a:endParaRPr>
          </a:p>
          <a:p>
            <a:pPr>
              <a:buFont typeface="Wingdings" pitchFamily="2" charset="2"/>
              <a:buChar char="§"/>
            </a:pPr>
            <a:r>
              <a:rPr lang="fr-FR" sz="2000" dirty="0" smtClean="0">
                <a:solidFill>
                  <a:schemeClr val="bg1"/>
                </a:solidFill>
                <a:sym typeface="Symbol"/>
              </a:rPr>
              <a:t>Inhibe l’expression des gènes KNOX comme STM </a:t>
            </a:r>
          </a:p>
          <a:p>
            <a:pPr>
              <a:buFont typeface="Wingdings" pitchFamily="2" charset="2"/>
              <a:buChar char="§"/>
            </a:pPr>
            <a:r>
              <a:rPr lang="fr-FR" sz="2000" dirty="0" smtClean="0">
                <a:solidFill>
                  <a:schemeClr val="bg1"/>
                </a:solidFill>
                <a:sym typeface="Symbol"/>
              </a:rPr>
              <a:t>Active l’expression de gènes impliqués dans la différenciation</a:t>
            </a:r>
          </a:p>
        </p:txBody>
      </p:sp>
      <p:sp>
        <p:nvSpPr>
          <p:cNvPr id="4" name="Rectangle 3"/>
          <p:cNvSpPr/>
          <p:nvPr/>
        </p:nvSpPr>
        <p:spPr>
          <a:xfrm>
            <a:off x="683568" y="692696"/>
            <a:ext cx="7920880" cy="1015663"/>
          </a:xfrm>
          <a:prstGeom prst="rect">
            <a:avLst/>
          </a:prstGeom>
          <a:solidFill>
            <a:srgbClr val="FFC000"/>
          </a:solidFill>
        </p:spPr>
        <p:txBody>
          <a:bodyPr wrap="square">
            <a:spAutoFit/>
          </a:bodyPr>
          <a:lstStyle/>
          <a:p>
            <a:r>
              <a:rPr lang="fr-FR" sz="2000" dirty="0" smtClean="0">
                <a:solidFill>
                  <a:schemeClr val="bg1"/>
                </a:solidFill>
                <a:sym typeface="Symbol"/>
              </a:rPr>
              <a:t> Rôle majeur dans la </a:t>
            </a:r>
            <a:r>
              <a:rPr lang="fr-FR" sz="2000" b="1" dirty="0" smtClean="0">
                <a:solidFill>
                  <a:schemeClr val="bg1"/>
                </a:solidFill>
                <a:sym typeface="Symbol"/>
              </a:rPr>
              <a:t>mise en place des méristèmes </a:t>
            </a:r>
            <a:r>
              <a:rPr lang="fr-FR" sz="2000" dirty="0" smtClean="0">
                <a:solidFill>
                  <a:schemeClr val="bg1"/>
                </a:solidFill>
                <a:sym typeface="Symbol"/>
              </a:rPr>
              <a:t>apicaux et racinaire et caulinaire lors de l’</a:t>
            </a:r>
            <a:r>
              <a:rPr lang="fr-FR" sz="2000" b="1" dirty="0" smtClean="0">
                <a:solidFill>
                  <a:schemeClr val="bg1"/>
                </a:solidFill>
                <a:sym typeface="Symbol"/>
              </a:rPr>
              <a:t>embryogénèse</a:t>
            </a:r>
            <a:r>
              <a:rPr lang="fr-FR" sz="2000" dirty="0" smtClean="0">
                <a:solidFill>
                  <a:schemeClr val="bg1"/>
                </a:solidFill>
                <a:sym typeface="Symbol"/>
              </a:rPr>
              <a:t> et dans </a:t>
            </a:r>
            <a:r>
              <a:rPr lang="fr-FR" sz="2000" b="1" dirty="0" smtClean="0">
                <a:solidFill>
                  <a:schemeClr val="bg1"/>
                </a:solidFill>
                <a:sym typeface="Symbol"/>
              </a:rPr>
              <a:t>l’initiation des organes </a:t>
            </a:r>
            <a:r>
              <a:rPr lang="fr-FR" sz="2000" dirty="0" smtClean="0">
                <a:solidFill>
                  <a:schemeClr val="bg1"/>
                </a:solidFill>
                <a:sym typeface="Symbol"/>
              </a:rPr>
              <a:t>au niveau du </a:t>
            </a:r>
            <a:r>
              <a:rPr lang="fr-FR" sz="2000" b="1" dirty="0" smtClean="0">
                <a:solidFill>
                  <a:schemeClr val="bg1"/>
                </a:solidFill>
                <a:sym typeface="Symbol"/>
              </a:rPr>
              <a:t>MAC</a:t>
            </a:r>
          </a:p>
        </p:txBody>
      </p:sp>
      <p:sp>
        <p:nvSpPr>
          <p:cNvPr id="5" name="Rectangle 4"/>
          <p:cNvSpPr/>
          <p:nvPr/>
        </p:nvSpPr>
        <p:spPr>
          <a:xfrm>
            <a:off x="539553" y="3068960"/>
            <a:ext cx="8064895" cy="1323439"/>
          </a:xfrm>
          <a:prstGeom prst="rect">
            <a:avLst/>
          </a:prstGeom>
          <a:solidFill>
            <a:schemeClr val="accent4">
              <a:lumMod val="50000"/>
            </a:schemeClr>
          </a:solidFill>
        </p:spPr>
        <p:txBody>
          <a:bodyPr wrap="square">
            <a:spAutoFit/>
          </a:bodyPr>
          <a:lstStyle/>
          <a:p>
            <a:pPr>
              <a:buFont typeface="Wingdings" pitchFamily="2" charset="2"/>
              <a:buChar char="§"/>
            </a:pPr>
            <a:r>
              <a:rPr lang="fr-FR" sz="2000" dirty="0" smtClean="0">
                <a:solidFill>
                  <a:schemeClr val="bg1"/>
                </a:solidFill>
                <a:sym typeface="Symbol"/>
              </a:rPr>
              <a:t>produite dans les jeunes tissus</a:t>
            </a:r>
          </a:p>
          <a:p>
            <a:pPr>
              <a:buFont typeface="Wingdings" pitchFamily="2" charset="2"/>
              <a:buChar char="§"/>
            </a:pPr>
            <a:r>
              <a:rPr lang="fr-FR" sz="2000" dirty="0" smtClean="0">
                <a:solidFill>
                  <a:schemeClr val="bg1"/>
                </a:solidFill>
                <a:sym typeface="Symbol"/>
              </a:rPr>
              <a:t>transportée par la sève </a:t>
            </a:r>
            <a:r>
              <a:rPr lang="fr-FR" sz="2000" dirty="0" err="1" smtClean="0">
                <a:solidFill>
                  <a:schemeClr val="bg1"/>
                </a:solidFill>
                <a:sym typeface="Symbol"/>
              </a:rPr>
              <a:t>phloémienne</a:t>
            </a:r>
            <a:r>
              <a:rPr lang="fr-FR" sz="2000" dirty="0" smtClean="0">
                <a:solidFill>
                  <a:schemeClr val="bg1"/>
                </a:solidFill>
                <a:sym typeface="Symbol"/>
              </a:rPr>
              <a:t> </a:t>
            </a:r>
          </a:p>
          <a:p>
            <a:pPr>
              <a:buFont typeface="Wingdings" pitchFamily="2" charset="2"/>
              <a:buChar char="§"/>
            </a:pPr>
            <a:r>
              <a:rPr lang="fr-FR" sz="2000" dirty="0" smtClean="0">
                <a:solidFill>
                  <a:schemeClr val="bg1"/>
                </a:solidFill>
                <a:sym typeface="Symbol"/>
              </a:rPr>
              <a:t>circule aussi de cellules à cellules par un système actif de transport polarisé impliquant des transporteurs membranaires: les protéines </a:t>
            </a:r>
            <a:r>
              <a:rPr lang="fr-FR" sz="2000" b="1" dirty="0" smtClean="0">
                <a:solidFill>
                  <a:schemeClr val="bg1"/>
                </a:solidFill>
                <a:sym typeface="Symbol"/>
              </a:rPr>
              <a:t>PIN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e 49"/>
          <p:cNvGrpSpPr/>
          <p:nvPr/>
        </p:nvGrpSpPr>
        <p:grpSpPr>
          <a:xfrm>
            <a:off x="6372200" y="539388"/>
            <a:ext cx="2304256" cy="3105636"/>
            <a:chOff x="5724128" y="404664"/>
            <a:chExt cx="2304256" cy="3105636"/>
          </a:xfrm>
        </p:grpSpPr>
        <p:cxnSp>
          <p:nvCxnSpPr>
            <p:cNvPr id="47" name="Connecteur droit 46"/>
            <p:cNvCxnSpPr/>
            <p:nvPr/>
          </p:nvCxnSpPr>
          <p:spPr>
            <a:xfrm>
              <a:off x="6948264" y="2420888"/>
              <a:ext cx="0" cy="7200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5724128" y="404664"/>
              <a:ext cx="2304256" cy="2592288"/>
              <a:chOff x="683568" y="404664"/>
              <a:chExt cx="2304256" cy="2592288"/>
            </a:xfrm>
          </p:grpSpPr>
          <p:sp>
            <p:nvSpPr>
              <p:cNvPr id="26" name="Ellipse 25"/>
              <p:cNvSpPr/>
              <p:nvPr/>
            </p:nvSpPr>
            <p:spPr>
              <a:xfrm>
                <a:off x="683568" y="1988840"/>
                <a:ext cx="999728" cy="100811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1115616" y="404664"/>
                <a:ext cx="783704" cy="78370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1043608" y="764704"/>
                <a:ext cx="1944216" cy="1872208"/>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899592" y="2348880"/>
                <a:ext cx="432048" cy="369332"/>
              </a:xfrm>
              <a:prstGeom prst="rect">
                <a:avLst/>
              </a:prstGeom>
              <a:noFill/>
            </p:spPr>
            <p:txBody>
              <a:bodyPr wrap="square" rtlCol="0">
                <a:spAutoFit/>
              </a:bodyPr>
              <a:lstStyle/>
              <a:p>
                <a:r>
                  <a:rPr lang="fr-FR" dirty="0" smtClean="0"/>
                  <a:t>P1</a:t>
                </a:r>
                <a:endParaRPr lang="fr-FR" dirty="0"/>
              </a:p>
            </p:txBody>
          </p:sp>
          <p:sp>
            <p:nvSpPr>
              <p:cNvPr id="30" name="ZoneTexte 29"/>
              <p:cNvSpPr txBox="1"/>
              <p:nvPr/>
            </p:nvSpPr>
            <p:spPr>
              <a:xfrm>
                <a:off x="1259632" y="548680"/>
                <a:ext cx="432048" cy="369332"/>
              </a:xfrm>
              <a:prstGeom prst="rect">
                <a:avLst/>
              </a:prstGeom>
              <a:noFill/>
            </p:spPr>
            <p:txBody>
              <a:bodyPr wrap="square" rtlCol="0">
                <a:spAutoFit/>
              </a:bodyPr>
              <a:lstStyle/>
              <a:p>
                <a:r>
                  <a:rPr lang="fr-FR" dirty="0" smtClean="0"/>
                  <a:t>P2</a:t>
                </a:r>
                <a:endParaRPr lang="fr-FR" dirty="0"/>
              </a:p>
            </p:txBody>
          </p:sp>
        </p:grpSp>
        <p:grpSp>
          <p:nvGrpSpPr>
            <p:cNvPr id="31" name="Groupe 30"/>
            <p:cNvGrpSpPr/>
            <p:nvPr/>
          </p:nvGrpSpPr>
          <p:grpSpPr>
            <a:xfrm>
              <a:off x="7020272" y="1628800"/>
              <a:ext cx="783704" cy="783704"/>
              <a:chOff x="1979712" y="1628800"/>
              <a:chExt cx="783704" cy="783704"/>
            </a:xfrm>
          </p:grpSpPr>
          <p:sp>
            <p:nvSpPr>
              <p:cNvPr id="32" name="Ellipse 31"/>
              <p:cNvSpPr/>
              <p:nvPr/>
            </p:nvSpPr>
            <p:spPr>
              <a:xfrm>
                <a:off x="1979712" y="1628800"/>
                <a:ext cx="783704" cy="783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3" name="ZoneTexte 32"/>
              <p:cNvSpPr txBox="1"/>
              <p:nvPr/>
            </p:nvSpPr>
            <p:spPr>
              <a:xfrm>
                <a:off x="2195736" y="1844824"/>
                <a:ext cx="432048" cy="369332"/>
              </a:xfrm>
              <a:prstGeom prst="rect">
                <a:avLst/>
              </a:prstGeom>
              <a:noFill/>
            </p:spPr>
            <p:txBody>
              <a:bodyPr wrap="square" rtlCol="0">
                <a:spAutoFit/>
              </a:bodyPr>
              <a:lstStyle/>
              <a:p>
                <a:r>
                  <a:rPr lang="fr-FR" b="1" dirty="0" smtClean="0"/>
                  <a:t>i3</a:t>
                </a:r>
                <a:endParaRPr lang="fr-FR" b="1" dirty="0"/>
              </a:p>
            </p:txBody>
          </p:sp>
        </p:grpSp>
        <p:sp>
          <p:nvSpPr>
            <p:cNvPr id="34" name="ZoneTexte 33"/>
            <p:cNvSpPr txBox="1"/>
            <p:nvPr/>
          </p:nvSpPr>
          <p:spPr>
            <a:xfrm>
              <a:off x="5796136" y="3140968"/>
              <a:ext cx="1944216" cy="369332"/>
            </a:xfrm>
            <a:prstGeom prst="rect">
              <a:avLst/>
            </a:prstGeom>
            <a:solidFill>
              <a:srgbClr val="7030A0"/>
            </a:solidFill>
          </p:spPr>
          <p:txBody>
            <a:bodyPr wrap="square" rtlCol="0">
              <a:spAutoFit/>
            </a:bodyPr>
            <a:lstStyle/>
            <a:p>
              <a:r>
                <a:rPr lang="fr-FR" dirty="0" smtClean="0">
                  <a:solidFill>
                    <a:schemeClr val="bg1"/>
                  </a:solidFill>
                </a:rPr>
                <a:t>CK : </a:t>
              </a:r>
              <a:r>
                <a:rPr lang="fr-FR" dirty="0" err="1" smtClean="0">
                  <a:solidFill>
                    <a:schemeClr val="bg1"/>
                  </a:solidFill>
                </a:rPr>
                <a:t>cytokinines</a:t>
              </a:r>
              <a:endParaRPr lang="fr-FR" dirty="0">
                <a:solidFill>
                  <a:schemeClr val="bg1"/>
                </a:solidFill>
              </a:endParaRPr>
            </a:p>
          </p:txBody>
        </p:sp>
      </p:grpSp>
      <p:grpSp>
        <p:nvGrpSpPr>
          <p:cNvPr id="48" name="Groupe 47"/>
          <p:cNvGrpSpPr/>
          <p:nvPr/>
        </p:nvGrpSpPr>
        <p:grpSpPr>
          <a:xfrm>
            <a:off x="251520" y="611396"/>
            <a:ext cx="2304256" cy="3033628"/>
            <a:chOff x="251520" y="404664"/>
            <a:chExt cx="2304256" cy="3033628"/>
          </a:xfrm>
        </p:grpSpPr>
        <p:grpSp>
          <p:nvGrpSpPr>
            <p:cNvPr id="10" name="Groupe 9"/>
            <p:cNvGrpSpPr/>
            <p:nvPr/>
          </p:nvGrpSpPr>
          <p:grpSpPr>
            <a:xfrm>
              <a:off x="251520" y="404664"/>
              <a:ext cx="2304256" cy="2592288"/>
              <a:chOff x="683568" y="404664"/>
              <a:chExt cx="2304256" cy="2592288"/>
            </a:xfrm>
          </p:grpSpPr>
          <p:sp>
            <p:nvSpPr>
              <p:cNvPr id="7" name="Ellipse 6"/>
              <p:cNvSpPr/>
              <p:nvPr/>
            </p:nvSpPr>
            <p:spPr>
              <a:xfrm>
                <a:off x="683568" y="1988840"/>
                <a:ext cx="999728" cy="100811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115616" y="404664"/>
                <a:ext cx="783704" cy="78370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1043608" y="764704"/>
                <a:ext cx="1944216" cy="1872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899592" y="2348880"/>
                <a:ext cx="432048" cy="369332"/>
              </a:xfrm>
              <a:prstGeom prst="rect">
                <a:avLst/>
              </a:prstGeom>
              <a:noFill/>
            </p:spPr>
            <p:txBody>
              <a:bodyPr wrap="square" rtlCol="0">
                <a:spAutoFit/>
              </a:bodyPr>
              <a:lstStyle/>
              <a:p>
                <a:r>
                  <a:rPr lang="fr-FR" dirty="0" smtClean="0"/>
                  <a:t>P1</a:t>
                </a:r>
                <a:endParaRPr lang="fr-FR" dirty="0"/>
              </a:p>
            </p:txBody>
          </p:sp>
          <p:sp>
            <p:nvSpPr>
              <p:cNvPr id="9" name="ZoneTexte 8"/>
              <p:cNvSpPr txBox="1"/>
              <p:nvPr/>
            </p:nvSpPr>
            <p:spPr>
              <a:xfrm>
                <a:off x="1259632" y="548680"/>
                <a:ext cx="432048" cy="369332"/>
              </a:xfrm>
              <a:prstGeom prst="rect">
                <a:avLst/>
              </a:prstGeom>
              <a:noFill/>
            </p:spPr>
            <p:txBody>
              <a:bodyPr wrap="square" rtlCol="0">
                <a:spAutoFit/>
              </a:bodyPr>
              <a:lstStyle/>
              <a:p>
                <a:r>
                  <a:rPr lang="fr-FR" dirty="0" smtClean="0"/>
                  <a:t>P2</a:t>
                </a:r>
                <a:endParaRPr lang="fr-FR" dirty="0"/>
              </a:p>
            </p:txBody>
          </p:sp>
        </p:grpSp>
        <p:grpSp>
          <p:nvGrpSpPr>
            <p:cNvPr id="13" name="Groupe 12"/>
            <p:cNvGrpSpPr/>
            <p:nvPr/>
          </p:nvGrpSpPr>
          <p:grpSpPr>
            <a:xfrm>
              <a:off x="1547664" y="1628800"/>
              <a:ext cx="783704" cy="783704"/>
              <a:chOff x="1979712" y="1628800"/>
              <a:chExt cx="783704" cy="783704"/>
            </a:xfrm>
          </p:grpSpPr>
          <p:sp>
            <p:nvSpPr>
              <p:cNvPr id="11" name="Ellipse 10"/>
              <p:cNvSpPr/>
              <p:nvPr/>
            </p:nvSpPr>
            <p:spPr>
              <a:xfrm>
                <a:off x="1979712" y="1628800"/>
                <a:ext cx="783704" cy="783704"/>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195736" y="1844824"/>
                <a:ext cx="432048" cy="369332"/>
              </a:xfrm>
              <a:prstGeom prst="rect">
                <a:avLst/>
              </a:prstGeom>
              <a:noFill/>
            </p:spPr>
            <p:txBody>
              <a:bodyPr wrap="square" rtlCol="0">
                <a:spAutoFit/>
              </a:bodyPr>
              <a:lstStyle/>
              <a:p>
                <a:r>
                  <a:rPr lang="fr-FR" b="1" dirty="0" smtClean="0">
                    <a:solidFill>
                      <a:schemeClr val="bg1"/>
                    </a:solidFill>
                  </a:rPr>
                  <a:t>i3</a:t>
                </a:r>
                <a:endParaRPr lang="fr-FR" b="1" dirty="0">
                  <a:solidFill>
                    <a:schemeClr val="bg1"/>
                  </a:solidFill>
                </a:endParaRPr>
              </a:p>
            </p:txBody>
          </p:sp>
        </p:grpSp>
        <p:sp>
          <p:nvSpPr>
            <p:cNvPr id="14" name="ZoneTexte 13"/>
            <p:cNvSpPr txBox="1"/>
            <p:nvPr/>
          </p:nvSpPr>
          <p:spPr>
            <a:xfrm>
              <a:off x="1187624" y="3068960"/>
              <a:ext cx="1296144" cy="369332"/>
            </a:xfrm>
            <a:prstGeom prst="rect">
              <a:avLst/>
            </a:prstGeom>
            <a:solidFill>
              <a:srgbClr val="FF0000"/>
            </a:solidFill>
          </p:spPr>
          <p:txBody>
            <a:bodyPr wrap="square" rtlCol="0">
              <a:spAutoFit/>
            </a:bodyPr>
            <a:lstStyle/>
            <a:p>
              <a:r>
                <a:rPr lang="fr-FR" dirty="0" smtClean="0">
                  <a:solidFill>
                    <a:schemeClr val="bg1"/>
                  </a:solidFill>
                </a:rPr>
                <a:t>AIA: auxine</a:t>
              </a:r>
              <a:endParaRPr lang="fr-FR" dirty="0">
                <a:solidFill>
                  <a:schemeClr val="bg1"/>
                </a:solidFill>
              </a:endParaRPr>
            </a:p>
          </p:txBody>
        </p:sp>
        <p:cxnSp>
          <p:nvCxnSpPr>
            <p:cNvPr id="36" name="Connecteur droit 35"/>
            <p:cNvCxnSpPr/>
            <p:nvPr/>
          </p:nvCxnSpPr>
          <p:spPr>
            <a:xfrm>
              <a:off x="1979712" y="2348880"/>
              <a:ext cx="0" cy="7200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9" name="Groupe 48"/>
          <p:cNvGrpSpPr/>
          <p:nvPr/>
        </p:nvGrpSpPr>
        <p:grpSpPr>
          <a:xfrm>
            <a:off x="3347864" y="611396"/>
            <a:ext cx="2304256" cy="3033628"/>
            <a:chOff x="2843808" y="404664"/>
            <a:chExt cx="2304256" cy="3033628"/>
          </a:xfrm>
        </p:grpSpPr>
        <p:grpSp>
          <p:nvGrpSpPr>
            <p:cNvPr id="15" name="Groupe 14"/>
            <p:cNvGrpSpPr/>
            <p:nvPr/>
          </p:nvGrpSpPr>
          <p:grpSpPr>
            <a:xfrm>
              <a:off x="2843808" y="404664"/>
              <a:ext cx="2304256" cy="2592288"/>
              <a:chOff x="683568" y="404664"/>
              <a:chExt cx="2304256" cy="2592288"/>
            </a:xfrm>
          </p:grpSpPr>
          <p:sp>
            <p:nvSpPr>
              <p:cNvPr id="16" name="Ellipse 15"/>
              <p:cNvSpPr/>
              <p:nvPr/>
            </p:nvSpPr>
            <p:spPr>
              <a:xfrm>
                <a:off x="683568" y="1988840"/>
                <a:ext cx="999728" cy="100811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1115616" y="404664"/>
                <a:ext cx="783704" cy="78370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043608" y="764704"/>
                <a:ext cx="1944216" cy="18722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899592" y="2348880"/>
                <a:ext cx="432048" cy="369332"/>
              </a:xfrm>
              <a:prstGeom prst="rect">
                <a:avLst/>
              </a:prstGeom>
              <a:noFill/>
            </p:spPr>
            <p:txBody>
              <a:bodyPr wrap="square" rtlCol="0">
                <a:spAutoFit/>
              </a:bodyPr>
              <a:lstStyle/>
              <a:p>
                <a:r>
                  <a:rPr lang="fr-FR" dirty="0" smtClean="0"/>
                  <a:t>P1</a:t>
                </a:r>
                <a:endParaRPr lang="fr-FR" dirty="0"/>
              </a:p>
            </p:txBody>
          </p:sp>
          <p:sp>
            <p:nvSpPr>
              <p:cNvPr id="20" name="ZoneTexte 19"/>
              <p:cNvSpPr txBox="1"/>
              <p:nvPr/>
            </p:nvSpPr>
            <p:spPr>
              <a:xfrm>
                <a:off x="1259632" y="548680"/>
                <a:ext cx="432048" cy="369332"/>
              </a:xfrm>
              <a:prstGeom prst="rect">
                <a:avLst/>
              </a:prstGeom>
              <a:noFill/>
            </p:spPr>
            <p:txBody>
              <a:bodyPr wrap="square" rtlCol="0">
                <a:spAutoFit/>
              </a:bodyPr>
              <a:lstStyle/>
              <a:p>
                <a:r>
                  <a:rPr lang="fr-FR" dirty="0" smtClean="0"/>
                  <a:t>P2</a:t>
                </a:r>
                <a:endParaRPr lang="fr-FR" dirty="0"/>
              </a:p>
            </p:txBody>
          </p:sp>
        </p:grpSp>
        <p:grpSp>
          <p:nvGrpSpPr>
            <p:cNvPr id="21" name="Groupe 20"/>
            <p:cNvGrpSpPr/>
            <p:nvPr/>
          </p:nvGrpSpPr>
          <p:grpSpPr>
            <a:xfrm>
              <a:off x="4139952" y="1628800"/>
              <a:ext cx="783704" cy="783704"/>
              <a:chOff x="1979712" y="1628800"/>
              <a:chExt cx="783704" cy="783704"/>
            </a:xfrm>
          </p:grpSpPr>
          <p:sp>
            <p:nvSpPr>
              <p:cNvPr id="22" name="Ellipse 21"/>
              <p:cNvSpPr/>
              <p:nvPr/>
            </p:nvSpPr>
            <p:spPr>
              <a:xfrm>
                <a:off x="1979712" y="1628800"/>
                <a:ext cx="783704" cy="783704"/>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23" name="ZoneTexte 22"/>
              <p:cNvSpPr txBox="1"/>
              <p:nvPr/>
            </p:nvSpPr>
            <p:spPr>
              <a:xfrm>
                <a:off x="2195736" y="1844824"/>
                <a:ext cx="432048" cy="369332"/>
              </a:xfrm>
              <a:prstGeom prst="rect">
                <a:avLst/>
              </a:prstGeom>
              <a:noFill/>
            </p:spPr>
            <p:txBody>
              <a:bodyPr wrap="square" rtlCol="0">
                <a:spAutoFit/>
              </a:bodyPr>
              <a:lstStyle/>
              <a:p>
                <a:r>
                  <a:rPr lang="fr-FR" b="1" dirty="0" smtClean="0">
                    <a:solidFill>
                      <a:schemeClr val="bg1"/>
                    </a:solidFill>
                  </a:rPr>
                  <a:t>i3</a:t>
                </a:r>
                <a:endParaRPr lang="fr-FR" b="1" dirty="0">
                  <a:solidFill>
                    <a:schemeClr val="bg1"/>
                  </a:solidFill>
                </a:endParaRPr>
              </a:p>
            </p:txBody>
          </p:sp>
        </p:grpSp>
        <p:sp>
          <p:nvSpPr>
            <p:cNvPr id="24" name="ZoneTexte 23"/>
            <p:cNvSpPr txBox="1"/>
            <p:nvPr/>
          </p:nvSpPr>
          <p:spPr>
            <a:xfrm>
              <a:off x="2915816" y="3068960"/>
              <a:ext cx="1944216" cy="369332"/>
            </a:xfrm>
            <a:prstGeom prst="rect">
              <a:avLst/>
            </a:prstGeom>
            <a:solidFill>
              <a:schemeClr val="bg1">
                <a:lumMod val="50000"/>
              </a:schemeClr>
            </a:solidFill>
          </p:spPr>
          <p:txBody>
            <a:bodyPr wrap="square" rtlCol="0">
              <a:spAutoFit/>
            </a:bodyPr>
            <a:lstStyle/>
            <a:p>
              <a:r>
                <a:rPr lang="fr-FR" dirty="0" smtClean="0">
                  <a:solidFill>
                    <a:schemeClr val="bg1"/>
                  </a:solidFill>
                </a:rPr>
                <a:t>GA: gibbérelline</a:t>
              </a:r>
              <a:endParaRPr lang="fr-FR" dirty="0">
                <a:solidFill>
                  <a:schemeClr val="bg1"/>
                </a:solidFill>
              </a:endParaRPr>
            </a:p>
          </p:txBody>
        </p:sp>
        <p:cxnSp>
          <p:nvCxnSpPr>
            <p:cNvPr id="46" name="Connecteur droit 45"/>
            <p:cNvCxnSpPr/>
            <p:nvPr/>
          </p:nvCxnSpPr>
          <p:spPr>
            <a:xfrm>
              <a:off x="4499992" y="2348880"/>
              <a:ext cx="0" cy="7200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Rectangle 50"/>
          <p:cNvSpPr/>
          <p:nvPr/>
        </p:nvSpPr>
        <p:spPr>
          <a:xfrm>
            <a:off x="0" y="0"/>
            <a:ext cx="8111003" cy="400110"/>
          </a:xfrm>
          <a:prstGeom prst="rect">
            <a:avLst/>
          </a:prstGeom>
        </p:spPr>
        <p:txBody>
          <a:bodyPr wrap="none">
            <a:spAutoFit/>
          </a:bodyPr>
          <a:lstStyle/>
          <a:p>
            <a:r>
              <a:rPr lang="fr-FR" sz="2000" dirty="0" smtClean="0">
                <a:solidFill>
                  <a:prstClr val="black"/>
                </a:solidFill>
                <a:sym typeface="Symbol"/>
              </a:rPr>
              <a:t>Contrôle hormonal du fonctionnement du méristème apical caulinaire (MAC)</a:t>
            </a:r>
            <a:endParaRPr lang="fr-FR" sz="2000" dirty="0"/>
          </a:p>
        </p:txBody>
      </p:sp>
      <p:sp>
        <p:nvSpPr>
          <p:cNvPr id="54" name="Rectangle 53"/>
          <p:cNvSpPr/>
          <p:nvPr/>
        </p:nvSpPr>
        <p:spPr>
          <a:xfrm>
            <a:off x="683568" y="4437112"/>
            <a:ext cx="7794826" cy="646331"/>
          </a:xfrm>
          <a:prstGeom prst="rect">
            <a:avLst/>
          </a:prstGeom>
          <a:ln>
            <a:solidFill>
              <a:schemeClr val="tx1"/>
            </a:solidFill>
          </a:ln>
        </p:spPr>
        <p:txBody>
          <a:bodyPr wrap="none">
            <a:spAutoFit/>
          </a:bodyPr>
          <a:lstStyle/>
          <a:p>
            <a:pPr>
              <a:buFont typeface="Wingdings" pitchFamily="2" charset="2"/>
              <a:buChar char="§"/>
            </a:pPr>
            <a:r>
              <a:rPr lang="fr-FR" dirty="0" smtClean="0">
                <a:solidFill>
                  <a:prstClr val="black"/>
                </a:solidFill>
                <a:sym typeface="Symbol"/>
              </a:rPr>
              <a:t> au niveau du méristème : beaucoup de </a:t>
            </a:r>
            <a:r>
              <a:rPr lang="fr-FR" dirty="0" err="1" smtClean="0">
                <a:solidFill>
                  <a:prstClr val="black"/>
                </a:solidFill>
                <a:sym typeface="Symbol"/>
              </a:rPr>
              <a:t>cytokinines</a:t>
            </a:r>
            <a:r>
              <a:rPr lang="fr-FR" dirty="0" smtClean="0">
                <a:solidFill>
                  <a:prstClr val="black"/>
                </a:solidFill>
                <a:sym typeface="Symbol"/>
              </a:rPr>
              <a:t>, peu d’auxine et gibbérelline</a:t>
            </a:r>
            <a:endParaRPr lang="fr-FR" dirty="0" smtClean="0">
              <a:sym typeface="Symbol"/>
            </a:endParaRPr>
          </a:p>
          <a:p>
            <a:pPr>
              <a:buFont typeface="Wingdings" pitchFamily="2" charset="2"/>
              <a:buChar char="§"/>
            </a:pPr>
            <a:r>
              <a:rPr lang="fr-FR" dirty="0" smtClean="0">
                <a:solidFill>
                  <a:prstClr val="black"/>
                </a:solidFill>
                <a:sym typeface="Symbol"/>
              </a:rPr>
              <a:t> au contraire des </a:t>
            </a:r>
            <a:r>
              <a:rPr lang="fr-FR" dirty="0" err="1" smtClean="0">
                <a:solidFill>
                  <a:prstClr val="black"/>
                </a:solidFill>
                <a:sym typeface="Symbol"/>
              </a:rPr>
              <a:t>primordia</a:t>
            </a:r>
            <a:endParaRPr lang="fr-FR" dirty="0" smtClean="0">
              <a:solidFill>
                <a:prstClr val="black"/>
              </a:solidFill>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 51" descr="mac 2.jpg"/>
          <p:cNvPicPr>
            <a:picLocks noChangeAspect="1"/>
          </p:cNvPicPr>
          <p:nvPr/>
        </p:nvPicPr>
        <p:blipFill>
          <a:blip r:embed="rId2" cstate="print"/>
          <a:srcRect l="8710" r="13230" b="47900"/>
          <a:stretch>
            <a:fillRect/>
          </a:stretch>
        </p:blipFill>
        <p:spPr>
          <a:xfrm>
            <a:off x="611560" y="1224136"/>
            <a:ext cx="7416824" cy="4365104"/>
          </a:xfrm>
          <a:prstGeom prst="rect">
            <a:avLst/>
          </a:prstGeom>
        </p:spPr>
      </p:pic>
      <p:grpSp>
        <p:nvGrpSpPr>
          <p:cNvPr id="44" name="Groupe 43"/>
          <p:cNvGrpSpPr/>
          <p:nvPr/>
        </p:nvGrpSpPr>
        <p:grpSpPr>
          <a:xfrm>
            <a:off x="2123728" y="1368152"/>
            <a:ext cx="2448272" cy="2520280"/>
            <a:chOff x="2339752" y="332656"/>
            <a:chExt cx="2448272" cy="2520280"/>
          </a:xfrm>
        </p:grpSpPr>
        <p:sp>
          <p:nvSpPr>
            <p:cNvPr id="41" name="Rectangle 40"/>
            <p:cNvSpPr/>
            <p:nvPr/>
          </p:nvSpPr>
          <p:spPr>
            <a:xfrm>
              <a:off x="2339752" y="332656"/>
              <a:ext cx="2448272" cy="1477328"/>
            </a:xfrm>
            <a:prstGeom prst="rect">
              <a:avLst/>
            </a:prstGeom>
            <a:solidFill>
              <a:srgbClr val="7030A0"/>
            </a:solidFill>
          </p:spPr>
          <p:txBody>
            <a:bodyPr wrap="square">
              <a:spAutoFit/>
            </a:bodyPr>
            <a:lstStyle/>
            <a:p>
              <a:pPr>
                <a:buFont typeface="Wingdings" pitchFamily="2" charset="2"/>
                <a:buChar char="§"/>
              </a:pPr>
              <a:r>
                <a:rPr lang="fr-FR" dirty="0" smtClean="0">
                  <a:solidFill>
                    <a:schemeClr val="bg1"/>
                  </a:solidFill>
                  <a:sym typeface="Symbol"/>
                </a:rPr>
                <a:t> KNOX stimulent les CK et répriment les GA</a:t>
              </a:r>
            </a:p>
            <a:p>
              <a:pPr>
                <a:buFont typeface="Wingdings" pitchFamily="2" charset="2"/>
                <a:buChar char="§"/>
              </a:pPr>
              <a:r>
                <a:rPr lang="fr-FR" dirty="0" smtClean="0">
                  <a:solidFill>
                    <a:schemeClr val="bg1"/>
                  </a:solidFill>
                  <a:sym typeface="Symbol"/>
                </a:rPr>
                <a:t> les CK stimulent les divisions cellulaires </a:t>
              </a:r>
              <a:r>
                <a:rPr lang="fr-FR" dirty="0" err="1" smtClean="0">
                  <a:solidFill>
                    <a:schemeClr val="bg1"/>
                  </a:solidFill>
                  <a:sym typeface="Symbol"/>
                </a:rPr>
                <a:t>ds</a:t>
              </a:r>
              <a:r>
                <a:rPr lang="fr-FR" dirty="0" smtClean="0">
                  <a:solidFill>
                    <a:schemeClr val="bg1"/>
                  </a:solidFill>
                  <a:sym typeface="Symbol"/>
                </a:rPr>
                <a:t> le méristème</a:t>
              </a:r>
            </a:p>
          </p:txBody>
        </p:sp>
        <p:cxnSp>
          <p:nvCxnSpPr>
            <p:cNvPr id="43" name="Connecteur droit avec flèche 42"/>
            <p:cNvCxnSpPr>
              <a:stCxn id="41" idx="2"/>
            </p:cNvCxnSpPr>
            <p:nvPr/>
          </p:nvCxnSpPr>
          <p:spPr>
            <a:xfrm>
              <a:off x="3563888" y="1809984"/>
              <a:ext cx="288032" cy="1042952"/>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6479704" y="1035496"/>
            <a:ext cx="2448272" cy="1200329"/>
          </a:xfrm>
          <a:prstGeom prst="rect">
            <a:avLst/>
          </a:prstGeom>
          <a:solidFill>
            <a:srgbClr val="FF0000"/>
          </a:solidFill>
        </p:spPr>
        <p:txBody>
          <a:bodyPr wrap="square">
            <a:spAutoFit/>
          </a:bodyPr>
          <a:lstStyle/>
          <a:p>
            <a:pPr>
              <a:buFont typeface="Wingdings" pitchFamily="2" charset="2"/>
              <a:buChar char="§"/>
            </a:pPr>
            <a:r>
              <a:rPr lang="fr-FR" dirty="0" smtClean="0">
                <a:solidFill>
                  <a:schemeClr val="bg1"/>
                </a:solidFill>
                <a:sym typeface="Symbol"/>
              </a:rPr>
              <a:t> AIA et GA élevés CK faible</a:t>
            </a:r>
          </a:p>
          <a:p>
            <a:pPr>
              <a:buFont typeface="Wingdings" pitchFamily="2" charset="2"/>
              <a:buChar char="§"/>
            </a:pPr>
            <a:r>
              <a:rPr lang="fr-FR" dirty="0" smtClean="0">
                <a:solidFill>
                  <a:schemeClr val="bg1"/>
                </a:solidFill>
                <a:sym typeface="Symbol"/>
              </a:rPr>
              <a:t> AIA réprime les KNOX et la biosynthèse des CK</a:t>
            </a:r>
          </a:p>
        </p:txBody>
      </p:sp>
      <p:sp>
        <p:nvSpPr>
          <p:cNvPr id="48" name="Rectangle 47"/>
          <p:cNvSpPr/>
          <p:nvPr/>
        </p:nvSpPr>
        <p:spPr>
          <a:xfrm>
            <a:off x="6479704" y="2736304"/>
            <a:ext cx="2448272" cy="646331"/>
          </a:xfrm>
          <a:prstGeom prst="rect">
            <a:avLst/>
          </a:prstGeom>
          <a:solidFill>
            <a:schemeClr val="bg1">
              <a:lumMod val="50000"/>
            </a:schemeClr>
          </a:solidFill>
        </p:spPr>
        <p:txBody>
          <a:bodyPr wrap="square">
            <a:spAutoFit/>
          </a:bodyPr>
          <a:lstStyle/>
          <a:p>
            <a:r>
              <a:rPr lang="fr-FR" dirty="0" smtClean="0">
                <a:solidFill>
                  <a:schemeClr val="bg1"/>
                </a:solidFill>
                <a:sym typeface="Symbol"/>
              </a:rPr>
              <a:t>GA réduisent activité des CK</a:t>
            </a:r>
          </a:p>
        </p:txBody>
      </p:sp>
      <p:cxnSp>
        <p:nvCxnSpPr>
          <p:cNvPr id="49" name="Connecteur droit avec flèche 48"/>
          <p:cNvCxnSpPr/>
          <p:nvPr/>
        </p:nvCxnSpPr>
        <p:spPr>
          <a:xfrm flipH="1">
            <a:off x="6516216" y="2232248"/>
            <a:ext cx="144016"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479704" y="4824536"/>
            <a:ext cx="2448272" cy="369332"/>
          </a:xfrm>
          <a:prstGeom prst="rect">
            <a:avLst/>
          </a:prstGeom>
          <a:solidFill>
            <a:srgbClr val="0E9414"/>
          </a:solidFill>
        </p:spPr>
        <p:txBody>
          <a:bodyPr wrap="square">
            <a:spAutoFit/>
          </a:bodyPr>
          <a:lstStyle/>
          <a:p>
            <a:r>
              <a:rPr lang="fr-FR" dirty="0" smtClean="0">
                <a:solidFill>
                  <a:schemeClr val="bg1"/>
                </a:solidFill>
                <a:sym typeface="Symbol"/>
              </a:rPr>
              <a:t>Initiation d’un organe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p:cNvCxnSpPr>
            <a:stCxn id="6" idx="1"/>
          </p:cNvCxnSpPr>
          <p:nvPr/>
        </p:nvCxnSpPr>
        <p:spPr>
          <a:xfrm>
            <a:off x="251520" y="4005064"/>
            <a:ext cx="720080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07504" y="-171400"/>
            <a:ext cx="8964488" cy="2246769"/>
          </a:xfrm>
          <a:prstGeom prst="rect">
            <a:avLst/>
          </a:prstGeom>
        </p:spPr>
        <p:txBody>
          <a:bodyPr wrap="square">
            <a:spAutoFit/>
          </a:bodyPr>
          <a:lstStyle/>
          <a:p>
            <a:endParaRPr lang="fr-FR" sz="2000" dirty="0" smtClean="0"/>
          </a:p>
          <a:p>
            <a:r>
              <a:rPr lang="fr-FR" sz="2000" b="1" dirty="0" smtClean="0"/>
              <a:t>Mode d’action des phytohormones</a:t>
            </a:r>
            <a:endParaRPr lang="fr-FR" sz="2000" dirty="0" smtClean="0"/>
          </a:p>
          <a:p>
            <a:endParaRPr lang="fr-FR" sz="2000" dirty="0" smtClean="0"/>
          </a:p>
          <a:p>
            <a:r>
              <a:rPr lang="fr-FR" sz="2000" dirty="0" smtClean="0"/>
              <a:t>Le message hormonal est assimilé à un </a:t>
            </a:r>
            <a:r>
              <a:rPr lang="fr-FR" sz="2000" b="1" dirty="0" smtClean="0"/>
              <a:t>signal</a:t>
            </a:r>
            <a:r>
              <a:rPr lang="fr-FR" sz="2000" dirty="0" smtClean="0"/>
              <a:t> qui doit être reconnu, lu, interprété et traduit par les cellules pour aboutir à une réponse cellulaire observable à l’échelle de la cellule, d’un tissu, d’un organe ou de la plante entière.</a:t>
            </a:r>
          </a:p>
          <a:p>
            <a:r>
              <a:rPr lang="fr-FR" sz="2000" b="1" dirty="0" smtClean="0"/>
              <a:t>  </a:t>
            </a:r>
            <a:endParaRPr lang="fr-FR" sz="2000" dirty="0"/>
          </a:p>
        </p:txBody>
      </p:sp>
      <p:sp>
        <p:nvSpPr>
          <p:cNvPr id="3" name="Ellipse 2"/>
          <p:cNvSpPr/>
          <p:nvPr/>
        </p:nvSpPr>
        <p:spPr>
          <a:xfrm>
            <a:off x="251520" y="2348880"/>
            <a:ext cx="1728192" cy="792088"/>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smtClean="0">
              <a:solidFill>
                <a:schemeClr val="bg1"/>
              </a:solidFill>
            </a:endParaRPr>
          </a:p>
          <a:p>
            <a:pPr algn="ctr"/>
            <a:r>
              <a:rPr lang="fr-FR" dirty="0" smtClean="0">
                <a:solidFill>
                  <a:schemeClr val="bg1"/>
                </a:solidFill>
              </a:rPr>
              <a:t>HORMONE</a:t>
            </a:r>
          </a:p>
          <a:p>
            <a:pPr algn="ctr"/>
            <a:endParaRPr lang="fr-FR" dirty="0">
              <a:solidFill>
                <a:schemeClr val="bg1"/>
              </a:solidFill>
            </a:endParaRPr>
          </a:p>
        </p:txBody>
      </p:sp>
      <p:cxnSp>
        <p:nvCxnSpPr>
          <p:cNvPr id="5" name="Connecteur droit avec flèche 4"/>
          <p:cNvCxnSpPr/>
          <p:nvPr/>
        </p:nvCxnSpPr>
        <p:spPr>
          <a:xfrm>
            <a:off x="1043608" y="3284984"/>
            <a:ext cx="0" cy="36004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251520" y="3717032"/>
            <a:ext cx="1368152"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RECEPTEUR</a:t>
            </a:r>
          </a:p>
        </p:txBody>
      </p:sp>
      <p:sp>
        <p:nvSpPr>
          <p:cNvPr id="9" name="Rectangle 8"/>
          <p:cNvSpPr/>
          <p:nvPr/>
        </p:nvSpPr>
        <p:spPr>
          <a:xfrm>
            <a:off x="1691680" y="3717032"/>
            <a:ext cx="1368152" cy="5760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FLUX D’IONS</a:t>
            </a:r>
          </a:p>
        </p:txBody>
      </p:sp>
      <p:sp>
        <p:nvSpPr>
          <p:cNvPr id="11" name="Rectangle 10"/>
          <p:cNvSpPr/>
          <p:nvPr/>
        </p:nvSpPr>
        <p:spPr>
          <a:xfrm>
            <a:off x="3131840" y="3717032"/>
            <a:ext cx="1944216" cy="5760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GENE DE REPONSE RAPIDE</a:t>
            </a:r>
          </a:p>
        </p:txBody>
      </p:sp>
      <p:sp>
        <p:nvSpPr>
          <p:cNvPr id="12" name="Rectangle 11"/>
          <p:cNvSpPr/>
          <p:nvPr/>
        </p:nvSpPr>
        <p:spPr>
          <a:xfrm>
            <a:off x="5148064" y="3717032"/>
            <a:ext cx="1944216" cy="576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GENE DE REPONSE TARDIVE</a:t>
            </a:r>
          </a:p>
        </p:txBody>
      </p:sp>
      <p:sp>
        <p:nvSpPr>
          <p:cNvPr id="17" name="Rectangle 16"/>
          <p:cNvSpPr/>
          <p:nvPr/>
        </p:nvSpPr>
        <p:spPr>
          <a:xfrm>
            <a:off x="7524328" y="3717032"/>
            <a:ext cx="1440160" cy="576064"/>
          </a:xfrm>
          <a:prstGeom prst="rect">
            <a:avLst/>
          </a:prstGeom>
          <a:solidFill>
            <a:srgbClr val="612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REPONSES CELLULAIRES</a:t>
            </a:r>
          </a:p>
        </p:txBody>
      </p:sp>
      <p:cxnSp>
        <p:nvCxnSpPr>
          <p:cNvPr id="18" name="Connecteur droit avec flèche 17"/>
          <p:cNvCxnSpPr/>
          <p:nvPr/>
        </p:nvCxnSpPr>
        <p:spPr>
          <a:xfrm>
            <a:off x="8244408" y="4509120"/>
            <a:ext cx="0" cy="36004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9" name="Ellipse 18"/>
          <p:cNvSpPr/>
          <p:nvPr/>
        </p:nvSpPr>
        <p:spPr>
          <a:xfrm>
            <a:off x="6300192" y="4869160"/>
            <a:ext cx="2664296" cy="1008112"/>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smtClean="0">
              <a:solidFill>
                <a:schemeClr val="bg1"/>
              </a:solidFill>
            </a:endParaRPr>
          </a:p>
          <a:p>
            <a:pPr algn="ctr"/>
            <a:r>
              <a:rPr lang="fr-FR" dirty="0" smtClean="0">
                <a:solidFill>
                  <a:schemeClr val="bg1"/>
                </a:solidFill>
              </a:rPr>
              <a:t>CROISSANCE ET DEVELOPPEMENT DE LA PLANTE</a:t>
            </a:r>
          </a:p>
          <a:p>
            <a:pPr algn="ctr"/>
            <a:endParaRPr lang="fr-FR" dirty="0">
              <a:solidFill>
                <a:schemeClr val="bg1"/>
              </a:solidFill>
            </a:endParaRPr>
          </a:p>
        </p:txBody>
      </p:sp>
      <p:sp>
        <p:nvSpPr>
          <p:cNvPr id="20" name="Rectangle 19"/>
          <p:cNvSpPr/>
          <p:nvPr/>
        </p:nvSpPr>
        <p:spPr>
          <a:xfrm>
            <a:off x="323528" y="6093296"/>
            <a:ext cx="8424936" cy="646331"/>
          </a:xfrm>
          <a:prstGeom prst="rect">
            <a:avLst/>
          </a:prstGeom>
        </p:spPr>
        <p:txBody>
          <a:bodyPr wrap="square">
            <a:spAutoFit/>
          </a:bodyPr>
          <a:lstStyle/>
          <a:p>
            <a:r>
              <a:rPr lang="fr-FR" dirty="0" smtClean="0"/>
              <a:t>Voie de signalisation ou transduction du signal, réponses pouvant aller de </a:t>
            </a:r>
            <a:r>
              <a:rPr lang="fr-FR" b="1" dirty="0" smtClean="0"/>
              <a:t>quelques secondes à plusieurs jours</a:t>
            </a:r>
            <a:r>
              <a:rPr lang="fr-FR" dirty="0" smtClean="0"/>
              <a:t> pour des effets physiologiques sur la plante entière</a:t>
            </a:r>
            <a:endParaRPr lang="fr-FR"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2927661" cy="400110"/>
          </a:xfrm>
          <a:prstGeom prst="rect">
            <a:avLst/>
          </a:prstGeom>
        </p:spPr>
        <p:txBody>
          <a:bodyPr wrap="none">
            <a:spAutoFit/>
          </a:bodyPr>
          <a:lstStyle/>
          <a:p>
            <a:r>
              <a:rPr lang="fr-FR" sz="2000" dirty="0" smtClean="0"/>
              <a:t>6.2  Au niveau de la graine</a:t>
            </a:r>
          </a:p>
        </p:txBody>
      </p:sp>
      <p:sp>
        <p:nvSpPr>
          <p:cNvPr id="3" name="Rectangle 2"/>
          <p:cNvSpPr/>
          <p:nvPr/>
        </p:nvSpPr>
        <p:spPr>
          <a:xfrm>
            <a:off x="179512" y="620688"/>
            <a:ext cx="8424936" cy="707886"/>
          </a:xfrm>
          <a:prstGeom prst="rect">
            <a:avLst/>
          </a:prstGeom>
        </p:spPr>
        <p:txBody>
          <a:bodyPr wrap="square">
            <a:spAutoFit/>
          </a:bodyPr>
          <a:lstStyle/>
          <a:p>
            <a:r>
              <a:rPr lang="fr-FR" sz="2000" dirty="0" smtClean="0"/>
              <a:t>Dialogue hormonal entre </a:t>
            </a:r>
            <a:r>
              <a:rPr lang="fr-FR" sz="2000" b="1" dirty="0" smtClean="0"/>
              <a:t>Acide </a:t>
            </a:r>
            <a:r>
              <a:rPr lang="fr-FR" sz="2000" b="1" dirty="0" err="1" smtClean="0"/>
              <a:t>abscissique</a:t>
            </a:r>
            <a:r>
              <a:rPr lang="fr-FR" sz="2000" b="1" dirty="0" smtClean="0"/>
              <a:t> </a:t>
            </a:r>
            <a:r>
              <a:rPr lang="fr-FR" sz="2000" dirty="0" smtClean="0"/>
              <a:t>et </a:t>
            </a:r>
            <a:r>
              <a:rPr lang="fr-FR" sz="2000" b="1" dirty="0" smtClean="0"/>
              <a:t>Gibbérellines</a:t>
            </a:r>
            <a:r>
              <a:rPr lang="fr-FR" sz="2000" dirty="0" smtClean="0"/>
              <a:t> tout au long de la vie de la graine , de sa formation à sa germination.</a:t>
            </a:r>
            <a:endParaRPr lang="fr-FR" sz="2000" dirty="0"/>
          </a:p>
        </p:txBody>
      </p:sp>
      <p:sp>
        <p:nvSpPr>
          <p:cNvPr id="4" name="Rectangle 3"/>
          <p:cNvSpPr/>
          <p:nvPr/>
        </p:nvSpPr>
        <p:spPr>
          <a:xfrm>
            <a:off x="2987824" y="1844824"/>
            <a:ext cx="3052759" cy="369332"/>
          </a:xfrm>
          <a:prstGeom prst="rect">
            <a:avLst/>
          </a:prstGeom>
          <a:solidFill>
            <a:srgbClr val="0E9414"/>
          </a:solidFill>
        </p:spPr>
        <p:txBody>
          <a:bodyPr wrap="none">
            <a:spAutoFit/>
          </a:bodyPr>
          <a:lstStyle/>
          <a:p>
            <a:r>
              <a:rPr lang="fr-FR" dirty="0" smtClean="0">
                <a:solidFill>
                  <a:schemeClr val="bg1"/>
                </a:solidFill>
              </a:rPr>
              <a:t>Conditions environnementales</a:t>
            </a:r>
            <a:endParaRPr lang="fr-FR" dirty="0">
              <a:solidFill>
                <a:schemeClr val="bg1"/>
              </a:solidFill>
            </a:endParaRPr>
          </a:p>
        </p:txBody>
      </p:sp>
      <p:cxnSp>
        <p:nvCxnSpPr>
          <p:cNvPr id="6" name="Connecteur droit avec flèche 5"/>
          <p:cNvCxnSpPr/>
          <p:nvPr/>
        </p:nvCxnSpPr>
        <p:spPr>
          <a:xfrm flipH="1">
            <a:off x="1619672" y="2348880"/>
            <a:ext cx="1656184"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83768" y="2780928"/>
            <a:ext cx="2391104" cy="646331"/>
          </a:xfrm>
          <a:prstGeom prst="rect">
            <a:avLst/>
          </a:prstGeom>
        </p:spPr>
        <p:txBody>
          <a:bodyPr wrap="none">
            <a:spAutoFit/>
          </a:bodyPr>
          <a:lstStyle/>
          <a:p>
            <a:r>
              <a:rPr lang="fr-FR" dirty="0" smtClean="0"/>
              <a:t>Maturation de la graine</a:t>
            </a:r>
          </a:p>
          <a:p>
            <a:r>
              <a:rPr lang="fr-FR" dirty="0" err="1" smtClean="0"/>
              <a:t>dessication</a:t>
            </a:r>
            <a:endParaRPr lang="fr-FR" dirty="0"/>
          </a:p>
        </p:txBody>
      </p:sp>
      <p:sp>
        <p:nvSpPr>
          <p:cNvPr id="9" name="Rectangle 8"/>
          <p:cNvSpPr/>
          <p:nvPr/>
        </p:nvSpPr>
        <p:spPr>
          <a:xfrm>
            <a:off x="683568" y="3717032"/>
            <a:ext cx="2592376" cy="369332"/>
          </a:xfrm>
          <a:prstGeom prst="rect">
            <a:avLst/>
          </a:prstGeom>
          <a:solidFill>
            <a:schemeClr val="accent5">
              <a:lumMod val="75000"/>
            </a:schemeClr>
          </a:solidFill>
        </p:spPr>
        <p:txBody>
          <a:bodyPr wrap="none">
            <a:spAutoFit/>
          </a:bodyPr>
          <a:lstStyle/>
          <a:p>
            <a:r>
              <a:rPr lang="fr-FR" dirty="0" smtClean="0">
                <a:solidFill>
                  <a:schemeClr val="bg1"/>
                </a:solidFill>
              </a:rPr>
              <a:t>Induction de la dormance</a:t>
            </a:r>
            <a:endParaRPr lang="fr-FR" dirty="0">
              <a:solidFill>
                <a:schemeClr val="bg1"/>
              </a:solidFill>
            </a:endParaRPr>
          </a:p>
        </p:txBody>
      </p:sp>
      <p:sp>
        <p:nvSpPr>
          <p:cNvPr id="11" name="Flèche vers le bas 10"/>
          <p:cNvSpPr/>
          <p:nvPr/>
        </p:nvSpPr>
        <p:spPr>
          <a:xfrm>
            <a:off x="1331640" y="4221088"/>
            <a:ext cx="504056" cy="576064"/>
          </a:xfrm>
          <a:prstGeom prst="downArrow">
            <a:avLst>
              <a:gd name="adj1" fmla="val 24996"/>
              <a:gd name="adj2" fmla="val 5200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a:off x="1259632" y="5085184"/>
            <a:ext cx="63367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4211960" y="4797152"/>
            <a:ext cx="504056" cy="504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22"/>
          <p:cNvSpPr/>
          <p:nvPr/>
        </p:nvSpPr>
        <p:spPr>
          <a:xfrm>
            <a:off x="4070733" y="4683918"/>
            <a:ext cx="778524" cy="545282"/>
          </a:xfrm>
          <a:custGeom>
            <a:avLst/>
            <a:gdLst>
              <a:gd name="connsiteX0" fmla="*/ 0 w 778524"/>
              <a:gd name="connsiteY0" fmla="*/ 398443 h 403952"/>
              <a:gd name="connsiteX1" fmla="*/ 11016 w 778524"/>
              <a:gd name="connsiteY1" fmla="*/ 326834 h 403952"/>
              <a:gd name="connsiteX2" fmla="*/ 44067 w 778524"/>
              <a:gd name="connsiteY2" fmla="*/ 216665 h 403952"/>
              <a:gd name="connsiteX3" fmla="*/ 143219 w 778524"/>
              <a:gd name="connsiteY3" fmla="*/ 95479 h 403952"/>
              <a:gd name="connsiteX4" fmla="*/ 316734 w 778524"/>
              <a:gd name="connsiteY4" fmla="*/ 15607 h 403952"/>
              <a:gd name="connsiteX5" fmla="*/ 487496 w 778524"/>
              <a:gd name="connsiteY5" fmla="*/ 12853 h 403952"/>
              <a:gd name="connsiteX6" fmla="*/ 663766 w 778524"/>
              <a:gd name="connsiteY6" fmla="*/ 92725 h 403952"/>
              <a:gd name="connsiteX7" fmla="*/ 760163 w 778524"/>
              <a:gd name="connsiteY7" fmla="*/ 252470 h 403952"/>
              <a:gd name="connsiteX8" fmla="*/ 773934 w 778524"/>
              <a:gd name="connsiteY8" fmla="*/ 403952 h 403952"/>
              <a:gd name="connsiteX9" fmla="*/ 773934 w 778524"/>
              <a:gd name="connsiteY9" fmla="*/ 403952 h 40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524" h="403952">
                <a:moveTo>
                  <a:pt x="0" y="398443"/>
                </a:moveTo>
                <a:cubicBezTo>
                  <a:pt x="1836" y="377786"/>
                  <a:pt x="3672" y="357130"/>
                  <a:pt x="11016" y="326834"/>
                </a:cubicBezTo>
                <a:cubicBezTo>
                  <a:pt x="18360" y="296538"/>
                  <a:pt x="22033" y="255224"/>
                  <a:pt x="44067" y="216665"/>
                </a:cubicBezTo>
                <a:cubicBezTo>
                  <a:pt x="66101" y="178106"/>
                  <a:pt x="97775" y="128989"/>
                  <a:pt x="143219" y="95479"/>
                </a:cubicBezTo>
                <a:cubicBezTo>
                  <a:pt x="188663" y="61969"/>
                  <a:pt x="259355" y="29378"/>
                  <a:pt x="316734" y="15607"/>
                </a:cubicBezTo>
                <a:cubicBezTo>
                  <a:pt x="374113" y="1836"/>
                  <a:pt x="429657" y="0"/>
                  <a:pt x="487496" y="12853"/>
                </a:cubicBezTo>
                <a:cubicBezTo>
                  <a:pt x="545335" y="25706"/>
                  <a:pt x="618322" y="52789"/>
                  <a:pt x="663766" y="92725"/>
                </a:cubicBezTo>
                <a:cubicBezTo>
                  <a:pt x="709211" y="132661"/>
                  <a:pt x="741802" y="200599"/>
                  <a:pt x="760163" y="252470"/>
                </a:cubicBezTo>
                <a:cubicBezTo>
                  <a:pt x="778524" y="304341"/>
                  <a:pt x="773934" y="403952"/>
                  <a:pt x="773934" y="403952"/>
                </a:cubicBezTo>
                <a:lnTo>
                  <a:pt x="773934" y="403952"/>
                </a:lnTo>
              </a:path>
            </a:pathLst>
          </a:cu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6" name="Rectangle 35"/>
          <p:cNvSpPr/>
          <p:nvPr/>
        </p:nvSpPr>
        <p:spPr>
          <a:xfrm>
            <a:off x="1187624" y="5949280"/>
            <a:ext cx="619785" cy="400110"/>
          </a:xfrm>
          <a:prstGeom prst="rect">
            <a:avLst/>
          </a:prstGeom>
          <a:solidFill>
            <a:schemeClr val="accent5">
              <a:lumMod val="75000"/>
            </a:schemeClr>
          </a:solidFill>
        </p:spPr>
        <p:txBody>
          <a:bodyPr wrap="none">
            <a:spAutoFit/>
          </a:bodyPr>
          <a:lstStyle/>
          <a:p>
            <a:r>
              <a:rPr lang="fr-FR" sz="2000" dirty="0" smtClean="0">
                <a:solidFill>
                  <a:schemeClr val="bg1"/>
                </a:solidFill>
              </a:rPr>
              <a:t>ABA</a:t>
            </a:r>
            <a:endParaRPr lang="fr-FR" sz="2000" dirty="0">
              <a:solidFill>
                <a:schemeClr val="bg1"/>
              </a:solidFill>
            </a:endParaRPr>
          </a:p>
        </p:txBody>
      </p:sp>
      <p:sp>
        <p:nvSpPr>
          <p:cNvPr id="37" name="Flèche vers le bas 36"/>
          <p:cNvSpPr/>
          <p:nvPr/>
        </p:nvSpPr>
        <p:spPr>
          <a:xfrm>
            <a:off x="1259632" y="5157192"/>
            <a:ext cx="504056" cy="576064"/>
          </a:xfrm>
          <a:prstGeom prst="downArrow">
            <a:avLst>
              <a:gd name="adj1" fmla="val 24996"/>
              <a:gd name="adj2" fmla="val 5200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652120" y="2348880"/>
            <a:ext cx="2242730" cy="4000510"/>
            <a:chOff x="5652120" y="2348880"/>
            <a:chExt cx="2242730" cy="4000510"/>
          </a:xfrm>
        </p:grpSpPr>
        <p:sp>
          <p:nvSpPr>
            <p:cNvPr id="24" name="Rectangle 23"/>
            <p:cNvSpPr/>
            <p:nvPr/>
          </p:nvSpPr>
          <p:spPr>
            <a:xfrm>
              <a:off x="5652120" y="3717032"/>
              <a:ext cx="2242730" cy="369332"/>
            </a:xfrm>
            <a:prstGeom prst="rect">
              <a:avLst/>
            </a:prstGeom>
            <a:solidFill>
              <a:srgbClr val="FF6600"/>
            </a:solidFill>
          </p:spPr>
          <p:txBody>
            <a:bodyPr wrap="none">
              <a:spAutoFit/>
            </a:bodyPr>
            <a:lstStyle/>
            <a:p>
              <a:r>
                <a:rPr lang="fr-FR" dirty="0" smtClean="0">
                  <a:solidFill>
                    <a:schemeClr val="bg1"/>
                  </a:solidFill>
                </a:rPr>
                <a:t>Levée de la dormance</a:t>
              </a:r>
              <a:endParaRPr lang="fr-FR" dirty="0">
                <a:solidFill>
                  <a:schemeClr val="bg1"/>
                </a:solidFill>
              </a:endParaRPr>
            </a:p>
          </p:txBody>
        </p:sp>
        <p:cxnSp>
          <p:nvCxnSpPr>
            <p:cNvPr id="27" name="Connecteur droit avec flèche 26"/>
            <p:cNvCxnSpPr/>
            <p:nvPr/>
          </p:nvCxnSpPr>
          <p:spPr>
            <a:xfrm>
              <a:off x="5652120" y="2348880"/>
              <a:ext cx="648072"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Flèche vers le bas 30"/>
            <p:cNvSpPr/>
            <p:nvPr/>
          </p:nvSpPr>
          <p:spPr>
            <a:xfrm>
              <a:off x="6804248" y="4221088"/>
              <a:ext cx="504056" cy="576064"/>
            </a:xfrm>
            <a:prstGeom prst="downArrow">
              <a:avLst>
                <a:gd name="adj1" fmla="val 24996"/>
                <a:gd name="adj2" fmla="val 5200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6228184" y="2420888"/>
              <a:ext cx="1537472" cy="923330"/>
            </a:xfrm>
            <a:prstGeom prst="rect">
              <a:avLst/>
            </a:prstGeom>
          </p:spPr>
          <p:txBody>
            <a:bodyPr wrap="none">
              <a:spAutoFit/>
            </a:bodyPr>
            <a:lstStyle/>
            <a:p>
              <a:r>
                <a:rPr lang="fr-FR" dirty="0" smtClean="0"/>
                <a:t>Stockage à sec</a:t>
              </a:r>
            </a:p>
            <a:p>
              <a:r>
                <a:rPr lang="fr-FR" dirty="0" err="1" smtClean="0"/>
                <a:t>Statification</a:t>
              </a:r>
              <a:r>
                <a:rPr lang="fr-FR" dirty="0" smtClean="0"/>
                <a:t> </a:t>
              </a:r>
            </a:p>
            <a:p>
              <a:r>
                <a:rPr lang="fr-FR" dirty="0" smtClean="0"/>
                <a:t>Lumière</a:t>
              </a:r>
              <a:endParaRPr lang="fr-FR" dirty="0"/>
            </a:p>
          </p:txBody>
        </p:sp>
        <p:sp>
          <p:nvSpPr>
            <p:cNvPr id="38" name="Rectangle 37"/>
            <p:cNvSpPr/>
            <p:nvPr/>
          </p:nvSpPr>
          <p:spPr>
            <a:xfrm>
              <a:off x="6732240" y="5949280"/>
              <a:ext cx="596638" cy="400110"/>
            </a:xfrm>
            <a:prstGeom prst="rect">
              <a:avLst/>
            </a:prstGeom>
            <a:solidFill>
              <a:srgbClr val="FF6600"/>
            </a:solidFill>
          </p:spPr>
          <p:txBody>
            <a:bodyPr wrap="none">
              <a:spAutoFit/>
            </a:bodyPr>
            <a:lstStyle/>
            <a:p>
              <a:r>
                <a:rPr lang="fr-FR" sz="2000" dirty="0" err="1" smtClean="0">
                  <a:solidFill>
                    <a:schemeClr val="bg1"/>
                  </a:solidFill>
                </a:rPr>
                <a:t>GAs</a:t>
              </a:r>
              <a:endParaRPr lang="fr-FR" sz="2000" dirty="0">
                <a:solidFill>
                  <a:schemeClr val="bg1"/>
                </a:solidFill>
              </a:endParaRPr>
            </a:p>
          </p:txBody>
        </p:sp>
        <p:sp>
          <p:nvSpPr>
            <p:cNvPr id="39" name="Flèche vers le bas 38"/>
            <p:cNvSpPr/>
            <p:nvPr/>
          </p:nvSpPr>
          <p:spPr>
            <a:xfrm>
              <a:off x="6804248" y="5157192"/>
              <a:ext cx="504056" cy="576064"/>
            </a:xfrm>
            <a:prstGeom prst="downArrow">
              <a:avLst>
                <a:gd name="adj1" fmla="val 24996"/>
                <a:gd name="adj2" fmla="val 5200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p:cNvCxnSpPr/>
          <p:nvPr/>
        </p:nvCxnSpPr>
        <p:spPr>
          <a:xfrm>
            <a:off x="1043608" y="620688"/>
            <a:ext cx="63367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3995936" y="332656"/>
            <a:ext cx="504056" cy="504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orme libre 3"/>
          <p:cNvSpPr/>
          <p:nvPr/>
        </p:nvSpPr>
        <p:spPr>
          <a:xfrm>
            <a:off x="3854709" y="219422"/>
            <a:ext cx="778524" cy="545282"/>
          </a:xfrm>
          <a:custGeom>
            <a:avLst/>
            <a:gdLst>
              <a:gd name="connsiteX0" fmla="*/ 0 w 778524"/>
              <a:gd name="connsiteY0" fmla="*/ 398443 h 403952"/>
              <a:gd name="connsiteX1" fmla="*/ 11016 w 778524"/>
              <a:gd name="connsiteY1" fmla="*/ 326834 h 403952"/>
              <a:gd name="connsiteX2" fmla="*/ 44067 w 778524"/>
              <a:gd name="connsiteY2" fmla="*/ 216665 h 403952"/>
              <a:gd name="connsiteX3" fmla="*/ 143219 w 778524"/>
              <a:gd name="connsiteY3" fmla="*/ 95479 h 403952"/>
              <a:gd name="connsiteX4" fmla="*/ 316734 w 778524"/>
              <a:gd name="connsiteY4" fmla="*/ 15607 h 403952"/>
              <a:gd name="connsiteX5" fmla="*/ 487496 w 778524"/>
              <a:gd name="connsiteY5" fmla="*/ 12853 h 403952"/>
              <a:gd name="connsiteX6" fmla="*/ 663766 w 778524"/>
              <a:gd name="connsiteY6" fmla="*/ 92725 h 403952"/>
              <a:gd name="connsiteX7" fmla="*/ 760163 w 778524"/>
              <a:gd name="connsiteY7" fmla="*/ 252470 h 403952"/>
              <a:gd name="connsiteX8" fmla="*/ 773934 w 778524"/>
              <a:gd name="connsiteY8" fmla="*/ 403952 h 403952"/>
              <a:gd name="connsiteX9" fmla="*/ 773934 w 778524"/>
              <a:gd name="connsiteY9" fmla="*/ 403952 h 40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524" h="403952">
                <a:moveTo>
                  <a:pt x="0" y="398443"/>
                </a:moveTo>
                <a:cubicBezTo>
                  <a:pt x="1836" y="377786"/>
                  <a:pt x="3672" y="357130"/>
                  <a:pt x="11016" y="326834"/>
                </a:cubicBezTo>
                <a:cubicBezTo>
                  <a:pt x="18360" y="296538"/>
                  <a:pt x="22033" y="255224"/>
                  <a:pt x="44067" y="216665"/>
                </a:cubicBezTo>
                <a:cubicBezTo>
                  <a:pt x="66101" y="178106"/>
                  <a:pt x="97775" y="128989"/>
                  <a:pt x="143219" y="95479"/>
                </a:cubicBezTo>
                <a:cubicBezTo>
                  <a:pt x="188663" y="61969"/>
                  <a:pt x="259355" y="29378"/>
                  <a:pt x="316734" y="15607"/>
                </a:cubicBezTo>
                <a:cubicBezTo>
                  <a:pt x="374113" y="1836"/>
                  <a:pt x="429657" y="0"/>
                  <a:pt x="487496" y="12853"/>
                </a:cubicBezTo>
                <a:cubicBezTo>
                  <a:pt x="545335" y="25706"/>
                  <a:pt x="618322" y="52789"/>
                  <a:pt x="663766" y="92725"/>
                </a:cubicBezTo>
                <a:cubicBezTo>
                  <a:pt x="709211" y="132661"/>
                  <a:pt x="741802" y="200599"/>
                  <a:pt x="760163" y="252470"/>
                </a:cubicBezTo>
                <a:cubicBezTo>
                  <a:pt x="778524" y="304341"/>
                  <a:pt x="773934" y="403952"/>
                  <a:pt x="773934" y="403952"/>
                </a:cubicBezTo>
                <a:lnTo>
                  <a:pt x="773934" y="403952"/>
                </a:lnTo>
              </a:path>
            </a:pathLst>
          </a:cu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4"/>
          <p:cNvSpPr/>
          <p:nvPr/>
        </p:nvSpPr>
        <p:spPr>
          <a:xfrm>
            <a:off x="971600" y="2996952"/>
            <a:ext cx="619785" cy="400110"/>
          </a:xfrm>
          <a:prstGeom prst="rect">
            <a:avLst/>
          </a:prstGeom>
          <a:solidFill>
            <a:schemeClr val="accent5">
              <a:lumMod val="75000"/>
            </a:schemeClr>
          </a:solidFill>
        </p:spPr>
        <p:txBody>
          <a:bodyPr wrap="none">
            <a:spAutoFit/>
          </a:bodyPr>
          <a:lstStyle/>
          <a:p>
            <a:r>
              <a:rPr lang="fr-FR" sz="2000" dirty="0" smtClean="0">
                <a:solidFill>
                  <a:schemeClr val="bg1"/>
                </a:solidFill>
              </a:rPr>
              <a:t>ABA</a:t>
            </a:r>
            <a:endParaRPr lang="fr-FR" sz="2000" dirty="0">
              <a:solidFill>
                <a:schemeClr val="bg1"/>
              </a:solidFill>
            </a:endParaRPr>
          </a:p>
        </p:txBody>
      </p:sp>
      <p:sp>
        <p:nvSpPr>
          <p:cNvPr id="6" name="Flèche vers le bas 5"/>
          <p:cNvSpPr/>
          <p:nvPr/>
        </p:nvSpPr>
        <p:spPr>
          <a:xfrm>
            <a:off x="1043608" y="692696"/>
            <a:ext cx="504056" cy="576064"/>
          </a:xfrm>
          <a:prstGeom prst="downArrow">
            <a:avLst>
              <a:gd name="adj1" fmla="val 24996"/>
              <a:gd name="adj2" fmla="val 5200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51521" y="1412776"/>
            <a:ext cx="3672408" cy="1323439"/>
          </a:xfrm>
          <a:prstGeom prst="rect">
            <a:avLst/>
          </a:prstGeom>
        </p:spPr>
        <p:txBody>
          <a:bodyPr wrap="square">
            <a:spAutoFit/>
          </a:bodyPr>
          <a:lstStyle/>
          <a:p>
            <a:r>
              <a:rPr lang="fr-FR" sz="2000" dirty="0" smtClean="0"/>
              <a:t>Synthèse d’ABA (expression des gènes NCED)</a:t>
            </a:r>
          </a:p>
          <a:p>
            <a:r>
              <a:rPr lang="fr-FR" sz="2000" dirty="0" smtClean="0"/>
              <a:t>Dégradation de </a:t>
            </a:r>
            <a:r>
              <a:rPr lang="fr-FR" sz="2000" dirty="0" err="1" smtClean="0"/>
              <a:t>GAs</a:t>
            </a:r>
            <a:r>
              <a:rPr lang="fr-FR" sz="2000" dirty="0" smtClean="0"/>
              <a:t> (activité des gènes GA2ox2)</a:t>
            </a:r>
            <a:endParaRPr lang="fr-FR" sz="2000" dirty="0"/>
          </a:p>
        </p:txBody>
      </p:sp>
      <p:cxnSp>
        <p:nvCxnSpPr>
          <p:cNvPr id="10" name="Connecteur droit avec flèche 9"/>
          <p:cNvCxnSpPr/>
          <p:nvPr/>
        </p:nvCxnSpPr>
        <p:spPr>
          <a:xfrm>
            <a:off x="1259632" y="3645024"/>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23528" y="4365104"/>
            <a:ext cx="2858411" cy="400110"/>
          </a:xfrm>
          <a:prstGeom prst="rect">
            <a:avLst/>
          </a:prstGeom>
        </p:spPr>
        <p:txBody>
          <a:bodyPr wrap="none">
            <a:spAutoFit/>
          </a:bodyPr>
          <a:lstStyle/>
          <a:p>
            <a:r>
              <a:rPr lang="fr-FR" sz="2000" dirty="0" smtClean="0"/>
              <a:t>Signalisation ABA (</a:t>
            </a:r>
            <a:r>
              <a:rPr lang="fr-FR" sz="2000" dirty="0" err="1" smtClean="0"/>
              <a:t>ABREs</a:t>
            </a:r>
            <a:r>
              <a:rPr lang="fr-FR" sz="2000" dirty="0" smtClean="0"/>
              <a:t>)</a:t>
            </a:r>
            <a:endParaRPr lang="fr-FR" sz="2000" dirty="0"/>
          </a:p>
        </p:txBody>
      </p:sp>
      <p:sp>
        <p:nvSpPr>
          <p:cNvPr id="14" name="Flèche vers le bas 13"/>
          <p:cNvSpPr/>
          <p:nvPr/>
        </p:nvSpPr>
        <p:spPr>
          <a:xfrm>
            <a:off x="971600" y="4941168"/>
            <a:ext cx="504056" cy="576064"/>
          </a:xfrm>
          <a:prstGeom prst="downArrow">
            <a:avLst>
              <a:gd name="adj1" fmla="val 24996"/>
              <a:gd name="adj2" fmla="val 5200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39552" y="5733256"/>
            <a:ext cx="1587486" cy="400110"/>
          </a:xfrm>
          <a:prstGeom prst="rect">
            <a:avLst/>
          </a:prstGeom>
        </p:spPr>
        <p:txBody>
          <a:bodyPr wrap="none">
            <a:spAutoFit/>
          </a:bodyPr>
          <a:lstStyle/>
          <a:p>
            <a:r>
              <a:rPr lang="fr-FR" sz="2000" b="1" dirty="0" smtClean="0"/>
              <a:t>État dormant</a:t>
            </a:r>
            <a:endParaRPr lang="fr-FR" sz="2000" b="1" dirty="0"/>
          </a:p>
        </p:txBody>
      </p:sp>
      <p:grpSp>
        <p:nvGrpSpPr>
          <p:cNvPr id="23" name="Groupe 22"/>
          <p:cNvGrpSpPr/>
          <p:nvPr/>
        </p:nvGrpSpPr>
        <p:grpSpPr>
          <a:xfrm>
            <a:off x="5292080" y="692696"/>
            <a:ext cx="3395545" cy="5728702"/>
            <a:chOff x="5292080" y="692696"/>
            <a:chExt cx="3395545" cy="5728702"/>
          </a:xfrm>
        </p:grpSpPr>
        <p:sp>
          <p:nvSpPr>
            <p:cNvPr id="7" name="Rectangle 6"/>
            <p:cNvSpPr/>
            <p:nvPr/>
          </p:nvSpPr>
          <p:spPr>
            <a:xfrm>
              <a:off x="6588224" y="2348880"/>
              <a:ext cx="596638" cy="400110"/>
            </a:xfrm>
            <a:prstGeom prst="rect">
              <a:avLst/>
            </a:prstGeom>
            <a:solidFill>
              <a:srgbClr val="FF6600"/>
            </a:solidFill>
          </p:spPr>
          <p:txBody>
            <a:bodyPr wrap="none">
              <a:spAutoFit/>
            </a:bodyPr>
            <a:lstStyle/>
            <a:p>
              <a:r>
                <a:rPr lang="fr-FR" sz="2000" dirty="0" err="1" smtClean="0">
                  <a:solidFill>
                    <a:schemeClr val="bg1"/>
                  </a:solidFill>
                </a:rPr>
                <a:t>GAs</a:t>
              </a:r>
              <a:endParaRPr lang="fr-FR" sz="2000" dirty="0">
                <a:solidFill>
                  <a:schemeClr val="bg1"/>
                </a:solidFill>
              </a:endParaRPr>
            </a:p>
          </p:txBody>
        </p:sp>
        <p:sp>
          <p:nvSpPr>
            <p:cNvPr id="8" name="Flèche vers le bas 7"/>
            <p:cNvSpPr/>
            <p:nvPr/>
          </p:nvSpPr>
          <p:spPr>
            <a:xfrm>
              <a:off x="6588224" y="692696"/>
              <a:ext cx="504056" cy="576064"/>
            </a:xfrm>
            <a:prstGeom prst="downArrow">
              <a:avLst>
                <a:gd name="adj1" fmla="val 24996"/>
                <a:gd name="adj2" fmla="val 5200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5292080" y="1484784"/>
              <a:ext cx="3395545" cy="707886"/>
            </a:xfrm>
            <a:prstGeom prst="rect">
              <a:avLst/>
            </a:prstGeom>
          </p:spPr>
          <p:txBody>
            <a:bodyPr wrap="none">
              <a:spAutoFit/>
            </a:bodyPr>
            <a:lstStyle/>
            <a:p>
              <a:r>
                <a:rPr lang="fr-FR" sz="2000" dirty="0" smtClean="0"/>
                <a:t>Synthèse des </a:t>
              </a:r>
              <a:r>
                <a:rPr lang="fr-FR" sz="2000" dirty="0" err="1" smtClean="0"/>
                <a:t>Gas</a:t>
              </a:r>
              <a:r>
                <a:rPr lang="fr-FR" sz="2000" dirty="0" smtClean="0"/>
                <a:t> (GA3ox1)</a:t>
              </a:r>
            </a:p>
            <a:p>
              <a:r>
                <a:rPr lang="fr-FR" sz="2000" dirty="0" smtClean="0"/>
                <a:t>Dégradation d’ABA (CyP707A2)</a:t>
              </a:r>
              <a:endParaRPr lang="fr-FR" sz="2000" dirty="0"/>
            </a:p>
          </p:txBody>
        </p:sp>
        <p:cxnSp>
          <p:nvCxnSpPr>
            <p:cNvPr id="17" name="Connecteur droit avec flèche 16"/>
            <p:cNvCxnSpPr/>
            <p:nvPr/>
          </p:nvCxnSpPr>
          <p:spPr>
            <a:xfrm>
              <a:off x="6876256" y="2924944"/>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940152" y="3645024"/>
              <a:ext cx="2726259" cy="400110"/>
            </a:xfrm>
            <a:prstGeom prst="rect">
              <a:avLst/>
            </a:prstGeom>
          </p:spPr>
          <p:txBody>
            <a:bodyPr wrap="none">
              <a:spAutoFit/>
            </a:bodyPr>
            <a:lstStyle/>
            <a:p>
              <a:r>
                <a:rPr lang="fr-FR" sz="2000" dirty="0" smtClean="0"/>
                <a:t>Signalisation GA (DELLA)</a:t>
              </a:r>
              <a:endParaRPr lang="fr-FR" sz="2000" dirty="0"/>
            </a:p>
          </p:txBody>
        </p:sp>
        <p:sp>
          <p:nvSpPr>
            <p:cNvPr id="19" name="Flèche vers le bas 18"/>
            <p:cNvSpPr/>
            <p:nvPr/>
          </p:nvSpPr>
          <p:spPr>
            <a:xfrm>
              <a:off x="6660232" y="5445224"/>
              <a:ext cx="504056" cy="576064"/>
            </a:xfrm>
            <a:prstGeom prst="downArrow">
              <a:avLst>
                <a:gd name="adj1" fmla="val 24996"/>
                <a:gd name="adj2" fmla="val 52009"/>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228184" y="6021288"/>
              <a:ext cx="1528816" cy="400110"/>
            </a:xfrm>
            <a:prstGeom prst="rect">
              <a:avLst/>
            </a:prstGeom>
          </p:spPr>
          <p:txBody>
            <a:bodyPr wrap="none">
              <a:spAutoFit/>
            </a:bodyPr>
            <a:lstStyle/>
            <a:p>
              <a:r>
                <a:rPr lang="fr-FR" sz="2000" b="1" dirty="0" smtClean="0"/>
                <a:t>Germination</a:t>
              </a:r>
              <a:endParaRPr lang="fr-FR" sz="2000" b="1" dirty="0"/>
            </a:p>
          </p:txBody>
        </p:sp>
        <p:sp>
          <p:nvSpPr>
            <p:cNvPr id="21" name="Rectangle 20"/>
            <p:cNvSpPr/>
            <p:nvPr/>
          </p:nvSpPr>
          <p:spPr>
            <a:xfrm>
              <a:off x="6156176" y="5013176"/>
              <a:ext cx="1870769" cy="369332"/>
            </a:xfrm>
            <a:prstGeom prst="rect">
              <a:avLst/>
            </a:prstGeom>
          </p:spPr>
          <p:txBody>
            <a:bodyPr wrap="none">
              <a:spAutoFit/>
            </a:bodyPr>
            <a:lstStyle/>
            <a:p>
              <a:r>
                <a:rPr lang="fr-FR" dirty="0" smtClean="0"/>
                <a:t>État non dormant</a:t>
              </a:r>
              <a:endParaRPr lang="fr-FR" dirty="0"/>
            </a:p>
          </p:txBody>
        </p:sp>
        <p:cxnSp>
          <p:nvCxnSpPr>
            <p:cNvPr id="22" name="Connecteur droit avec flèche 21"/>
            <p:cNvCxnSpPr/>
            <p:nvPr/>
          </p:nvCxnSpPr>
          <p:spPr>
            <a:xfrm>
              <a:off x="6876256" y="4149080"/>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88640"/>
            <a:ext cx="8352928" cy="1938992"/>
          </a:xfrm>
          <a:prstGeom prst="rect">
            <a:avLst/>
          </a:prstGeom>
        </p:spPr>
        <p:txBody>
          <a:bodyPr wrap="square">
            <a:spAutoFit/>
          </a:bodyPr>
          <a:lstStyle/>
          <a:p>
            <a:r>
              <a:rPr lang="fr-FR" sz="2000" dirty="0" smtClean="0"/>
              <a:t> </a:t>
            </a:r>
            <a:r>
              <a:rPr lang="fr-FR" sz="2000" b="1" dirty="0" smtClean="0"/>
              <a:t>Equilibre ABA/GA est compliqué</a:t>
            </a:r>
            <a:r>
              <a:rPr lang="fr-FR" sz="2000" dirty="0" smtClean="0"/>
              <a:t> par les variations de </a:t>
            </a:r>
            <a:r>
              <a:rPr lang="fr-FR" sz="2000" b="1" dirty="0" smtClean="0"/>
              <a:t>sensibilité</a:t>
            </a:r>
            <a:r>
              <a:rPr lang="fr-FR" sz="2000" dirty="0" smtClean="0"/>
              <a:t> à ces mêmes hormones qui est fonction de l’état de ces voies de transductions du signal hormonal:</a:t>
            </a:r>
          </a:p>
          <a:p>
            <a:r>
              <a:rPr lang="fr-FR" sz="2000" dirty="0" smtClean="0"/>
              <a:t>	*Les graines dormantes sont très sensibles à l’ABA.</a:t>
            </a:r>
          </a:p>
          <a:p>
            <a:r>
              <a:rPr lang="fr-FR" sz="2000" dirty="0" smtClean="0"/>
              <a:t>	*Mais un apport exogène d’ABA sur des graines non dormantes sera sans effet.</a:t>
            </a:r>
          </a:p>
        </p:txBody>
      </p:sp>
      <p:sp>
        <p:nvSpPr>
          <p:cNvPr id="3" name="Rectangle 2"/>
          <p:cNvSpPr/>
          <p:nvPr/>
        </p:nvSpPr>
        <p:spPr>
          <a:xfrm>
            <a:off x="323528" y="2492896"/>
            <a:ext cx="1907766" cy="400110"/>
          </a:xfrm>
          <a:prstGeom prst="rect">
            <a:avLst/>
          </a:prstGeom>
        </p:spPr>
        <p:txBody>
          <a:bodyPr wrap="none">
            <a:spAutoFit/>
          </a:bodyPr>
          <a:lstStyle/>
          <a:p>
            <a:r>
              <a:rPr lang="fr-FR" sz="2000" b="1" dirty="0" smtClean="0"/>
              <a:t>7 CONCLUSIONS</a:t>
            </a:r>
            <a:endParaRPr lang="fr-FR" sz="2000" b="1" dirty="0"/>
          </a:p>
        </p:txBody>
      </p:sp>
      <p:grpSp>
        <p:nvGrpSpPr>
          <p:cNvPr id="8" name="Groupe 7"/>
          <p:cNvGrpSpPr/>
          <p:nvPr/>
        </p:nvGrpSpPr>
        <p:grpSpPr>
          <a:xfrm>
            <a:off x="395536" y="3212976"/>
            <a:ext cx="8424936" cy="1519719"/>
            <a:chOff x="395536" y="3212976"/>
            <a:chExt cx="8424936" cy="1519719"/>
          </a:xfrm>
        </p:grpSpPr>
        <p:sp>
          <p:nvSpPr>
            <p:cNvPr id="4" name="Rectangle 3"/>
            <p:cNvSpPr/>
            <p:nvPr/>
          </p:nvSpPr>
          <p:spPr>
            <a:xfrm>
              <a:off x="395536" y="3212976"/>
              <a:ext cx="4874796" cy="400110"/>
            </a:xfrm>
            <a:prstGeom prst="rect">
              <a:avLst/>
            </a:prstGeom>
            <a:solidFill>
              <a:srgbClr val="FF6600"/>
            </a:solidFill>
          </p:spPr>
          <p:txBody>
            <a:bodyPr wrap="none">
              <a:spAutoFit/>
            </a:bodyPr>
            <a:lstStyle/>
            <a:p>
              <a:r>
                <a:rPr lang="fr-FR" sz="2000" dirty="0" smtClean="0">
                  <a:solidFill>
                    <a:schemeClr val="bg1"/>
                  </a:solidFill>
                </a:rPr>
                <a:t>Voies de signalisation hormonales complexes</a:t>
              </a:r>
            </a:p>
          </p:txBody>
        </p:sp>
        <p:sp>
          <p:nvSpPr>
            <p:cNvPr id="5" name="Rectangle 4"/>
            <p:cNvSpPr/>
            <p:nvPr/>
          </p:nvSpPr>
          <p:spPr>
            <a:xfrm>
              <a:off x="395536" y="3717032"/>
              <a:ext cx="8424936" cy="1015663"/>
            </a:xfrm>
            <a:prstGeom prst="rect">
              <a:avLst/>
            </a:prstGeom>
          </p:spPr>
          <p:txBody>
            <a:bodyPr wrap="square">
              <a:spAutoFit/>
            </a:bodyPr>
            <a:lstStyle/>
            <a:p>
              <a:pPr lvl="0"/>
              <a:r>
                <a:rPr lang="fr-FR" sz="2000" dirty="0" smtClean="0"/>
                <a:t>Rarement « une hormone – une voie de signalisation – une ou des réponses »</a:t>
              </a:r>
            </a:p>
            <a:p>
              <a:pPr lvl="0"/>
              <a:r>
                <a:rPr lang="fr-FR" sz="2000" dirty="0" smtClean="0"/>
                <a:t>Mais une combinaison de différents signaux agissant soit en synergie soit en opposition</a:t>
              </a:r>
              <a:endParaRPr lang="fr-FR" sz="2000" dirty="0"/>
            </a:p>
          </p:txBody>
        </p:sp>
      </p:grpSp>
      <p:sp>
        <p:nvSpPr>
          <p:cNvPr id="6" name="Rectangle 5"/>
          <p:cNvSpPr/>
          <p:nvPr/>
        </p:nvSpPr>
        <p:spPr>
          <a:xfrm>
            <a:off x="395536" y="5013176"/>
            <a:ext cx="3686009" cy="400110"/>
          </a:xfrm>
          <a:prstGeom prst="rect">
            <a:avLst/>
          </a:prstGeom>
          <a:solidFill>
            <a:srgbClr val="FF0000"/>
          </a:solidFill>
        </p:spPr>
        <p:txBody>
          <a:bodyPr wrap="none">
            <a:spAutoFit/>
          </a:bodyPr>
          <a:lstStyle/>
          <a:p>
            <a:r>
              <a:rPr lang="fr-FR" sz="2000" dirty="0" smtClean="0">
                <a:solidFill>
                  <a:schemeClr val="bg1"/>
                </a:solidFill>
              </a:rPr>
              <a:t>Auxine occupe une place centrale</a:t>
            </a:r>
          </a:p>
        </p:txBody>
      </p:sp>
      <p:sp>
        <p:nvSpPr>
          <p:cNvPr id="7" name="Rectangle 6"/>
          <p:cNvSpPr/>
          <p:nvPr/>
        </p:nvSpPr>
        <p:spPr>
          <a:xfrm>
            <a:off x="467544" y="5589240"/>
            <a:ext cx="8280920" cy="400110"/>
          </a:xfrm>
          <a:prstGeom prst="rect">
            <a:avLst/>
          </a:prstGeom>
        </p:spPr>
        <p:txBody>
          <a:bodyPr wrap="square">
            <a:spAutoFit/>
          </a:bodyPr>
          <a:lstStyle/>
          <a:p>
            <a:pPr lvl="0"/>
            <a:r>
              <a:rPr lang="fr-FR" sz="2000" dirty="0" smtClean="0"/>
              <a:t>Agit avec d’autres hormones pour contrôler les processus cellulaires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260648"/>
            <a:ext cx="8495787" cy="400110"/>
          </a:xfrm>
          <a:prstGeom prst="rect">
            <a:avLst/>
          </a:prstGeom>
          <a:solidFill>
            <a:schemeClr val="accent5">
              <a:lumMod val="75000"/>
            </a:schemeClr>
          </a:solidFill>
        </p:spPr>
        <p:txBody>
          <a:bodyPr wrap="none">
            <a:spAutoFit/>
          </a:bodyPr>
          <a:lstStyle/>
          <a:p>
            <a:r>
              <a:rPr lang="fr-FR" sz="2000" dirty="0" smtClean="0">
                <a:solidFill>
                  <a:schemeClr val="bg1"/>
                </a:solidFill>
              </a:rPr>
              <a:t>Les interactions entre différents signaux peuvent intervenir à différents niveaux: </a:t>
            </a:r>
          </a:p>
        </p:txBody>
      </p:sp>
      <p:sp>
        <p:nvSpPr>
          <p:cNvPr id="4" name="Rectangle 3"/>
          <p:cNvSpPr/>
          <p:nvPr/>
        </p:nvSpPr>
        <p:spPr>
          <a:xfrm>
            <a:off x="467544" y="1124744"/>
            <a:ext cx="7920880" cy="707886"/>
          </a:xfrm>
          <a:prstGeom prst="rect">
            <a:avLst/>
          </a:prstGeom>
          <a:solidFill>
            <a:srgbClr val="FFC000"/>
          </a:solidFill>
        </p:spPr>
        <p:txBody>
          <a:bodyPr wrap="square">
            <a:spAutoFit/>
          </a:bodyPr>
          <a:lstStyle/>
          <a:p>
            <a:r>
              <a:rPr lang="fr-FR" sz="2000" b="1" dirty="0" smtClean="0">
                <a:solidFill>
                  <a:schemeClr val="bg1"/>
                </a:solidFill>
              </a:rPr>
              <a:t>Effet d’une hormone sur la biosynthèse des autres</a:t>
            </a:r>
            <a:r>
              <a:rPr lang="fr-FR" sz="2000" dirty="0" smtClean="0">
                <a:solidFill>
                  <a:schemeClr val="bg1"/>
                </a:solidFill>
              </a:rPr>
              <a:t>: ex auxine sur l’éthylène et réciproquement</a:t>
            </a:r>
            <a:endParaRPr lang="fr-FR" sz="2000" dirty="0">
              <a:solidFill>
                <a:schemeClr val="bg1"/>
              </a:solidFill>
            </a:endParaRPr>
          </a:p>
        </p:txBody>
      </p:sp>
      <p:sp>
        <p:nvSpPr>
          <p:cNvPr id="5" name="Rectangle 4"/>
          <p:cNvSpPr/>
          <p:nvPr/>
        </p:nvSpPr>
        <p:spPr>
          <a:xfrm>
            <a:off x="467544" y="2060848"/>
            <a:ext cx="7920880" cy="707886"/>
          </a:xfrm>
          <a:prstGeom prst="rect">
            <a:avLst/>
          </a:prstGeom>
          <a:solidFill>
            <a:srgbClr val="FF6600"/>
          </a:solidFill>
        </p:spPr>
        <p:txBody>
          <a:bodyPr wrap="square">
            <a:spAutoFit/>
          </a:bodyPr>
          <a:lstStyle/>
          <a:p>
            <a:r>
              <a:rPr lang="fr-FR" sz="2000" b="1" dirty="0" smtClean="0">
                <a:solidFill>
                  <a:schemeClr val="bg1"/>
                </a:solidFill>
              </a:rPr>
              <a:t>Effet d’une hormone sur la disponibilité d’une autre hormone</a:t>
            </a:r>
            <a:r>
              <a:rPr lang="fr-FR" sz="2000" dirty="0" smtClean="0">
                <a:solidFill>
                  <a:schemeClr val="bg1"/>
                </a:solidFill>
              </a:rPr>
              <a:t>: ex action sur le transport; l’éthylène ou l’ABA inhibe le transport de l’auxine</a:t>
            </a:r>
            <a:endParaRPr lang="fr-FR" sz="2000" dirty="0">
              <a:solidFill>
                <a:schemeClr val="bg1"/>
              </a:solidFill>
            </a:endParaRPr>
          </a:p>
        </p:txBody>
      </p:sp>
      <p:sp>
        <p:nvSpPr>
          <p:cNvPr id="6" name="Rectangle 5"/>
          <p:cNvSpPr/>
          <p:nvPr/>
        </p:nvSpPr>
        <p:spPr>
          <a:xfrm>
            <a:off x="467544" y="2924944"/>
            <a:ext cx="7920880" cy="1323439"/>
          </a:xfrm>
          <a:prstGeom prst="rect">
            <a:avLst/>
          </a:prstGeom>
          <a:solidFill>
            <a:srgbClr val="C00000"/>
          </a:solidFill>
        </p:spPr>
        <p:txBody>
          <a:bodyPr wrap="square">
            <a:spAutoFit/>
          </a:bodyPr>
          <a:lstStyle/>
          <a:p>
            <a:r>
              <a:rPr lang="fr-FR" sz="2000" b="1" dirty="0" smtClean="0">
                <a:solidFill>
                  <a:schemeClr val="bg1"/>
                </a:solidFill>
              </a:rPr>
              <a:t>Effets combinés des voies de signalisation sur des cibles communes</a:t>
            </a:r>
            <a:r>
              <a:rPr lang="fr-FR" sz="2000" dirty="0" smtClean="0">
                <a:solidFill>
                  <a:schemeClr val="bg1"/>
                </a:solidFill>
              </a:rPr>
              <a:t>: ex interaction entre l’auxine et les gibbérellines ou un même répresseur </a:t>
            </a:r>
            <a:r>
              <a:rPr lang="fr-FR" sz="2000" dirty="0" err="1" smtClean="0">
                <a:solidFill>
                  <a:schemeClr val="bg1"/>
                </a:solidFill>
              </a:rPr>
              <a:t>transcriptionnel</a:t>
            </a:r>
            <a:r>
              <a:rPr lang="fr-FR" sz="2000" dirty="0" smtClean="0">
                <a:solidFill>
                  <a:schemeClr val="bg1"/>
                </a:solidFill>
              </a:rPr>
              <a:t> est </a:t>
            </a:r>
            <a:r>
              <a:rPr lang="fr-FR" sz="2000" dirty="0" err="1" smtClean="0">
                <a:solidFill>
                  <a:schemeClr val="bg1"/>
                </a:solidFill>
              </a:rPr>
              <a:t>co</a:t>
            </a:r>
            <a:r>
              <a:rPr lang="fr-FR" sz="2000" dirty="0" smtClean="0">
                <a:solidFill>
                  <a:schemeClr val="bg1"/>
                </a:solidFill>
              </a:rPr>
              <a:t>-régulé par les 2 hormones pour contrôler la transition en le méristème racinaire et la zone d’élongation</a:t>
            </a:r>
            <a:endParaRPr lang="fr-FR" sz="2000" dirty="0">
              <a:solidFill>
                <a:schemeClr val="bg1"/>
              </a:solidFill>
            </a:endParaRPr>
          </a:p>
        </p:txBody>
      </p:sp>
      <p:sp>
        <p:nvSpPr>
          <p:cNvPr id="7" name="Rectangle 6"/>
          <p:cNvSpPr/>
          <p:nvPr/>
        </p:nvSpPr>
        <p:spPr>
          <a:xfrm>
            <a:off x="467544" y="5157192"/>
            <a:ext cx="8352928" cy="1015663"/>
          </a:xfrm>
          <a:prstGeom prst="rect">
            <a:avLst/>
          </a:prstGeom>
        </p:spPr>
        <p:txBody>
          <a:bodyPr wrap="square">
            <a:spAutoFit/>
          </a:bodyPr>
          <a:lstStyle/>
          <a:p>
            <a:r>
              <a:rPr lang="fr-FR" sz="2000" dirty="0" smtClean="0"/>
              <a:t>Depuis de nombreuses années, les effets physiologiques des hormones sont connues mais les bases moléculaires de ces interactions ainsi que leurs régulations, restent </a:t>
            </a:r>
            <a:r>
              <a:rPr lang="fr-FR" sz="2000" b="1" dirty="0" smtClean="0"/>
              <a:t>un vaste sujet de recherche</a:t>
            </a:r>
            <a:r>
              <a:rPr lang="fr-FR" sz="2000" dirty="0" smtClean="0"/>
              <a:t>.</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4154984"/>
          </a:xfrm>
          <a:prstGeom prst="rect">
            <a:avLst/>
          </a:prstGeom>
          <a:solidFill>
            <a:srgbClr val="C00000"/>
          </a:solidFill>
        </p:spPr>
        <p:txBody>
          <a:bodyPr wrap="square">
            <a:spAutoFit/>
          </a:bodyPr>
          <a:lstStyle/>
          <a:p>
            <a:r>
              <a:rPr lang="fr-FR" sz="2400" dirty="0" smtClean="0">
                <a:solidFill>
                  <a:schemeClr val="bg1"/>
                </a:solidFill>
              </a:rPr>
              <a:t>2 LES HORMONES VEGETALES </a:t>
            </a:r>
          </a:p>
          <a:p>
            <a:r>
              <a:rPr lang="fr-FR" sz="2400" dirty="0" smtClean="0">
                <a:solidFill>
                  <a:schemeClr val="bg1"/>
                </a:solidFill>
              </a:rPr>
              <a:t>2.1 AUXINES</a:t>
            </a:r>
          </a:p>
          <a:p>
            <a:r>
              <a:rPr lang="fr-FR" sz="2400" dirty="0" smtClean="0">
                <a:solidFill>
                  <a:schemeClr val="bg1"/>
                </a:solidFill>
              </a:rPr>
              <a:t>2.2 GIBBERELLINES</a:t>
            </a:r>
          </a:p>
          <a:p>
            <a:r>
              <a:rPr lang="fr-FR" sz="2400" dirty="0" smtClean="0">
                <a:solidFill>
                  <a:schemeClr val="bg1"/>
                </a:solidFill>
              </a:rPr>
              <a:t>2.3 CYTOKININES</a:t>
            </a:r>
          </a:p>
          <a:p>
            <a:r>
              <a:rPr lang="fr-FR" sz="2400" dirty="0" smtClean="0">
                <a:solidFill>
                  <a:schemeClr val="bg1"/>
                </a:solidFill>
              </a:rPr>
              <a:t>2.4 BRASSINOSTEROIDES</a:t>
            </a:r>
          </a:p>
          <a:p>
            <a:r>
              <a:rPr lang="fr-FR" sz="2400" dirty="0" smtClean="0">
                <a:solidFill>
                  <a:schemeClr val="bg1"/>
                </a:solidFill>
              </a:rPr>
              <a:t>2.5 ACIDE ABSCISSIQUE (ABA)</a:t>
            </a:r>
          </a:p>
          <a:p>
            <a:r>
              <a:rPr lang="fr-FR" sz="2400" dirty="0" smtClean="0">
                <a:solidFill>
                  <a:schemeClr val="bg1"/>
                </a:solidFill>
              </a:rPr>
              <a:t>2.6 ETHYLENE</a:t>
            </a:r>
          </a:p>
          <a:p>
            <a:r>
              <a:rPr lang="fr-FR" sz="2400" dirty="0" smtClean="0">
                <a:solidFill>
                  <a:schemeClr val="bg1"/>
                </a:solidFill>
              </a:rPr>
              <a:t>2.7 JASMONATES</a:t>
            </a:r>
          </a:p>
          <a:p>
            <a:r>
              <a:rPr lang="fr-FR" sz="2400" dirty="0" smtClean="0">
                <a:solidFill>
                  <a:schemeClr val="bg1"/>
                </a:solidFill>
              </a:rPr>
              <a:t>2.8 AUTRES MOLECULES</a:t>
            </a:r>
          </a:p>
          <a:p>
            <a:r>
              <a:rPr lang="fr-FR" sz="2400" dirty="0" smtClean="0">
                <a:solidFill>
                  <a:schemeClr val="bg1"/>
                </a:solidFill>
              </a:rPr>
              <a:t>2.9 RECAPITULATIF</a:t>
            </a:r>
          </a:p>
          <a:p>
            <a:r>
              <a:rPr lang="fr-FR" sz="2400" dirty="0" smtClean="0">
                <a:solidFill>
                  <a:schemeClr val="bg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260648"/>
            <a:ext cx="4176464" cy="830997"/>
          </a:xfrm>
          <a:prstGeom prst="rect">
            <a:avLst/>
          </a:prstGeom>
        </p:spPr>
        <p:txBody>
          <a:bodyPr wrap="square">
            <a:spAutoFit/>
          </a:bodyPr>
          <a:lstStyle/>
          <a:p>
            <a:pPr>
              <a:spcBef>
                <a:spcPct val="50000"/>
              </a:spcBef>
            </a:pPr>
            <a:r>
              <a:rPr lang="fr-FR" sz="2400" b="1" dirty="0" smtClean="0"/>
              <a:t>Réponses dues aux régulateurs de croissance</a:t>
            </a:r>
            <a:endParaRPr lang="fr-FR" sz="2400" b="1" dirty="0"/>
          </a:p>
        </p:txBody>
      </p:sp>
      <p:pic>
        <p:nvPicPr>
          <p:cNvPr id="7" name="Image 6" descr="SCHEMA PLANTE.jpg"/>
          <p:cNvPicPr>
            <a:picLocks noChangeAspect="1"/>
          </p:cNvPicPr>
          <p:nvPr/>
        </p:nvPicPr>
        <p:blipFill>
          <a:blip r:embed="rId2" cstate="print"/>
          <a:stretch>
            <a:fillRect/>
          </a:stretch>
        </p:blipFill>
        <p:spPr>
          <a:xfrm>
            <a:off x="4513488" y="-27384"/>
            <a:ext cx="4667024" cy="6858000"/>
          </a:xfrm>
          <a:prstGeom prst="rect">
            <a:avLst/>
          </a:prstGeom>
        </p:spPr>
      </p:pic>
      <p:sp>
        <p:nvSpPr>
          <p:cNvPr id="10" name="Rectangle 9"/>
          <p:cNvSpPr/>
          <p:nvPr/>
        </p:nvSpPr>
        <p:spPr>
          <a:xfrm>
            <a:off x="251520" y="2348880"/>
            <a:ext cx="3816424" cy="3323987"/>
          </a:xfrm>
          <a:prstGeom prst="rect">
            <a:avLst/>
          </a:prstGeom>
        </p:spPr>
        <p:txBody>
          <a:bodyPr wrap="square">
            <a:spAutoFit/>
          </a:bodyPr>
          <a:lstStyle/>
          <a:p>
            <a:pPr>
              <a:spcBef>
                <a:spcPct val="50000"/>
              </a:spcBef>
              <a:defRPr/>
            </a:pPr>
            <a:r>
              <a:rPr lang="fr-FR" sz="2000" b="1" dirty="0" smtClean="0">
                <a:effectLst>
                  <a:outerShdw blurRad="38100" dist="38100" dir="2700000" algn="tl">
                    <a:srgbClr val="FFFFFF"/>
                  </a:outerShdw>
                </a:effectLst>
              </a:rPr>
              <a:t>Auxèse</a:t>
            </a:r>
            <a:r>
              <a:rPr lang="fr-FR" sz="2000" dirty="0" smtClean="0"/>
              <a:t> : augmentation de la taille des cellules = grandissement cellulaire </a:t>
            </a:r>
          </a:p>
          <a:p>
            <a:pPr>
              <a:spcBef>
                <a:spcPct val="50000"/>
              </a:spcBef>
              <a:defRPr/>
            </a:pPr>
            <a:r>
              <a:rPr lang="fr-FR" sz="2000" dirty="0" smtClean="0"/>
              <a:t>Dans les </a:t>
            </a:r>
            <a:r>
              <a:rPr lang="fr-FR" sz="2000" b="1" dirty="0" smtClean="0">
                <a:effectLst>
                  <a:outerShdw blurRad="38100" dist="38100" dir="2700000" algn="tl">
                    <a:srgbClr val="FFFFFF"/>
                  </a:outerShdw>
                </a:effectLst>
              </a:rPr>
              <a:t>zones subapicales</a:t>
            </a:r>
            <a:endParaRPr lang="fr-FR" sz="2000" dirty="0" smtClean="0"/>
          </a:p>
          <a:p>
            <a:pPr>
              <a:spcBef>
                <a:spcPct val="50000"/>
              </a:spcBef>
              <a:defRPr/>
            </a:pPr>
            <a:endParaRPr lang="fr-FR" sz="2000" dirty="0" smtClean="0"/>
          </a:p>
          <a:p>
            <a:pPr>
              <a:spcBef>
                <a:spcPct val="50000"/>
              </a:spcBef>
              <a:defRPr/>
            </a:pPr>
            <a:r>
              <a:rPr lang="fr-FR" sz="2000" b="1" dirty="0" err="1" smtClean="0">
                <a:effectLst>
                  <a:outerShdw blurRad="38100" dist="38100" dir="2700000" algn="tl">
                    <a:srgbClr val="FFFFFF"/>
                  </a:outerShdw>
                </a:effectLst>
              </a:rPr>
              <a:t>Mérèse</a:t>
            </a:r>
            <a:r>
              <a:rPr lang="fr-FR" sz="2000" dirty="0" smtClean="0"/>
              <a:t> : multiplication cellulaire</a:t>
            </a:r>
          </a:p>
          <a:p>
            <a:pPr>
              <a:spcBef>
                <a:spcPct val="50000"/>
              </a:spcBef>
              <a:defRPr/>
            </a:pPr>
            <a:r>
              <a:rPr lang="fr-FR" sz="2000" dirty="0" smtClean="0"/>
              <a:t> Dans les </a:t>
            </a:r>
            <a:r>
              <a:rPr lang="fr-FR" sz="2000" b="1" dirty="0" smtClean="0">
                <a:effectLst>
                  <a:outerShdw blurRad="38100" dist="38100" dir="2700000" algn="tl">
                    <a:srgbClr val="FFFFFF"/>
                  </a:outerShdw>
                </a:effectLst>
              </a:rPr>
              <a:t>méristèmes</a:t>
            </a:r>
          </a:p>
          <a:p>
            <a:pPr>
              <a:spcBef>
                <a:spcPct val="50000"/>
              </a:spcBef>
              <a:defRPr/>
            </a:pPr>
            <a:endParaRPr lang="fr-FR" sz="2000" dirty="0"/>
          </a:p>
        </p:txBody>
      </p:sp>
      <p:grpSp>
        <p:nvGrpSpPr>
          <p:cNvPr id="16" name="Groupe 15"/>
          <p:cNvGrpSpPr/>
          <p:nvPr/>
        </p:nvGrpSpPr>
        <p:grpSpPr>
          <a:xfrm>
            <a:off x="2771800" y="6093296"/>
            <a:ext cx="3672408" cy="369332"/>
            <a:chOff x="2771800" y="6093296"/>
            <a:chExt cx="3672408" cy="369332"/>
          </a:xfrm>
        </p:grpSpPr>
        <p:sp>
          <p:nvSpPr>
            <p:cNvPr id="12" name="Text Box 15"/>
            <p:cNvSpPr txBox="1">
              <a:spLocks noChangeArrowheads="1"/>
            </p:cNvSpPr>
            <p:nvPr/>
          </p:nvSpPr>
          <p:spPr bwMode="auto">
            <a:xfrm>
              <a:off x="2771800" y="6093296"/>
              <a:ext cx="3113385" cy="369332"/>
            </a:xfrm>
            <a:prstGeom prst="rect">
              <a:avLst/>
            </a:prstGeom>
            <a:noFill/>
            <a:ln w="9525">
              <a:noFill/>
              <a:miter lim="800000"/>
              <a:headEnd/>
              <a:tailEnd/>
            </a:ln>
          </p:spPr>
          <p:txBody>
            <a:bodyPr wrap="square">
              <a:spAutoFit/>
            </a:bodyPr>
            <a:lstStyle/>
            <a:p>
              <a:pPr algn="r">
                <a:spcBef>
                  <a:spcPct val="50000"/>
                </a:spcBef>
              </a:pPr>
              <a:r>
                <a:rPr lang="fr-FR" b="1" dirty="0">
                  <a:solidFill>
                    <a:srgbClr val="FF0000"/>
                  </a:solidFill>
                  <a:latin typeface="Arial" charset="0"/>
                </a:rPr>
                <a:t>Zone subapicale</a:t>
              </a:r>
            </a:p>
          </p:txBody>
        </p:sp>
        <p:cxnSp>
          <p:nvCxnSpPr>
            <p:cNvPr id="14" name="Connecteur droit avec flèche 13"/>
            <p:cNvCxnSpPr/>
            <p:nvPr/>
          </p:nvCxnSpPr>
          <p:spPr>
            <a:xfrm>
              <a:off x="5940152" y="6309320"/>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6948264" y="1556792"/>
            <a:ext cx="2195736" cy="432048"/>
            <a:chOff x="6948264" y="1556792"/>
            <a:chExt cx="2195736" cy="432048"/>
          </a:xfrm>
        </p:grpSpPr>
        <p:cxnSp>
          <p:nvCxnSpPr>
            <p:cNvPr id="15" name="Connecteur droit avec flèche 14"/>
            <p:cNvCxnSpPr/>
            <p:nvPr/>
          </p:nvCxnSpPr>
          <p:spPr>
            <a:xfrm flipH="1">
              <a:off x="6948264" y="1988840"/>
              <a:ext cx="64807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 Box 15"/>
            <p:cNvSpPr txBox="1">
              <a:spLocks noChangeArrowheads="1"/>
            </p:cNvSpPr>
            <p:nvPr/>
          </p:nvSpPr>
          <p:spPr bwMode="auto">
            <a:xfrm>
              <a:off x="7127776" y="1556792"/>
              <a:ext cx="2016224" cy="369332"/>
            </a:xfrm>
            <a:prstGeom prst="rect">
              <a:avLst/>
            </a:prstGeom>
            <a:solidFill>
              <a:schemeClr val="bg1"/>
            </a:solidFill>
            <a:ln w="9525">
              <a:noFill/>
              <a:miter lim="800000"/>
              <a:headEnd/>
              <a:tailEnd/>
            </a:ln>
          </p:spPr>
          <p:txBody>
            <a:bodyPr wrap="square">
              <a:spAutoFit/>
            </a:bodyPr>
            <a:lstStyle/>
            <a:p>
              <a:pPr>
                <a:spcBef>
                  <a:spcPct val="50000"/>
                </a:spcBef>
              </a:pPr>
              <a:r>
                <a:rPr lang="fr-FR" b="1" dirty="0">
                  <a:solidFill>
                    <a:srgbClr val="FF0000"/>
                  </a:solidFill>
                  <a:latin typeface="Arial" charset="0"/>
                </a:rPr>
                <a:t>Zone subapicale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37" y="-22160"/>
            <a:ext cx="4078681" cy="1323439"/>
          </a:xfrm>
          <a:prstGeom prst="rect">
            <a:avLst/>
          </a:prstGeom>
          <a:solidFill>
            <a:schemeClr val="bg1"/>
          </a:solidFill>
        </p:spPr>
        <p:txBody>
          <a:bodyPr wrap="none">
            <a:spAutoFit/>
          </a:bodyPr>
          <a:lstStyle/>
          <a:p>
            <a:r>
              <a:rPr lang="fr-FR" sz="2000" dirty="0" smtClean="0"/>
              <a:t>2.1 AUXINES</a:t>
            </a:r>
          </a:p>
          <a:p>
            <a:endParaRPr lang="fr-FR" sz="2000" dirty="0" smtClean="0"/>
          </a:p>
          <a:p>
            <a:r>
              <a:rPr lang="fr-FR" sz="2000" b="1" dirty="0" smtClean="0"/>
              <a:t>2.1.2 Structure chimique et synthèse</a:t>
            </a:r>
          </a:p>
          <a:p>
            <a:r>
              <a:rPr lang="fr-FR" sz="2000" b="1" dirty="0" smtClean="0"/>
              <a:t>2.1.2 Effets principaux</a:t>
            </a:r>
            <a:endParaRPr lang="fr-FR" sz="2000" dirty="0" smtClean="0"/>
          </a:p>
        </p:txBody>
      </p:sp>
      <p:sp>
        <p:nvSpPr>
          <p:cNvPr id="5" name="Text Box 5"/>
          <p:cNvSpPr txBox="1">
            <a:spLocks noChangeArrowheads="1"/>
          </p:cNvSpPr>
          <p:nvPr/>
        </p:nvSpPr>
        <p:spPr bwMode="auto">
          <a:xfrm>
            <a:off x="179512" y="1630541"/>
            <a:ext cx="8136904" cy="400110"/>
          </a:xfrm>
          <a:prstGeom prst="rect">
            <a:avLst/>
          </a:prstGeom>
          <a:solidFill>
            <a:srgbClr val="FF6600"/>
          </a:solidFill>
          <a:ln w="9525">
            <a:noFill/>
            <a:miter lim="800000"/>
            <a:headEnd/>
            <a:tailEnd/>
          </a:ln>
          <a:effectLst/>
        </p:spPr>
        <p:txBody>
          <a:bodyPr wrap="square">
            <a:spAutoFit/>
          </a:bodyPr>
          <a:lstStyle/>
          <a:p>
            <a:pPr>
              <a:spcBef>
                <a:spcPct val="50000"/>
              </a:spcBef>
              <a:defRPr/>
            </a:pPr>
            <a:r>
              <a:rPr lang="fr-FR" sz="2000" dirty="0" smtClean="0">
                <a:solidFill>
                  <a:schemeClr val="bg1">
                    <a:lumMod val="95000"/>
                  </a:schemeClr>
                </a:solidFill>
              </a:rPr>
              <a:t>L’AIA ou acide indole -3- acétique est l’auxine naturelle la plus répandue </a:t>
            </a:r>
            <a:endParaRPr lang="fr-FR" sz="2000" dirty="0">
              <a:solidFill>
                <a:schemeClr val="bg1">
                  <a:lumMod val="95000"/>
                </a:schemeClr>
              </a:solidFill>
            </a:endParaRPr>
          </a:p>
        </p:txBody>
      </p:sp>
      <p:sp>
        <p:nvSpPr>
          <p:cNvPr id="14" name="Rectangle 13"/>
          <p:cNvSpPr/>
          <p:nvPr/>
        </p:nvSpPr>
        <p:spPr>
          <a:xfrm>
            <a:off x="-10737" y="580618"/>
            <a:ext cx="4078681" cy="400110"/>
          </a:xfrm>
          <a:prstGeom prst="rect">
            <a:avLst/>
          </a:prstGeom>
        </p:spPr>
        <p:txBody>
          <a:bodyPr wrap="none">
            <a:spAutoFit/>
          </a:bodyPr>
          <a:lstStyle/>
          <a:p>
            <a:r>
              <a:rPr lang="fr-FR" sz="2000" b="1" dirty="0" smtClean="0"/>
              <a:t>2.1.2 Structure chimique et synthèse</a:t>
            </a:r>
          </a:p>
        </p:txBody>
      </p:sp>
      <p:grpSp>
        <p:nvGrpSpPr>
          <p:cNvPr id="21" name="Groupe 20"/>
          <p:cNvGrpSpPr/>
          <p:nvPr/>
        </p:nvGrpSpPr>
        <p:grpSpPr>
          <a:xfrm>
            <a:off x="683568" y="2422629"/>
            <a:ext cx="7704856" cy="2097524"/>
            <a:chOff x="683568" y="2060848"/>
            <a:chExt cx="7704856" cy="2097524"/>
          </a:xfrm>
        </p:grpSpPr>
        <p:pic>
          <p:nvPicPr>
            <p:cNvPr id="6" name="Picture 24" descr="aia1"/>
            <p:cNvPicPr>
              <a:picLocks noChangeAspect="1" noChangeArrowheads="1"/>
            </p:cNvPicPr>
            <p:nvPr/>
          </p:nvPicPr>
          <p:blipFill>
            <a:blip r:embed="rId2" cstate="print">
              <a:clrChange>
                <a:clrFrom>
                  <a:srgbClr val="FFFFFF"/>
                </a:clrFrom>
                <a:clrTo>
                  <a:srgbClr val="FFFFFF">
                    <a:alpha val="0"/>
                  </a:srgbClr>
                </a:clrTo>
              </a:clrChange>
              <a:lum bright="-24000" contrast="30000"/>
            </a:blip>
            <a:srcRect b="17163"/>
            <a:stretch>
              <a:fillRect/>
            </a:stretch>
          </p:blipFill>
          <p:spPr bwMode="auto">
            <a:xfrm>
              <a:off x="2699792" y="2132856"/>
              <a:ext cx="3384376" cy="1641054"/>
            </a:xfrm>
            <a:prstGeom prst="rect">
              <a:avLst/>
            </a:prstGeom>
            <a:noFill/>
            <a:ln w="9525">
              <a:noFill/>
              <a:miter lim="800000"/>
              <a:headEnd/>
              <a:tailEnd/>
            </a:ln>
          </p:spPr>
        </p:pic>
        <p:sp>
          <p:nvSpPr>
            <p:cNvPr id="16" name="Rectangle 15"/>
            <p:cNvSpPr/>
            <p:nvPr/>
          </p:nvSpPr>
          <p:spPr>
            <a:xfrm>
              <a:off x="4788024" y="3789040"/>
              <a:ext cx="622286" cy="369332"/>
            </a:xfrm>
            <a:prstGeom prst="rect">
              <a:avLst/>
            </a:prstGeom>
          </p:spPr>
          <p:txBody>
            <a:bodyPr wrap="none">
              <a:spAutoFit/>
            </a:bodyPr>
            <a:lstStyle/>
            <a:p>
              <a:r>
                <a:rPr lang="fr-FR" dirty="0" err="1" smtClean="0"/>
                <a:t>Fig</a:t>
              </a:r>
              <a:r>
                <a:rPr lang="fr-FR" dirty="0" smtClean="0"/>
                <a:t> 3</a:t>
              </a:r>
              <a:endParaRPr lang="fr-FR" dirty="0"/>
            </a:p>
          </p:txBody>
        </p:sp>
        <p:sp>
          <p:nvSpPr>
            <p:cNvPr id="19" name="Légende encadrée 1 18"/>
            <p:cNvSpPr/>
            <p:nvPr/>
          </p:nvSpPr>
          <p:spPr>
            <a:xfrm>
              <a:off x="6804248" y="2060848"/>
              <a:ext cx="1584176" cy="1656184"/>
            </a:xfrm>
            <a:prstGeom prst="borderCallout1">
              <a:avLst>
                <a:gd name="adj1" fmla="val 18750"/>
                <a:gd name="adj2" fmla="val -8333"/>
                <a:gd name="adj3" fmla="val 35114"/>
                <a:gd name="adj4" fmla="val -41896"/>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Courte chaîne portant le groupement carboxyle (acide acétique)</a:t>
              </a:r>
              <a:endParaRPr lang="fr-FR" dirty="0">
                <a:solidFill>
                  <a:schemeClr val="tx1"/>
                </a:solidFill>
              </a:endParaRPr>
            </a:p>
          </p:txBody>
        </p:sp>
        <p:sp>
          <p:nvSpPr>
            <p:cNvPr id="20" name="Légende encadrée 1 19"/>
            <p:cNvSpPr/>
            <p:nvPr/>
          </p:nvSpPr>
          <p:spPr>
            <a:xfrm flipH="1">
              <a:off x="683568" y="2420888"/>
              <a:ext cx="1944216" cy="1224136"/>
            </a:xfrm>
            <a:prstGeom prst="borderCallout1">
              <a:avLst>
                <a:gd name="adj1" fmla="val 18750"/>
                <a:gd name="adj2" fmla="val -8333"/>
                <a:gd name="adj3" fmla="val 48746"/>
                <a:gd name="adj4" fmla="val -41183"/>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Noyau Indole dérivé du tryptophane (</a:t>
              </a:r>
              <a:r>
                <a:rPr lang="fr-FR" dirty="0" err="1" smtClean="0">
                  <a:solidFill>
                    <a:schemeClr val="tx1"/>
                  </a:solidFill>
                </a:rPr>
                <a:t>aa</a:t>
              </a:r>
              <a:r>
                <a:rPr lang="fr-FR" dirty="0" smtClean="0">
                  <a:solidFill>
                    <a:schemeClr val="tx1"/>
                  </a:solidFill>
                </a:rPr>
                <a:t>)</a:t>
              </a:r>
              <a:endParaRPr lang="fr-FR" dirty="0">
                <a:solidFill>
                  <a:schemeClr val="tx1"/>
                </a:solidFill>
              </a:endParaRPr>
            </a:p>
          </p:txBody>
        </p:sp>
      </p:grpSp>
      <p:sp>
        <p:nvSpPr>
          <p:cNvPr id="22" name="Text Box 5"/>
          <p:cNvSpPr txBox="1">
            <a:spLocks noChangeArrowheads="1"/>
          </p:cNvSpPr>
          <p:nvPr/>
        </p:nvSpPr>
        <p:spPr bwMode="auto">
          <a:xfrm>
            <a:off x="179512" y="4870901"/>
            <a:ext cx="8856984" cy="1169551"/>
          </a:xfrm>
          <a:prstGeom prst="rect">
            <a:avLst/>
          </a:prstGeom>
          <a:solidFill>
            <a:srgbClr val="FFC000"/>
          </a:solidFill>
          <a:ln w="9525">
            <a:noFill/>
            <a:miter lim="800000"/>
            <a:headEnd/>
            <a:tailEnd/>
          </a:ln>
          <a:effectLst/>
        </p:spPr>
        <p:txBody>
          <a:bodyPr wrap="square">
            <a:spAutoFit/>
          </a:bodyPr>
          <a:lstStyle/>
          <a:p>
            <a:pPr>
              <a:spcBef>
                <a:spcPct val="50000"/>
              </a:spcBef>
              <a:defRPr/>
            </a:pPr>
            <a:r>
              <a:rPr lang="fr-FR" sz="2000" dirty="0" smtClean="0"/>
              <a:t>Autres auxines naturelles : acide </a:t>
            </a:r>
            <a:r>
              <a:rPr lang="fr-FR" sz="2000" dirty="0" err="1" smtClean="0"/>
              <a:t>indol</a:t>
            </a:r>
            <a:r>
              <a:rPr lang="fr-FR" sz="2000" dirty="0" smtClean="0"/>
              <a:t>-3-butyrique (AIB), acide </a:t>
            </a:r>
            <a:r>
              <a:rPr lang="fr-FR" sz="2000" dirty="0" err="1" smtClean="0"/>
              <a:t>phényl</a:t>
            </a:r>
            <a:r>
              <a:rPr lang="fr-FR" sz="2000" dirty="0" smtClean="0"/>
              <a:t>-acétique APA, ou des dérivés chlorés comme l’acide 4-</a:t>
            </a:r>
            <a:r>
              <a:rPr lang="fr-FR" sz="2000" dirty="0" err="1" smtClean="0"/>
              <a:t>chloro</a:t>
            </a:r>
            <a:r>
              <a:rPr lang="fr-FR" sz="2000" dirty="0" smtClean="0"/>
              <a:t> 3-indole acétique.</a:t>
            </a:r>
          </a:p>
          <a:p>
            <a:pPr>
              <a:spcBef>
                <a:spcPct val="50000"/>
              </a:spcBef>
              <a:defRPr/>
            </a:pPr>
            <a:r>
              <a:rPr lang="fr-FR" sz="2000" b="1" u="sng" dirty="0" err="1" smtClean="0"/>
              <a:t>Rq</a:t>
            </a:r>
            <a:r>
              <a:rPr lang="fr-FR" sz="2000" dirty="0" smtClean="0"/>
              <a:t> : il existe beaucoup </a:t>
            </a:r>
            <a:r>
              <a:rPr lang="fr-FR" sz="2000" b="1" dirty="0" smtClean="0"/>
              <a:t>d’</a:t>
            </a:r>
            <a:r>
              <a:rPr lang="fr-FR" sz="2000" b="1" dirty="0" err="1" smtClean="0"/>
              <a:t>auxinomimétiques</a:t>
            </a:r>
            <a:endParaRPr lang="fr-FR" sz="20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8"/>
          <p:cNvSpPr txBox="1">
            <a:spLocks noChangeArrowheads="1"/>
          </p:cNvSpPr>
          <p:nvPr/>
        </p:nvSpPr>
        <p:spPr bwMode="auto">
          <a:xfrm>
            <a:off x="468560" y="332656"/>
            <a:ext cx="9144000" cy="400110"/>
          </a:xfrm>
          <a:prstGeom prst="rect">
            <a:avLst/>
          </a:prstGeom>
          <a:noFill/>
          <a:ln w="9525">
            <a:noFill/>
            <a:miter lim="800000"/>
            <a:headEnd/>
            <a:tailEnd/>
          </a:ln>
          <a:effectLst/>
        </p:spPr>
        <p:txBody>
          <a:bodyPr>
            <a:spAutoFit/>
          </a:bodyPr>
          <a:lstStyle/>
          <a:p>
            <a:pPr>
              <a:spcBef>
                <a:spcPct val="50000"/>
              </a:spcBef>
              <a:defRPr/>
            </a:pPr>
            <a:r>
              <a:rPr lang="fr-FR" sz="2000" b="1" dirty="0" smtClean="0">
                <a:effectLst>
                  <a:outerShdw blurRad="38100" dist="38100" dir="2700000" algn="tl">
                    <a:srgbClr val="FFFFFF"/>
                  </a:outerShdw>
                </a:effectLst>
              </a:rPr>
              <a:t>Sites </a:t>
            </a:r>
            <a:r>
              <a:rPr lang="fr-FR" sz="2000" b="1" dirty="0">
                <a:effectLst>
                  <a:outerShdw blurRad="38100" dist="38100" dir="2700000" algn="tl">
                    <a:srgbClr val="FFFFFF"/>
                  </a:outerShdw>
                </a:effectLst>
              </a:rPr>
              <a:t>de synthèse</a:t>
            </a:r>
            <a:r>
              <a:rPr lang="fr-FR" sz="2000" dirty="0"/>
              <a:t> </a:t>
            </a:r>
            <a:r>
              <a:rPr lang="fr-FR" sz="2000" dirty="0" smtClean="0"/>
              <a:t>:</a:t>
            </a:r>
            <a:endParaRPr lang="fr-FR" sz="2000" dirty="0"/>
          </a:p>
        </p:txBody>
      </p:sp>
      <p:sp>
        <p:nvSpPr>
          <p:cNvPr id="5" name="Text Box 29"/>
          <p:cNvSpPr txBox="1">
            <a:spLocks noChangeArrowheads="1"/>
          </p:cNvSpPr>
          <p:nvPr/>
        </p:nvSpPr>
        <p:spPr bwMode="auto">
          <a:xfrm>
            <a:off x="468560" y="2636912"/>
            <a:ext cx="9144000" cy="396875"/>
          </a:xfrm>
          <a:prstGeom prst="rect">
            <a:avLst/>
          </a:prstGeom>
          <a:noFill/>
          <a:ln w="9525">
            <a:noFill/>
            <a:miter lim="800000"/>
            <a:headEnd/>
            <a:tailEnd/>
          </a:ln>
          <a:effectLst/>
        </p:spPr>
        <p:txBody>
          <a:bodyPr>
            <a:spAutoFit/>
          </a:bodyPr>
          <a:lstStyle/>
          <a:p>
            <a:pPr algn="ctr">
              <a:spcBef>
                <a:spcPct val="50000"/>
              </a:spcBef>
              <a:defRPr/>
            </a:pPr>
            <a:r>
              <a:rPr lang="fr-FR" sz="2000" b="1" dirty="0" smtClean="0">
                <a:solidFill>
                  <a:srgbClr val="A50021"/>
                </a:solidFill>
                <a:sym typeface="Symbol"/>
              </a:rPr>
              <a:t> </a:t>
            </a:r>
            <a:r>
              <a:rPr lang="fr-FR" sz="2000" b="1" dirty="0" smtClean="0">
                <a:solidFill>
                  <a:srgbClr val="A50021"/>
                </a:solidFill>
              </a:rPr>
              <a:t>La </a:t>
            </a:r>
            <a:r>
              <a:rPr lang="fr-FR" sz="2000" b="1" dirty="0">
                <a:solidFill>
                  <a:srgbClr val="A50021"/>
                </a:solidFill>
              </a:rPr>
              <a:t>synthèse se fait très majoritairement en haut de la plante</a:t>
            </a:r>
          </a:p>
        </p:txBody>
      </p:sp>
      <p:sp>
        <p:nvSpPr>
          <p:cNvPr id="6" name="Rectangle 5"/>
          <p:cNvSpPr/>
          <p:nvPr/>
        </p:nvSpPr>
        <p:spPr>
          <a:xfrm>
            <a:off x="792088" y="0"/>
            <a:ext cx="8424936" cy="4093428"/>
          </a:xfrm>
          <a:prstGeom prst="rect">
            <a:avLst/>
          </a:prstGeom>
        </p:spPr>
        <p:txBody>
          <a:bodyPr wrap="square">
            <a:spAutoFit/>
          </a:bodyPr>
          <a:lstStyle/>
          <a:p>
            <a:endParaRPr lang="fr-FR" sz="2000" dirty="0" smtClean="0"/>
          </a:p>
          <a:p>
            <a:endParaRPr lang="fr-FR" sz="2000" dirty="0" smtClean="0"/>
          </a:p>
          <a:p>
            <a:endParaRPr lang="fr-FR" sz="2000" dirty="0" smtClean="0"/>
          </a:p>
          <a:p>
            <a:r>
              <a:rPr lang="fr-FR" sz="2000" dirty="0" smtClean="0"/>
              <a:t>•production d’AIA par les </a:t>
            </a:r>
            <a:r>
              <a:rPr lang="fr-FR" sz="2000" b="1" dirty="0" smtClean="0">
                <a:solidFill>
                  <a:srgbClr val="00B050"/>
                </a:solidFill>
              </a:rPr>
              <a:t>cellules en division </a:t>
            </a:r>
            <a:r>
              <a:rPr lang="fr-FR" sz="2000" dirty="0" smtClean="0"/>
              <a:t>=&gt; une toute jeune cellule peut produire de l’AIA </a:t>
            </a:r>
          </a:p>
          <a:p>
            <a:r>
              <a:rPr lang="fr-FR" sz="2000" dirty="0" smtClean="0"/>
              <a:t>•</a:t>
            </a:r>
            <a:r>
              <a:rPr lang="fr-FR" sz="2000" b="1" dirty="0" smtClean="0"/>
              <a:t>surtout les </a:t>
            </a:r>
            <a:r>
              <a:rPr lang="fr-FR" sz="2000" b="1" dirty="0" smtClean="0">
                <a:solidFill>
                  <a:srgbClr val="C00000"/>
                </a:solidFill>
              </a:rPr>
              <a:t>méristèmes caulinaires </a:t>
            </a:r>
            <a:r>
              <a:rPr lang="fr-FR" sz="2000" b="1" dirty="0" smtClean="0"/>
              <a:t>(apicaux, intercalaires) et foliaires </a:t>
            </a:r>
          </a:p>
          <a:p>
            <a:r>
              <a:rPr lang="fr-FR" sz="2000" dirty="0" smtClean="0"/>
              <a:t>•à moindre mesure, les méristèmes racinaires et les tissus âgés (feuilles adultes) </a:t>
            </a:r>
          </a:p>
          <a:p>
            <a:endParaRPr lang="fr-FR" sz="2000" dirty="0" smtClean="0"/>
          </a:p>
          <a:p>
            <a:endParaRPr lang="fr-FR" sz="2000" dirty="0" smtClean="0"/>
          </a:p>
          <a:p>
            <a:endParaRPr lang="fr-FR" sz="2000" dirty="0" smtClean="0"/>
          </a:p>
          <a:p>
            <a:r>
              <a:rPr lang="fr-FR" sz="2000" dirty="0" smtClean="0"/>
              <a:t>concentration moyenne en AIA = 10</a:t>
            </a:r>
            <a:r>
              <a:rPr lang="fr-FR" sz="2000" baseline="30000" dirty="0" smtClean="0"/>
              <a:t>-9</a:t>
            </a:r>
            <a:r>
              <a:rPr lang="fr-FR" sz="2000" dirty="0" smtClean="0"/>
              <a:t>g/g de tissu </a:t>
            </a:r>
          </a:p>
          <a:p>
            <a:endParaRPr lang="fr-FR" sz="2000" dirty="0" smtClean="0"/>
          </a:p>
        </p:txBody>
      </p:sp>
      <p:sp>
        <p:nvSpPr>
          <p:cNvPr id="7" name="Text Box 28"/>
          <p:cNvSpPr txBox="1">
            <a:spLocks noChangeArrowheads="1"/>
          </p:cNvSpPr>
          <p:nvPr/>
        </p:nvSpPr>
        <p:spPr bwMode="auto">
          <a:xfrm>
            <a:off x="468560" y="4437112"/>
            <a:ext cx="9144000" cy="707886"/>
          </a:xfrm>
          <a:prstGeom prst="rect">
            <a:avLst/>
          </a:prstGeom>
          <a:noFill/>
          <a:ln w="9525">
            <a:noFill/>
            <a:miter lim="800000"/>
            <a:headEnd/>
            <a:tailEnd/>
          </a:ln>
          <a:effectLst/>
        </p:spPr>
        <p:txBody>
          <a:bodyPr>
            <a:spAutoFit/>
          </a:bodyPr>
          <a:lstStyle/>
          <a:p>
            <a:pPr>
              <a:spcBef>
                <a:spcPct val="50000"/>
              </a:spcBef>
              <a:defRPr/>
            </a:pPr>
            <a:r>
              <a:rPr lang="fr-FR" sz="2000" b="1" dirty="0" smtClean="0">
                <a:effectLst>
                  <a:outerShdw blurRad="38100" dist="38100" dir="2700000" algn="tl">
                    <a:srgbClr val="FFFFFF"/>
                  </a:outerShdw>
                </a:effectLst>
              </a:rPr>
              <a:t>Voie </a:t>
            </a:r>
            <a:r>
              <a:rPr lang="fr-FR" sz="2000" b="1" dirty="0">
                <a:effectLst>
                  <a:outerShdw blurRad="38100" dist="38100" dir="2700000" algn="tl">
                    <a:srgbClr val="FFFFFF"/>
                  </a:outerShdw>
                </a:effectLst>
              </a:rPr>
              <a:t>de synthèse</a:t>
            </a:r>
            <a:r>
              <a:rPr lang="fr-FR" sz="2000" dirty="0"/>
              <a:t> </a:t>
            </a:r>
            <a:r>
              <a:rPr lang="fr-FR" sz="2000" dirty="0" smtClean="0"/>
              <a:t>: 2 voies de synthèse à partir d’indole existe l’une principale </a:t>
            </a:r>
            <a:r>
              <a:rPr lang="fr-FR" sz="2000" b="1" dirty="0" smtClean="0">
                <a:solidFill>
                  <a:srgbClr val="7030A0"/>
                </a:solidFill>
              </a:rPr>
              <a:t>dépendante du tryptophane </a:t>
            </a:r>
            <a:r>
              <a:rPr lang="fr-FR" sz="2000" dirty="0" smtClean="0"/>
              <a:t>et l’autre indépendante du tryptophane.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rcRect/>
          <a:stretch>
            <a:fillRect/>
          </a:stretch>
        </p:blipFill>
        <p:spPr bwMode="auto">
          <a:xfrm>
            <a:off x="467544" y="1268760"/>
            <a:ext cx="3312368" cy="5268856"/>
          </a:xfrm>
          <a:prstGeom prst="rect">
            <a:avLst/>
          </a:prstGeom>
          <a:noFill/>
          <a:ln w="9525">
            <a:noFill/>
            <a:miter lim="800000"/>
            <a:headEnd/>
            <a:tailEnd/>
          </a:ln>
        </p:spPr>
      </p:pic>
      <p:sp>
        <p:nvSpPr>
          <p:cNvPr id="3" name="Rectangle 2"/>
          <p:cNvSpPr/>
          <p:nvPr/>
        </p:nvSpPr>
        <p:spPr>
          <a:xfrm>
            <a:off x="251520" y="188640"/>
            <a:ext cx="2301592" cy="369332"/>
          </a:xfrm>
          <a:prstGeom prst="rect">
            <a:avLst/>
          </a:prstGeom>
        </p:spPr>
        <p:txBody>
          <a:bodyPr wrap="none">
            <a:spAutoFit/>
          </a:bodyPr>
          <a:lstStyle/>
          <a:p>
            <a:r>
              <a:rPr lang="fr-FR" b="1" dirty="0" smtClean="0"/>
              <a:t>2.1.2 Effets principaux</a:t>
            </a:r>
          </a:p>
        </p:txBody>
      </p:sp>
      <p:sp>
        <p:nvSpPr>
          <p:cNvPr id="5" name="Rectangle 4"/>
          <p:cNvSpPr/>
          <p:nvPr/>
        </p:nvSpPr>
        <p:spPr>
          <a:xfrm>
            <a:off x="395536" y="548680"/>
            <a:ext cx="8352928" cy="646331"/>
          </a:xfrm>
          <a:prstGeom prst="rect">
            <a:avLst/>
          </a:prstGeom>
        </p:spPr>
        <p:txBody>
          <a:bodyPr wrap="square">
            <a:spAutoFit/>
          </a:bodyPr>
          <a:lstStyle/>
          <a:p>
            <a:r>
              <a:rPr lang="fr-FR" dirty="0" smtClean="0"/>
              <a:t>Taux d’hormone très important pour la plante : les auxines agissent sur les 3 réponses cellulaires coordonnées: division / expansion/ différenciation cellulaire</a:t>
            </a:r>
            <a:endParaRPr lang="fr-FR" dirty="0"/>
          </a:p>
        </p:txBody>
      </p:sp>
      <p:sp>
        <p:nvSpPr>
          <p:cNvPr id="6" name="Rectangle 5"/>
          <p:cNvSpPr/>
          <p:nvPr/>
        </p:nvSpPr>
        <p:spPr>
          <a:xfrm>
            <a:off x="4139952" y="1412776"/>
            <a:ext cx="4608512" cy="646331"/>
          </a:xfrm>
          <a:prstGeom prst="rect">
            <a:avLst/>
          </a:prstGeom>
          <a:solidFill>
            <a:srgbClr val="FFC000"/>
          </a:solidFill>
        </p:spPr>
        <p:txBody>
          <a:bodyPr wrap="square">
            <a:spAutoFit/>
          </a:bodyPr>
          <a:lstStyle/>
          <a:p>
            <a:r>
              <a:rPr lang="fr-FR" dirty="0" smtClean="0"/>
              <a:t>stimulent l’expansion des cellules des </a:t>
            </a:r>
            <a:r>
              <a:rPr lang="fr-FR" b="1" dirty="0" smtClean="0"/>
              <a:t>tiges</a:t>
            </a:r>
            <a:r>
              <a:rPr lang="fr-FR" dirty="0" smtClean="0"/>
              <a:t>, </a:t>
            </a:r>
            <a:r>
              <a:rPr lang="fr-FR" b="1" dirty="0" smtClean="0"/>
              <a:t>feuilles</a:t>
            </a:r>
            <a:r>
              <a:rPr lang="fr-FR" dirty="0" smtClean="0"/>
              <a:t> et </a:t>
            </a:r>
            <a:r>
              <a:rPr lang="fr-FR" b="1" dirty="0" smtClean="0"/>
              <a:t>fruits</a:t>
            </a:r>
            <a:r>
              <a:rPr lang="fr-FR" dirty="0" smtClean="0"/>
              <a:t> (pour certains comme la fraise)</a:t>
            </a:r>
            <a:endParaRPr lang="fr-FR" dirty="0"/>
          </a:p>
        </p:txBody>
      </p:sp>
      <p:sp>
        <p:nvSpPr>
          <p:cNvPr id="7" name="Rectangle 6"/>
          <p:cNvSpPr/>
          <p:nvPr/>
        </p:nvSpPr>
        <p:spPr>
          <a:xfrm>
            <a:off x="4139952" y="2203025"/>
            <a:ext cx="4608512" cy="923330"/>
          </a:xfrm>
          <a:prstGeom prst="rect">
            <a:avLst/>
          </a:prstGeom>
          <a:solidFill>
            <a:schemeClr val="bg2">
              <a:lumMod val="50000"/>
            </a:schemeClr>
          </a:solidFill>
        </p:spPr>
        <p:txBody>
          <a:bodyPr wrap="square">
            <a:spAutoFit/>
          </a:bodyPr>
          <a:lstStyle/>
          <a:p>
            <a:r>
              <a:rPr lang="fr-FR" dirty="0" smtClean="0">
                <a:solidFill>
                  <a:schemeClr val="bg1"/>
                </a:solidFill>
              </a:rPr>
              <a:t>stimulent à de très faibles concentrations et inhibent à des concentrations plus élevées l’élongation des </a:t>
            </a:r>
            <a:r>
              <a:rPr lang="fr-FR" b="1" dirty="0" smtClean="0">
                <a:solidFill>
                  <a:schemeClr val="bg1"/>
                </a:solidFill>
              </a:rPr>
              <a:t>racines</a:t>
            </a:r>
            <a:endParaRPr lang="fr-FR" b="1" dirty="0">
              <a:solidFill>
                <a:schemeClr val="bg1"/>
              </a:solidFill>
            </a:endParaRPr>
          </a:p>
        </p:txBody>
      </p:sp>
      <p:sp>
        <p:nvSpPr>
          <p:cNvPr id="8" name="Rectangle 7"/>
          <p:cNvSpPr/>
          <p:nvPr/>
        </p:nvSpPr>
        <p:spPr>
          <a:xfrm>
            <a:off x="4139952" y="3270273"/>
            <a:ext cx="4608512" cy="369332"/>
          </a:xfrm>
          <a:prstGeom prst="rect">
            <a:avLst/>
          </a:prstGeom>
          <a:solidFill>
            <a:srgbClr val="FFC000"/>
          </a:solidFill>
        </p:spPr>
        <p:txBody>
          <a:bodyPr wrap="square">
            <a:spAutoFit/>
          </a:bodyPr>
          <a:lstStyle/>
          <a:p>
            <a:r>
              <a:rPr lang="fr-FR" dirty="0" smtClean="0"/>
              <a:t>stimulent l’initiation des </a:t>
            </a:r>
            <a:r>
              <a:rPr lang="fr-FR" b="1" dirty="0" smtClean="0"/>
              <a:t>racines latérales</a:t>
            </a:r>
            <a:endParaRPr lang="fr-FR" b="1" dirty="0"/>
          </a:p>
        </p:txBody>
      </p:sp>
      <p:sp>
        <p:nvSpPr>
          <p:cNvPr id="9" name="Rectangle 8"/>
          <p:cNvSpPr/>
          <p:nvPr/>
        </p:nvSpPr>
        <p:spPr>
          <a:xfrm>
            <a:off x="4139952" y="3783523"/>
            <a:ext cx="4608512" cy="369332"/>
          </a:xfrm>
          <a:prstGeom prst="rect">
            <a:avLst/>
          </a:prstGeom>
          <a:solidFill>
            <a:srgbClr val="FF6600"/>
          </a:solidFill>
        </p:spPr>
        <p:txBody>
          <a:bodyPr wrap="square">
            <a:spAutoFit/>
          </a:bodyPr>
          <a:lstStyle/>
          <a:p>
            <a:r>
              <a:rPr lang="fr-FR" dirty="0" smtClean="0"/>
              <a:t>permettent aux cellules d’entrer en division</a:t>
            </a:r>
            <a:endParaRPr lang="fr-FR" b="1" dirty="0"/>
          </a:p>
        </p:txBody>
      </p:sp>
      <p:sp>
        <p:nvSpPr>
          <p:cNvPr id="10" name="Rectangle 9"/>
          <p:cNvSpPr/>
          <p:nvPr/>
        </p:nvSpPr>
        <p:spPr>
          <a:xfrm>
            <a:off x="4139952" y="4296773"/>
            <a:ext cx="4608512" cy="646331"/>
          </a:xfrm>
          <a:prstGeom prst="rect">
            <a:avLst/>
          </a:prstGeom>
          <a:solidFill>
            <a:srgbClr val="FFC000"/>
          </a:solidFill>
        </p:spPr>
        <p:txBody>
          <a:bodyPr wrap="square">
            <a:spAutoFit/>
          </a:bodyPr>
          <a:lstStyle/>
          <a:p>
            <a:r>
              <a:rPr lang="fr-FR" dirty="0" smtClean="0"/>
              <a:t>stimulent la différenciation des </a:t>
            </a:r>
            <a:r>
              <a:rPr lang="fr-FR" b="1" dirty="0" smtClean="0"/>
              <a:t>vaisseaux conducteurs</a:t>
            </a:r>
            <a:endParaRPr lang="fr-FR" b="1" dirty="0"/>
          </a:p>
        </p:txBody>
      </p:sp>
      <p:sp>
        <p:nvSpPr>
          <p:cNvPr id="11" name="Rectangle 10"/>
          <p:cNvSpPr/>
          <p:nvPr/>
        </p:nvSpPr>
        <p:spPr>
          <a:xfrm>
            <a:off x="4139952" y="5087022"/>
            <a:ext cx="4608512" cy="646331"/>
          </a:xfrm>
          <a:prstGeom prst="rect">
            <a:avLst/>
          </a:prstGeom>
          <a:solidFill>
            <a:schemeClr val="bg2">
              <a:lumMod val="50000"/>
            </a:schemeClr>
          </a:solidFill>
        </p:spPr>
        <p:txBody>
          <a:bodyPr wrap="square">
            <a:spAutoFit/>
          </a:bodyPr>
          <a:lstStyle/>
          <a:p>
            <a:r>
              <a:rPr lang="fr-FR" dirty="0" smtClean="0">
                <a:solidFill>
                  <a:schemeClr val="bg1"/>
                </a:solidFill>
              </a:rPr>
              <a:t>inhibent ou stimulent via l’éthylène l’abscission des feuilles et des fruits selon leur âge</a:t>
            </a:r>
            <a:endParaRPr lang="fr-FR" b="1" dirty="0">
              <a:solidFill>
                <a:schemeClr val="bg1"/>
              </a:solidFill>
            </a:endParaRPr>
          </a:p>
        </p:txBody>
      </p:sp>
      <p:sp>
        <p:nvSpPr>
          <p:cNvPr id="12" name="Rectangle 11"/>
          <p:cNvSpPr/>
          <p:nvPr/>
        </p:nvSpPr>
        <p:spPr>
          <a:xfrm>
            <a:off x="4139952" y="5877272"/>
            <a:ext cx="4608512" cy="646331"/>
          </a:xfrm>
          <a:prstGeom prst="rect">
            <a:avLst/>
          </a:prstGeom>
          <a:solidFill>
            <a:srgbClr val="FF6600"/>
          </a:solidFill>
        </p:spPr>
        <p:txBody>
          <a:bodyPr wrap="square">
            <a:spAutoFit/>
          </a:bodyPr>
          <a:lstStyle/>
          <a:p>
            <a:r>
              <a:rPr lang="fr-FR" dirty="0" smtClean="0"/>
              <a:t>interviennent dans le fonctionnement des </a:t>
            </a:r>
            <a:r>
              <a:rPr lang="fr-FR" b="1" dirty="0" smtClean="0"/>
              <a:t>méristèmes</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404664"/>
            <a:ext cx="6048672" cy="369332"/>
          </a:xfrm>
          <a:prstGeom prst="rect">
            <a:avLst/>
          </a:prstGeom>
          <a:solidFill>
            <a:schemeClr val="bg2">
              <a:lumMod val="25000"/>
            </a:schemeClr>
          </a:solidFill>
        </p:spPr>
        <p:txBody>
          <a:bodyPr wrap="square">
            <a:spAutoFit/>
          </a:bodyPr>
          <a:lstStyle/>
          <a:p>
            <a:r>
              <a:rPr lang="fr-FR" dirty="0" smtClean="0">
                <a:solidFill>
                  <a:schemeClr val="bg1"/>
                </a:solidFill>
              </a:rPr>
              <a:t>permettent les </a:t>
            </a:r>
            <a:r>
              <a:rPr lang="fr-FR" b="1" dirty="0" smtClean="0">
                <a:solidFill>
                  <a:schemeClr val="bg1"/>
                </a:solidFill>
              </a:rPr>
              <a:t>tropismes</a:t>
            </a:r>
            <a:endParaRPr lang="fr-FR" b="1" dirty="0">
              <a:solidFill>
                <a:schemeClr val="bg1"/>
              </a:solidFill>
            </a:endParaRPr>
          </a:p>
        </p:txBody>
      </p:sp>
      <p:sp>
        <p:nvSpPr>
          <p:cNvPr id="3" name="Rectangle 2"/>
          <p:cNvSpPr/>
          <p:nvPr/>
        </p:nvSpPr>
        <p:spPr>
          <a:xfrm>
            <a:off x="323528" y="836712"/>
            <a:ext cx="6048672" cy="369332"/>
          </a:xfrm>
          <a:prstGeom prst="rect">
            <a:avLst/>
          </a:prstGeom>
          <a:solidFill>
            <a:schemeClr val="bg2">
              <a:lumMod val="50000"/>
            </a:schemeClr>
          </a:solidFill>
        </p:spPr>
        <p:txBody>
          <a:bodyPr wrap="square">
            <a:spAutoFit/>
          </a:bodyPr>
          <a:lstStyle/>
          <a:p>
            <a:r>
              <a:rPr lang="fr-FR" dirty="0" smtClean="0">
                <a:solidFill>
                  <a:schemeClr val="bg1"/>
                </a:solidFill>
              </a:rPr>
              <a:t>sont impliquées dans le </a:t>
            </a:r>
            <a:r>
              <a:rPr lang="fr-FR" b="1" dirty="0" smtClean="0">
                <a:solidFill>
                  <a:schemeClr val="bg1"/>
                </a:solidFill>
              </a:rPr>
              <a:t>transport</a:t>
            </a:r>
            <a:r>
              <a:rPr lang="fr-FR" dirty="0" smtClean="0">
                <a:solidFill>
                  <a:schemeClr val="bg1"/>
                </a:solidFill>
              </a:rPr>
              <a:t> à courte et longue distances</a:t>
            </a:r>
            <a:endParaRPr lang="fr-FR" b="1" dirty="0">
              <a:solidFill>
                <a:schemeClr val="bg1"/>
              </a:solidFill>
            </a:endParaRPr>
          </a:p>
        </p:txBody>
      </p:sp>
      <p:sp>
        <p:nvSpPr>
          <p:cNvPr id="4" name="Rectangle 3"/>
          <p:cNvSpPr/>
          <p:nvPr/>
        </p:nvSpPr>
        <p:spPr>
          <a:xfrm>
            <a:off x="323528" y="1700808"/>
            <a:ext cx="6048672" cy="923330"/>
          </a:xfrm>
          <a:prstGeom prst="rect">
            <a:avLst/>
          </a:prstGeom>
          <a:solidFill>
            <a:srgbClr val="FFC000"/>
          </a:solidFill>
        </p:spPr>
        <p:txBody>
          <a:bodyPr wrap="square">
            <a:spAutoFit/>
          </a:bodyPr>
          <a:lstStyle/>
          <a:p>
            <a:r>
              <a:rPr lang="fr-FR" dirty="0" smtClean="0"/>
              <a:t>interviennent dans le contrôle de la </a:t>
            </a:r>
            <a:r>
              <a:rPr lang="fr-FR" b="1" dirty="0" smtClean="0"/>
              <a:t>dominance apicale </a:t>
            </a:r>
            <a:r>
              <a:rPr lang="fr-FR" dirty="0" smtClean="0"/>
              <a:t>(répression de la croissance des bourgeons axillaires) avec les </a:t>
            </a:r>
            <a:r>
              <a:rPr lang="fr-FR" dirty="0" err="1" smtClean="0"/>
              <a:t>strigolactones</a:t>
            </a:r>
            <a:endParaRPr lang="fr-FR" b="1" dirty="0"/>
          </a:p>
        </p:txBody>
      </p:sp>
      <p:sp>
        <p:nvSpPr>
          <p:cNvPr id="5" name="Rectangle 4"/>
          <p:cNvSpPr/>
          <p:nvPr/>
        </p:nvSpPr>
        <p:spPr>
          <a:xfrm>
            <a:off x="323528" y="1268760"/>
            <a:ext cx="6048672" cy="369332"/>
          </a:xfrm>
          <a:prstGeom prst="rect">
            <a:avLst/>
          </a:prstGeom>
          <a:solidFill>
            <a:srgbClr val="FF6600"/>
          </a:solidFill>
        </p:spPr>
        <p:txBody>
          <a:bodyPr wrap="square">
            <a:spAutoFit/>
          </a:bodyPr>
          <a:lstStyle/>
          <a:p>
            <a:r>
              <a:rPr lang="fr-FR" dirty="0" smtClean="0">
                <a:solidFill>
                  <a:schemeClr val="bg1"/>
                </a:solidFill>
              </a:rPr>
              <a:t>stimulent la production de fruits sans fécondation</a:t>
            </a:r>
            <a:endParaRPr lang="fr-FR" b="1" dirty="0">
              <a:solidFill>
                <a:schemeClr val="bg1"/>
              </a:solidFill>
            </a:endParaRPr>
          </a:p>
        </p:txBody>
      </p:sp>
      <p:sp>
        <p:nvSpPr>
          <p:cNvPr id="6" name="Rectangle 5"/>
          <p:cNvSpPr/>
          <p:nvPr/>
        </p:nvSpPr>
        <p:spPr>
          <a:xfrm>
            <a:off x="251520" y="3573016"/>
            <a:ext cx="8568952" cy="2308324"/>
          </a:xfrm>
          <a:prstGeom prst="rect">
            <a:avLst/>
          </a:prstGeom>
        </p:spPr>
        <p:txBody>
          <a:bodyPr wrap="square">
            <a:spAutoFit/>
          </a:bodyPr>
          <a:lstStyle/>
          <a:p>
            <a:r>
              <a:rPr lang="fr-FR" b="1" dirty="0" smtClean="0"/>
              <a:t>Applications multiples </a:t>
            </a:r>
          </a:p>
          <a:p>
            <a:endParaRPr lang="fr-FR" b="1" dirty="0" smtClean="0"/>
          </a:p>
          <a:p>
            <a:r>
              <a:rPr lang="fr-FR" dirty="0" smtClean="0"/>
              <a:t>bouturage / micro propagation en présence de </a:t>
            </a:r>
            <a:r>
              <a:rPr lang="fr-FR" dirty="0" err="1" smtClean="0"/>
              <a:t>cytokinines</a:t>
            </a:r>
            <a:r>
              <a:rPr lang="fr-FR" dirty="0" smtClean="0"/>
              <a:t>/ croissance des fruits</a:t>
            </a:r>
          </a:p>
          <a:p>
            <a:r>
              <a:rPr lang="fr-FR" dirty="0" smtClean="0"/>
              <a:t>Retardent ou accélèrent l’abscission</a:t>
            </a:r>
          </a:p>
          <a:p>
            <a:r>
              <a:rPr lang="fr-FR" dirty="0" smtClean="0"/>
              <a:t>Production de fruits / </a:t>
            </a:r>
            <a:r>
              <a:rPr lang="fr-FR" dirty="0" err="1" smtClean="0"/>
              <a:t>parthénocarpie</a:t>
            </a:r>
            <a:r>
              <a:rPr lang="fr-FR" dirty="0" smtClean="0"/>
              <a:t> (formation de fruit dans fécondation)</a:t>
            </a:r>
          </a:p>
          <a:p>
            <a:endParaRPr lang="fr-FR" dirty="0" smtClean="0"/>
          </a:p>
          <a:p>
            <a:r>
              <a:rPr lang="fr-FR" dirty="0" smtClean="0"/>
              <a:t>À fortes concentrations désherbants sélectifs car les dicotylédones sont généralement plus sensibles que les monocotylédones à l’effet toxique.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536" y="-27384"/>
            <a:ext cx="9396536" cy="2246769"/>
          </a:xfrm>
          <a:prstGeom prst="rect">
            <a:avLst/>
          </a:prstGeom>
          <a:noFill/>
        </p:spPr>
        <p:txBody>
          <a:bodyPr wrap="square">
            <a:spAutoFit/>
          </a:bodyPr>
          <a:lstStyle/>
          <a:p>
            <a:pPr algn="ctr"/>
            <a:endParaRPr lang="fr-FR" sz="2800" dirty="0" smtClean="0"/>
          </a:p>
          <a:p>
            <a:pPr algn="ctr"/>
            <a:endParaRPr lang="fr-FR" sz="2800" dirty="0" smtClean="0"/>
          </a:p>
          <a:p>
            <a:pPr algn="ctr"/>
            <a:r>
              <a:rPr lang="fr-FR" sz="2800" dirty="0" smtClean="0"/>
              <a:t> </a:t>
            </a:r>
            <a:r>
              <a:rPr lang="fr-FR" sz="2800" b="1" dirty="0" smtClean="0"/>
              <a:t>CHAP.1 – LA CROISSANCE VEGETALE </a:t>
            </a:r>
          </a:p>
          <a:p>
            <a:pPr algn="ctr"/>
            <a:r>
              <a:rPr lang="fr-FR" sz="2800" b="1" dirty="0" smtClean="0"/>
              <a:t> REGULATION HORMONALE DU DEVELOPPEMENT DES VEGETAUX SUPERIEURS </a:t>
            </a:r>
            <a:endParaRPr lang="fr-FR" sz="2800" b="1" dirty="0">
              <a:solidFill>
                <a:schemeClr val="bg1"/>
              </a:solidFill>
            </a:endParaRPr>
          </a:p>
        </p:txBody>
      </p:sp>
      <p:sp>
        <p:nvSpPr>
          <p:cNvPr id="7" name="Rectangle 6"/>
          <p:cNvSpPr/>
          <p:nvPr/>
        </p:nvSpPr>
        <p:spPr>
          <a:xfrm>
            <a:off x="1259632" y="2708920"/>
            <a:ext cx="6552728" cy="3046988"/>
          </a:xfrm>
          <a:prstGeom prst="rect">
            <a:avLst/>
          </a:prstGeom>
          <a:solidFill>
            <a:srgbClr val="C00000"/>
          </a:solidFill>
        </p:spPr>
        <p:txBody>
          <a:bodyPr wrap="square">
            <a:spAutoFit/>
          </a:bodyPr>
          <a:lstStyle/>
          <a:p>
            <a:endParaRPr lang="fr-FR" sz="2400" dirty="0" smtClean="0">
              <a:solidFill>
                <a:schemeClr val="bg1"/>
              </a:solidFill>
            </a:endParaRPr>
          </a:p>
          <a:p>
            <a:r>
              <a:rPr lang="fr-FR" sz="2400" dirty="0" smtClean="0">
                <a:solidFill>
                  <a:schemeClr val="bg1"/>
                </a:solidFill>
              </a:rPr>
              <a:t>1 INTRODUCTION</a:t>
            </a:r>
          </a:p>
          <a:p>
            <a:r>
              <a:rPr lang="fr-FR" sz="2400" dirty="0" smtClean="0">
                <a:solidFill>
                  <a:schemeClr val="bg1"/>
                </a:solidFill>
              </a:rPr>
              <a:t>2 LES HORMONES VEGETALES</a:t>
            </a:r>
          </a:p>
          <a:p>
            <a:r>
              <a:rPr lang="fr-FR" sz="2400" dirty="0" smtClean="0">
                <a:solidFill>
                  <a:schemeClr val="bg1"/>
                </a:solidFill>
              </a:rPr>
              <a:t>3 METHODES D’ETUDES</a:t>
            </a:r>
          </a:p>
          <a:p>
            <a:r>
              <a:rPr lang="fr-FR" sz="2400" dirty="0" smtClean="0">
                <a:solidFill>
                  <a:schemeClr val="bg1"/>
                </a:solidFill>
              </a:rPr>
              <a:t>4 TRANSPORT: ex de l’AUXINE</a:t>
            </a:r>
          </a:p>
          <a:p>
            <a:r>
              <a:rPr lang="fr-FR" sz="2400" dirty="0" smtClean="0">
                <a:solidFill>
                  <a:schemeClr val="bg1"/>
                </a:solidFill>
              </a:rPr>
              <a:t>5 VOIE DE SIGNALISATION</a:t>
            </a:r>
          </a:p>
          <a:p>
            <a:r>
              <a:rPr lang="fr-FR" sz="2400" dirty="0" smtClean="0">
                <a:solidFill>
                  <a:schemeClr val="bg1"/>
                </a:solidFill>
              </a:rPr>
              <a:t>6 INTERACTIONS HORMONALES</a:t>
            </a:r>
          </a:p>
          <a:p>
            <a:r>
              <a:rPr lang="fr-FR" sz="2400" dirty="0" smtClean="0">
                <a:solidFill>
                  <a:schemeClr val="bg1"/>
                </a:solidFill>
              </a:rPr>
              <a:t>7 CONCLUSIONS</a:t>
            </a:r>
            <a:endParaRPr lang="fr-FR" sz="24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1520" y="2924944"/>
            <a:ext cx="8643132" cy="3744416"/>
          </a:xfrm>
          <a:prstGeom prst="rect">
            <a:avLst/>
          </a:prstGeom>
          <a:noFill/>
          <a:ln w="9525">
            <a:noFill/>
            <a:miter lim="800000"/>
            <a:headEnd/>
            <a:tailEnd/>
          </a:ln>
        </p:spPr>
      </p:pic>
      <p:sp>
        <p:nvSpPr>
          <p:cNvPr id="4" name="Rectangle 3"/>
          <p:cNvSpPr/>
          <p:nvPr/>
        </p:nvSpPr>
        <p:spPr>
          <a:xfrm>
            <a:off x="467544" y="404664"/>
            <a:ext cx="8460432" cy="2308324"/>
          </a:xfrm>
          <a:prstGeom prst="rect">
            <a:avLst/>
          </a:prstGeom>
        </p:spPr>
        <p:txBody>
          <a:bodyPr wrap="square">
            <a:spAutoFit/>
          </a:bodyPr>
          <a:lstStyle/>
          <a:p>
            <a:r>
              <a:rPr lang="fr-FR" dirty="0" smtClean="0"/>
              <a:t>•suppression du bourgeon apical </a:t>
            </a:r>
          </a:p>
          <a:p>
            <a:r>
              <a:rPr lang="fr-FR" dirty="0" smtClean="0"/>
              <a:t>=&gt; développement immédiat des bourgeons axillaires situés en dessous de lui </a:t>
            </a:r>
          </a:p>
          <a:p>
            <a:r>
              <a:rPr lang="fr-FR" dirty="0" smtClean="0"/>
              <a:t>•le bourgeon apical exerce une </a:t>
            </a:r>
            <a:r>
              <a:rPr lang="fr-FR" b="1" dirty="0" smtClean="0"/>
              <a:t>action inhibitrice sur les bourgeons axillaires situés immédiatement en dessous</a:t>
            </a:r>
          </a:p>
          <a:p>
            <a:pPr>
              <a:buFont typeface="Arial" pitchFamily="34" charset="0"/>
              <a:buChar char="•"/>
            </a:pPr>
            <a:r>
              <a:rPr lang="fr-FR" b="1" dirty="0" smtClean="0"/>
              <a:t> </a:t>
            </a:r>
            <a:r>
              <a:rPr lang="fr-FR" dirty="0" smtClean="0"/>
              <a:t>application d’AIA sur une tige sectionnée au niveau du bourgeon apical </a:t>
            </a:r>
          </a:p>
          <a:p>
            <a:r>
              <a:rPr lang="fr-FR" dirty="0" smtClean="0"/>
              <a:t>=&gt; pas de développement des bourgeons axillaires </a:t>
            </a:r>
          </a:p>
          <a:p>
            <a:r>
              <a:rPr lang="fr-FR" dirty="0" smtClean="0"/>
              <a:t>=&gt; maintient la dominance apicale exercée par le bourgeon apical. </a:t>
            </a:r>
            <a:endParaRPr lang="fr-FR" b="1" dirty="0" smtClean="0"/>
          </a:p>
          <a:p>
            <a:endParaRPr lang="fr-FR" dirty="0" smtClean="0"/>
          </a:p>
        </p:txBody>
      </p:sp>
      <p:sp>
        <p:nvSpPr>
          <p:cNvPr id="5" name="Rectangle 4"/>
          <p:cNvSpPr/>
          <p:nvPr/>
        </p:nvSpPr>
        <p:spPr>
          <a:xfrm>
            <a:off x="4355976" y="2636912"/>
            <a:ext cx="4572000" cy="369332"/>
          </a:xfrm>
          <a:prstGeom prst="rect">
            <a:avLst/>
          </a:prstGeom>
          <a:solidFill>
            <a:srgbClr val="92D050"/>
          </a:solidFill>
        </p:spPr>
        <p:txBody>
          <a:bodyPr>
            <a:spAutoFit/>
          </a:bodyPr>
          <a:lstStyle/>
          <a:p>
            <a:r>
              <a:rPr lang="fr-FR" dirty="0" smtClean="0">
                <a:solidFill>
                  <a:schemeClr val="bg1"/>
                </a:solidFill>
              </a:rPr>
              <a:t>•phénomène bien connu des horticulteurs </a:t>
            </a:r>
          </a:p>
        </p:txBody>
      </p:sp>
      <p:sp>
        <p:nvSpPr>
          <p:cNvPr id="6" name="Rectangle 5"/>
          <p:cNvSpPr/>
          <p:nvPr/>
        </p:nvSpPr>
        <p:spPr>
          <a:xfrm>
            <a:off x="0" y="0"/>
            <a:ext cx="4121150" cy="369332"/>
          </a:xfrm>
          <a:prstGeom prst="rect">
            <a:avLst/>
          </a:prstGeom>
          <a:solidFill>
            <a:schemeClr val="accent6"/>
          </a:solidFill>
        </p:spPr>
        <p:txBody>
          <a:bodyPr wrap="square">
            <a:spAutoFit/>
          </a:bodyPr>
          <a:lstStyle/>
          <a:p>
            <a:pPr lvl="0"/>
            <a:r>
              <a:rPr lang="fr-FR" dirty="0" smtClean="0">
                <a:solidFill>
                  <a:prstClr val="white"/>
                </a:solidFill>
              </a:rPr>
              <a:t>→ </a:t>
            </a:r>
            <a:r>
              <a:rPr lang="fr-FR" b="1" dirty="0" smtClean="0">
                <a:solidFill>
                  <a:prstClr val="white"/>
                </a:solidFill>
              </a:rPr>
              <a:t>la dominance apicale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m apicale"/>
          <p:cNvPicPr>
            <a:picLocks noChangeAspect="1" noChangeArrowheads="1"/>
          </p:cNvPicPr>
          <p:nvPr/>
        </p:nvPicPr>
        <p:blipFill>
          <a:blip r:embed="rId2" cstate="print">
            <a:clrChange>
              <a:clrFrom>
                <a:srgbClr val="E7E5E6"/>
              </a:clrFrom>
              <a:clrTo>
                <a:srgbClr val="E7E5E6">
                  <a:alpha val="0"/>
                </a:srgbClr>
              </a:clrTo>
            </a:clrChange>
            <a:lum bright="-12000" contrast="30000"/>
          </a:blip>
          <a:srcRect/>
          <a:stretch>
            <a:fillRect/>
          </a:stretch>
        </p:blipFill>
        <p:spPr bwMode="auto">
          <a:xfrm rot="21471830">
            <a:off x="69131" y="693237"/>
            <a:ext cx="9065532" cy="47636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2627784" y="1412776"/>
            <a:ext cx="6132894" cy="4176464"/>
          </a:xfrm>
          <a:prstGeom prst="rect">
            <a:avLst/>
          </a:prstGeom>
          <a:noFill/>
          <a:ln w="9525">
            <a:noFill/>
            <a:miter lim="800000"/>
            <a:headEnd/>
            <a:tailEnd/>
          </a:ln>
        </p:spPr>
      </p:pic>
      <p:sp>
        <p:nvSpPr>
          <p:cNvPr id="7" name="Rectangle 6"/>
          <p:cNvSpPr/>
          <p:nvPr/>
        </p:nvSpPr>
        <p:spPr>
          <a:xfrm>
            <a:off x="179512" y="161345"/>
            <a:ext cx="8712968" cy="1323439"/>
          </a:xfrm>
          <a:prstGeom prst="rect">
            <a:avLst/>
          </a:prstGeom>
        </p:spPr>
        <p:txBody>
          <a:bodyPr wrap="square">
            <a:spAutoFit/>
          </a:bodyPr>
          <a:lstStyle/>
          <a:p>
            <a:endParaRPr lang="fr-FR" sz="2000" dirty="0" smtClean="0"/>
          </a:p>
          <a:p>
            <a:r>
              <a:rPr lang="fr-FR" sz="2000" dirty="0" smtClean="0"/>
              <a:t>Un fragment d'une plante placé dans un milieu nutritif contenant de l'auxine provoque l'apparition de cellules indifférenciées appelées </a:t>
            </a:r>
            <a:r>
              <a:rPr lang="fr-FR" sz="2000" b="1" dirty="0" smtClean="0"/>
              <a:t>cals. </a:t>
            </a:r>
          </a:p>
          <a:p>
            <a:r>
              <a:rPr lang="fr-FR" sz="2000" dirty="0" smtClean="0"/>
              <a:t>L'auxine </a:t>
            </a:r>
            <a:r>
              <a:rPr lang="fr-FR" sz="2000" b="1" dirty="0" smtClean="0"/>
              <a:t>stimule la division cellulaire</a:t>
            </a:r>
            <a:r>
              <a:rPr lang="fr-FR" sz="2000" dirty="0" smtClean="0"/>
              <a:t>. </a:t>
            </a:r>
            <a:endParaRPr lang="fr-FR" sz="2000" dirty="0"/>
          </a:p>
        </p:txBody>
      </p:sp>
      <p:sp>
        <p:nvSpPr>
          <p:cNvPr id="8" name="Rectangle 7"/>
          <p:cNvSpPr/>
          <p:nvPr/>
        </p:nvSpPr>
        <p:spPr>
          <a:xfrm>
            <a:off x="144016" y="4422591"/>
            <a:ext cx="8820472" cy="2246769"/>
          </a:xfrm>
          <a:prstGeom prst="rect">
            <a:avLst/>
          </a:prstGeom>
        </p:spPr>
        <p:txBody>
          <a:bodyPr wrap="square">
            <a:spAutoFit/>
          </a:bodyPr>
          <a:lstStyle/>
          <a:p>
            <a:endParaRPr lang="fr-FR" sz="2000" dirty="0" smtClean="0"/>
          </a:p>
          <a:p>
            <a:endParaRPr lang="fr-FR" sz="2000" dirty="0" smtClean="0"/>
          </a:p>
          <a:p>
            <a:pPr>
              <a:buFont typeface="Arial" pitchFamily="34" charset="0"/>
              <a:buChar char="•"/>
            </a:pPr>
            <a:r>
              <a:rPr lang="fr-FR" sz="2000" dirty="0" smtClean="0"/>
              <a:t> </a:t>
            </a:r>
            <a:r>
              <a:rPr lang="fr-FR" sz="2000" dirty="0" err="1" smtClean="0"/>
              <a:t>hypocotyle</a:t>
            </a:r>
            <a:r>
              <a:rPr lang="fr-FR" sz="2000" dirty="0" smtClean="0"/>
              <a:t> + 2,4D =&gt; </a:t>
            </a:r>
            <a:r>
              <a:rPr lang="fr-FR" sz="2000" b="1" dirty="0" smtClean="0"/>
              <a:t>apparition de cals. </a:t>
            </a:r>
          </a:p>
          <a:p>
            <a:pPr>
              <a:buFont typeface="Arial" pitchFamily="34" charset="0"/>
              <a:buChar char="•"/>
            </a:pPr>
            <a:r>
              <a:rPr lang="fr-FR" sz="2000" dirty="0" smtClean="0"/>
              <a:t> cals cultivés ensuite sur un milieu sans 2,4D </a:t>
            </a:r>
          </a:p>
          <a:p>
            <a:r>
              <a:rPr lang="fr-FR" sz="2000" dirty="0" smtClean="0"/>
              <a:t>→ certains cals forment un </a:t>
            </a:r>
            <a:r>
              <a:rPr lang="fr-FR" sz="2000" b="1" dirty="0" smtClean="0"/>
              <a:t>embryon sans qu'il n'y ait eu fécondation = embryon somatique </a:t>
            </a:r>
          </a:p>
          <a:p>
            <a:pPr>
              <a:buFont typeface="Arial" pitchFamily="34" charset="0"/>
              <a:buChar char="•"/>
            </a:pPr>
            <a:r>
              <a:rPr lang="fr-FR" sz="2000" dirty="0" smtClean="0"/>
              <a:t> application pour les laboratoires industriels → sélection de nouvelles variétés </a:t>
            </a:r>
          </a:p>
        </p:txBody>
      </p:sp>
      <p:sp>
        <p:nvSpPr>
          <p:cNvPr id="5" name="Rectangle 4"/>
          <p:cNvSpPr/>
          <p:nvPr/>
        </p:nvSpPr>
        <p:spPr>
          <a:xfrm>
            <a:off x="0" y="0"/>
            <a:ext cx="4121150" cy="369332"/>
          </a:xfrm>
          <a:prstGeom prst="rect">
            <a:avLst/>
          </a:prstGeom>
          <a:solidFill>
            <a:schemeClr val="accent6"/>
          </a:solidFill>
        </p:spPr>
        <p:txBody>
          <a:bodyPr wrap="square">
            <a:spAutoFit/>
          </a:bodyPr>
          <a:lstStyle/>
          <a:p>
            <a:pPr lvl="0"/>
            <a:r>
              <a:rPr lang="fr-FR" dirty="0" smtClean="0">
                <a:solidFill>
                  <a:prstClr val="white"/>
                </a:solidFill>
              </a:rPr>
              <a:t>→ </a:t>
            </a:r>
            <a:r>
              <a:rPr lang="fr-FR" b="1" dirty="0" smtClean="0">
                <a:solidFill>
                  <a:prstClr val="white"/>
                </a:solidFill>
              </a:rPr>
              <a:t>culture </a:t>
            </a:r>
            <a:r>
              <a:rPr lang="fr-FR" b="1" i="1" dirty="0" smtClean="0">
                <a:solidFill>
                  <a:prstClr val="white"/>
                </a:solidFill>
              </a:rPr>
              <a:t>in vitro</a:t>
            </a:r>
          </a:p>
        </p:txBody>
      </p:sp>
      <p:sp>
        <p:nvSpPr>
          <p:cNvPr id="6" name="Rectangle 5"/>
          <p:cNvSpPr/>
          <p:nvPr/>
        </p:nvSpPr>
        <p:spPr>
          <a:xfrm>
            <a:off x="755576" y="2564904"/>
            <a:ext cx="2448272" cy="369332"/>
          </a:xfrm>
          <a:prstGeom prst="rect">
            <a:avLst/>
          </a:prstGeom>
        </p:spPr>
        <p:txBody>
          <a:bodyPr wrap="square">
            <a:spAutoFit/>
          </a:bodyPr>
          <a:lstStyle/>
          <a:p>
            <a:r>
              <a:rPr lang="fr-FR" dirty="0" smtClean="0"/>
              <a:t>prélèvement phloème </a:t>
            </a:r>
            <a:endParaRPr lang="fr-FR" dirty="0"/>
          </a:p>
        </p:txBody>
      </p:sp>
      <p:cxnSp>
        <p:nvCxnSpPr>
          <p:cNvPr id="10" name="Connecteur droit avec flèche 9"/>
          <p:cNvCxnSpPr/>
          <p:nvPr/>
        </p:nvCxnSpPr>
        <p:spPr>
          <a:xfrm>
            <a:off x="2987824" y="2780928"/>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Image1.png"/>
          <p:cNvPicPr>
            <a:picLocks noChangeAspect="1"/>
          </p:cNvPicPr>
          <p:nvPr/>
        </p:nvPicPr>
        <p:blipFill>
          <a:blip r:embed="rId2" cstate="print"/>
          <a:stretch>
            <a:fillRect/>
          </a:stretch>
        </p:blipFill>
        <p:spPr>
          <a:xfrm>
            <a:off x="4139952" y="2492896"/>
            <a:ext cx="4763165" cy="4010585"/>
          </a:xfrm>
          <a:prstGeom prst="rect">
            <a:avLst/>
          </a:prstGeom>
        </p:spPr>
      </p:pic>
      <p:sp>
        <p:nvSpPr>
          <p:cNvPr id="2" name="Rectangle 1"/>
          <p:cNvSpPr/>
          <p:nvPr/>
        </p:nvSpPr>
        <p:spPr>
          <a:xfrm>
            <a:off x="0" y="0"/>
            <a:ext cx="4211960" cy="369332"/>
          </a:xfrm>
          <a:prstGeom prst="rect">
            <a:avLst/>
          </a:prstGeom>
          <a:solidFill>
            <a:schemeClr val="accent6"/>
          </a:solidFill>
        </p:spPr>
        <p:txBody>
          <a:bodyPr wrap="square">
            <a:spAutoFit/>
          </a:bodyPr>
          <a:lstStyle/>
          <a:p>
            <a:pPr lvl="0"/>
            <a:r>
              <a:rPr lang="fr-FR" dirty="0" smtClean="0">
                <a:solidFill>
                  <a:prstClr val="white"/>
                </a:solidFill>
              </a:rPr>
              <a:t>→ </a:t>
            </a:r>
            <a:r>
              <a:rPr lang="fr-FR" b="1" dirty="0" smtClean="0">
                <a:solidFill>
                  <a:prstClr val="white"/>
                </a:solidFill>
              </a:rPr>
              <a:t>développement du péricarpe des fruits</a:t>
            </a:r>
          </a:p>
        </p:txBody>
      </p:sp>
      <p:sp>
        <p:nvSpPr>
          <p:cNvPr id="3" name="Rectangle 2"/>
          <p:cNvSpPr/>
          <p:nvPr/>
        </p:nvSpPr>
        <p:spPr>
          <a:xfrm>
            <a:off x="251520" y="548680"/>
            <a:ext cx="8496944" cy="646331"/>
          </a:xfrm>
          <a:prstGeom prst="rect">
            <a:avLst/>
          </a:prstGeom>
        </p:spPr>
        <p:txBody>
          <a:bodyPr wrap="square">
            <a:spAutoFit/>
          </a:bodyPr>
          <a:lstStyle/>
          <a:p>
            <a:r>
              <a:rPr lang="fr-FR" dirty="0" smtClean="0"/>
              <a:t>La pollinisation induit une sécrétion d’auxine par l’ovaire qui provoque la </a:t>
            </a:r>
            <a:r>
              <a:rPr lang="fr-FR" b="1" dirty="0" smtClean="0"/>
              <a:t>prolifération et le développement des tissus du péricarpe</a:t>
            </a:r>
          </a:p>
        </p:txBody>
      </p:sp>
      <p:grpSp>
        <p:nvGrpSpPr>
          <p:cNvPr id="10" name="Groupe 9"/>
          <p:cNvGrpSpPr/>
          <p:nvPr/>
        </p:nvGrpSpPr>
        <p:grpSpPr>
          <a:xfrm>
            <a:off x="1115616" y="1340768"/>
            <a:ext cx="6192688" cy="1272337"/>
            <a:chOff x="1115616" y="1628800"/>
            <a:chExt cx="6192688" cy="1272337"/>
          </a:xfrm>
        </p:grpSpPr>
        <p:sp>
          <p:nvSpPr>
            <p:cNvPr id="4" name="Rectangle 3"/>
            <p:cNvSpPr/>
            <p:nvPr/>
          </p:nvSpPr>
          <p:spPr>
            <a:xfrm>
              <a:off x="1115616" y="1628800"/>
              <a:ext cx="2286000" cy="923330"/>
            </a:xfrm>
            <a:prstGeom prst="rect">
              <a:avLst/>
            </a:prstGeom>
          </p:spPr>
          <p:txBody>
            <a:bodyPr>
              <a:spAutoFit/>
            </a:bodyPr>
            <a:lstStyle/>
            <a:p>
              <a:pPr lvl="0"/>
              <a:r>
                <a:rPr lang="fr-FR" dirty="0" smtClean="0">
                  <a:solidFill>
                    <a:prstClr val="black"/>
                  </a:solidFill>
                </a:rPr>
                <a:t>en remplaçant la pollinisation par des </a:t>
              </a:r>
              <a:r>
                <a:rPr lang="fr-FR" b="1" dirty="0" smtClean="0">
                  <a:solidFill>
                    <a:prstClr val="black"/>
                  </a:solidFill>
                </a:rPr>
                <a:t>applications d’AIA   </a:t>
              </a:r>
              <a:endParaRPr lang="fr-FR" b="1" dirty="0">
                <a:solidFill>
                  <a:prstClr val="black"/>
                </a:solidFill>
              </a:endParaRPr>
            </a:p>
          </p:txBody>
        </p:sp>
        <p:sp>
          <p:nvSpPr>
            <p:cNvPr id="5" name="Flèche droite 4"/>
            <p:cNvSpPr/>
            <p:nvPr/>
          </p:nvSpPr>
          <p:spPr>
            <a:xfrm>
              <a:off x="3419872" y="1844824"/>
              <a:ext cx="936104" cy="576064"/>
            </a:xfrm>
            <a:prstGeom prst="rightArrow">
              <a:avLst/>
            </a:prstGeom>
            <a:solidFill>
              <a:srgbClr val="612F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716016" y="1700808"/>
              <a:ext cx="2592288" cy="1200329"/>
            </a:xfrm>
            <a:prstGeom prst="rect">
              <a:avLst/>
            </a:prstGeom>
          </p:spPr>
          <p:txBody>
            <a:bodyPr wrap="square">
              <a:spAutoFit/>
            </a:bodyPr>
            <a:lstStyle/>
            <a:p>
              <a:pPr lvl="0"/>
              <a:r>
                <a:rPr lang="fr-FR" dirty="0" smtClean="0">
                  <a:solidFill>
                    <a:prstClr val="black"/>
                  </a:solidFill>
                </a:rPr>
                <a:t>Fruits sans fécondation / sans pépin =</a:t>
              </a:r>
            </a:p>
            <a:p>
              <a:pPr lvl="0"/>
              <a:r>
                <a:rPr lang="fr-FR" b="1" dirty="0" smtClean="0">
                  <a:solidFill>
                    <a:prstClr val="black"/>
                  </a:solidFill>
                </a:rPr>
                <a:t>Fruits </a:t>
              </a:r>
              <a:r>
                <a:rPr lang="fr-FR" b="1" dirty="0" err="1" smtClean="0">
                  <a:solidFill>
                    <a:prstClr val="black"/>
                  </a:solidFill>
                </a:rPr>
                <a:t>parthénocarpiques</a:t>
              </a:r>
              <a:endParaRPr lang="fr-FR" b="1" dirty="0" smtClean="0">
                <a:solidFill>
                  <a:prstClr val="black"/>
                </a:solidFill>
              </a:endParaRPr>
            </a:p>
            <a:p>
              <a:pPr lvl="0"/>
              <a:endParaRPr lang="fr-FR" b="1" dirty="0">
                <a:solidFill>
                  <a:prstClr val="black"/>
                </a:solidFill>
              </a:endParaRPr>
            </a:p>
          </p:txBody>
        </p:sp>
      </p:grpSp>
      <p:sp>
        <p:nvSpPr>
          <p:cNvPr id="11" name="Légende encadrée 1 10"/>
          <p:cNvSpPr/>
          <p:nvPr/>
        </p:nvSpPr>
        <p:spPr>
          <a:xfrm>
            <a:off x="1835696" y="3501008"/>
            <a:ext cx="3888432" cy="1584176"/>
          </a:xfrm>
          <a:prstGeom prst="borderCallout1">
            <a:avLst>
              <a:gd name="adj1" fmla="val 43537"/>
              <a:gd name="adj2" fmla="val 102887"/>
              <a:gd name="adj3" fmla="val 60301"/>
              <a:gd name="adj4" fmla="val 117749"/>
            </a:avLst>
          </a:prstGeom>
          <a:solidFill>
            <a:srgbClr val="0E9414"/>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dirty="0" smtClean="0">
                <a:solidFill>
                  <a:schemeClr val="bg1"/>
                </a:solidFill>
              </a:rPr>
              <a:t>Si on supprime les akènes (vrais fruits) pendant la croissance de la fraise le faux-fruit (réceptacle floral) se développe peu= inhibition de sa croissance.</a:t>
            </a:r>
          </a:p>
          <a:p>
            <a:pPr algn="ctr"/>
            <a:endParaRPr lang="fr-FR" dirty="0">
              <a:solidFill>
                <a:schemeClr val="bg1"/>
              </a:solidFill>
            </a:endParaRPr>
          </a:p>
        </p:txBody>
      </p:sp>
      <p:grpSp>
        <p:nvGrpSpPr>
          <p:cNvPr id="15" name="Groupe 14"/>
          <p:cNvGrpSpPr/>
          <p:nvPr/>
        </p:nvGrpSpPr>
        <p:grpSpPr>
          <a:xfrm>
            <a:off x="179512" y="5157192"/>
            <a:ext cx="7272808" cy="1488361"/>
            <a:chOff x="179512" y="5157192"/>
            <a:chExt cx="7272808" cy="1488361"/>
          </a:xfrm>
        </p:grpSpPr>
        <p:sp>
          <p:nvSpPr>
            <p:cNvPr id="8" name="Rectangle 7"/>
            <p:cNvSpPr/>
            <p:nvPr/>
          </p:nvSpPr>
          <p:spPr>
            <a:xfrm>
              <a:off x="179512" y="5445224"/>
              <a:ext cx="4572000" cy="1200329"/>
            </a:xfrm>
            <a:prstGeom prst="rect">
              <a:avLst/>
            </a:prstGeom>
            <a:solidFill>
              <a:srgbClr val="FF6600"/>
            </a:solidFill>
          </p:spPr>
          <p:txBody>
            <a:bodyPr wrap="square">
              <a:spAutoFit/>
            </a:bodyPr>
            <a:lstStyle/>
            <a:p>
              <a:r>
                <a:rPr lang="fr-FR" dirty="0" smtClean="0">
                  <a:solidFill>
                    <a:schemeClr val="bg1"/>
                  </a:solidFill>
                </a:rPr>
                <a:t>Si on applique de l'auxine sur le fruit en fin de croissance, le fruit murît: c'est </a:t>
              </a:r>
              <a:r>
                <a:rPr lang="fr-FR" b="1" dirty="0" smtClean="0">
                  <a:solidFill>
                    <a:schemeClr val="bg1"/>
                  </a:solidFill>
                </a:rPr>
                <a:t>la sénescence du fruit</a:t>
              </a:r>
              <a:r>
                <a:rPr lang="fr-FR" dirty="0" smtClean="0">
                  <a:solidFill>
                    <a:schemeClr val="bg1"/>
                  </a:solidFill>
                </a:rPr>
                <a:t>. On stimule la synthèse d'</a:t>
              </a:r>
              <a:r>
                <a:rPr lang="fr-FR" dirty="0" err="1" smtClean="0">
                  <a:solidFill>
                    <a:schemeClr val="bg1"/>
                  </a:solidFill>
                </a:rPr>
                <a:t>éthyléne</a:t>
              </a:r>
              <a:r>
                <a:rPr lang="fr-FR" dirty="0" smtClean="0">
                  <a:solidFill>
                    <a:schemeClr val="bg1"/>
                  </a:solidFill>
                </a:rPr>
                <a:t> qui permet le murissement.</a:t>
              </a:r>
              <a:endParaRPr lang="fr-FR" dirty="0">
                <a:solidFill>
                  <a:schemeClr val="bg1"/>
                </a:solidFill>
              </a:endParaRPr>
            </a:p>
          </p:txBody>
        </p:sp>
        <p:cxnSp>
          <p:nvCxnSpPr>
            <p:cNvPr id="14" name="Connecteur droit avec flèche 13"/>
            <p:cNvCxnSpPr/>
            <p:nvPr/>
          </p:nvCxnSpPr>
          <p:spPr>
            <a:xfrm flipV="1">
              <a:off x="4788024" y="5157192"/>
              <a:ext cx="2664296" cy="6480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11"/>
                                        </p:tgtEl>
                                        <p:attrNameLst>
                                          <p:attrName>ppt_x</p:attrName>
                                        </p:attrNameLst>
                                      </p:cBhvr>
                                      <p:tavLst>
                                        <p:tav tm="0">
                                          <p:val>
                                            <p:strVal val="ppt_x"/>
                                          </p:val>
                                        </p:tav>
                                        <p:tav tm="100000">
                                          <p:val>
                                            <p:strVal val="ppt_x"/>
                                          </p:val>
                                        </p:tav>
                                      </p:tavLst>
                                    </p:anim>
                                    <p:anim calcmode="lin" valueType="num">
                                      <p:cBhvr additive="base">
                                        <p:cTn id="11" dur="500"/>
                                        <p:tgtEl>
                                          <p:spTgt spid="11"/>
                                        </p:tgtEl>
                                        <p:attrNameLst>
                                          <p:attrName>ppt_y</p:attrName>
                                        </p:attrNameLst>
                                      </p:cBhvr>
                                      <p:tavLst>
                                        <p:tav tm="0">
                                          <p:val>
                                            <p:strVal val="ppt_y"/>
                                          </p:val>
                                        </p:tav>
                                        <p:tav tm="100000">
                                          <p:val>
                                            <p:strVal val="1+ppt_h/2"/>
                                          </p:val>
                                        </p:tav>
                                      </p:tavLst>
                                    </p:anim>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99"/>
          <p:cNvGrpSpPr>
            <a:grpSpLocks/>
          </p:cNvGrpSpPr>
          <p:nvPr/>
        </p:nvGrpSpPr>
        <p:grpSpPr bwMode="auto">
          <a:xfrm>
            <a:off x="7281863" y="1971278"/>
            <a:ext cx="608012" cy="1652986"/>
            <a:chOff x="4587" y="1544"/>
            <a:chExt cx="383" cy="739"/>
          </a:xfrm>
        </p:grpSpPr>
        <p:sp>
          <p:nvSpPr>
            <p:cNvPr id="45" name="Freeform 33"/>
            <p:cNvSpPr>
              <a:spLocks/>
            </p:cNvSpPr>
            <p:nvPr/>
          </p:nvSpPr>
          <p:spPr bwMode="auto">
            <a:xfrm>
              <a:off x="4587" y="1544"/>
              <a:ext cx="343" cy="703"/>
            </a:xfrm>
            <a:custGeom>
              <a:avLst/>
              <a:gdLst>
                <a:gd name="T0" fmla="*/ 0 w 679"/>
                <a:gd name="T1" fmla="*/ 194 h 1017"/>
                <a:gd name="T2" fmla="*/ 296 w 679"/>
                <a:gd name="T3" fmla="*/ 2 h 1017"/>
                <a:gd name="T4" fmla="*/ 540 w 679"/>
                <a:gd name="T5" fmla="*/ 207 h 1017"/>
                <a:gd name="T6" fmla="*/ 502 w 679"/>
                <a:gd name="T7" fmla="*/ 413 h 1017"/>
                <a:gd name="T8" fmla="*/ 656 w 679"/>
                <a:gd name="T9" fmla="*/ 670 h 1017"/>
                <a:gd name="T10" fmla="*/ 643 w 679"/>
                <a:gd name="T11" fmla="*/ 1017 h 1017"/>
                <a:gd name="T12" fmla="*/ 0 60000 65536"/>
                <a:gd name="T13" fmla="*/ 0 60000 65536"/>
                <a:gd name="T14" fmla="*/ 0 60000 65536"/>
                <a:gd name="T15" fmla="*/ 0 60000 65536"/>
                <a:gd name="T16" fmla="*/ 0 60000 65536"/>
                <a:gd name="T17" fmla="*/ 0 60000 65536"/>
                <a:gd name="T18" fmla="*/ 0 w 679"/>
                <a:gd name="T19" fmla="*/ 0 h 1017"/>
                <a:gd name="T20" fmla="*/ 679 w 679"/>
                <a:gd name="T21" fmla="*/ 1017 h 1017"/>
              </a:gdLst>
              <a:ahLst/>
              <a:cxnLst>
                <a:cxn ang="T12">
                  <a:pos x="T0" y="T1"/>
                </a:cxn>
                <a:cxn ang="T13">
                  <a:pos x="T2" y="T3"/>
                </a:cxn>
                <a:cxn ang="T14">
                  <a:pos x="T4" y="T5"/>
                </a:cxn>
                <a:cxn ang="T15">
                  <a:pos x="T6" y="T7"/>
                </a:cxn>
                <a:cxn ang="T16">
                  <a:pos x="T8" y="T9"/>
                </a:cxn>
                <a:cxn ang="T17">
                  <a:pos x="T10" y="T11"/>
                </a:cxn>
              </a:cxnLst>
              <a:rect l="T18" t="T19" r="T20" b="T21"/>
              <a:pathLst>
                <a:path w="679" h="1017">
                  <a:moveTo>
                    <a:pt x="0" y="194"/>
                  </a:moveTo>
                  <a:cubicBezTo>
                    <a:pt x="103" y="97"/>
                    <a:pt x="206" y="0"/>
                    <a:pt x="296" y="2"/>
                  </a:cubicBezTo>
                  <a:cubicBezTo>
                    <a:pt x="386" y="4"/>
                    <a:pt x="506" y="139"/>
                    <a:pt x="540" y="207"/>
                  </a:cubicBezTo>
                  <a:cubicBezTo>
                    <a:pt x="574" y="275"/>
                    <a:pt x="483" y="336"/>
                    <a:pt x="502" y="413"/>
                  </a:cubicBezTo>
                  <a:cubicBezTo>
                    <a:pt x="521" y="490"/>
                    <a:pt x="633" y="569"/>
                    <a:pt x="656" y="670"/>
                  </a:cubicBezTo>
                  <a:cubicBezTo>
                    <a:pt x="679" y="771"/>
                    <a:pt x="645" y="959"/>
                    <a:pt x="643" y="1017"/>
                  </a:cubicBezTo>
                </a:path>
              </a:pathLst>
            </a:custGeom>
            <a:noFill/>
            <a:ln w="38100" cap="flat" cmpd="sng">
              <a:solidFill>
                <a:srgbClr val="FF00FF"/>
              </a:solidFill>
              <a:prstDash val="solid"/>
              <a:round/>
              <a:headEnd type="none" w="med" len="med"/>
              <a:tailEnd type="none" w="med" len="med"/>
            </a:ln>
          </p:spPr>
          <p:txBody>
            <a:bodyPr/>
            <a:lstStyle/>
            <a:p>
              <a:endParaRPr lang="fr-FR" sz="2000"/>
            </a:p>
          </p:txBody>
        </p:sp>
        <p:sp>
          <p:nvSpPr>
            <p:cNvPr id="46" name="Freeform 34"/>
            <p:cNvSpPr>
              <a:spLocks/>
            </p:cNvSpPr>
            <p:nvPr/>
          </p:nvSpPr>
          <p:spPr bwMode="auto">
            <a:xfrm>
              <a:off x="4691" y="1561"/>
              <a:ext cx="266" cy="669"/>
            </a:xfrm>
            <a:custGeom>
              <a:avLst/>
              <a:gdLst>
                <a:gd name="T0" fmla="*/ 0 w 527"/>
                <a:gd name="T1" fmla="*/ 157 h 967"/>
                <a:gd name="T2" fmla="*/ 334 w 527"/>
                <a:gd name="T3" fmla="*/ 15 h 967"/>
                <a:gd name="T4" fmla="*/ 386 w 527"/>
                <a:gd name="T5" fmla="*/ 247 h 967"/>
                <a:gd name="T6" fmla="*/ 283 w 527"/>
                <a:gd name="T7" fmla="*/ 375 h 967"/>
                <a:gd name="T8" fmla="*/ 527 w 527"/>
                <a:gd name="T9" fmla="*/ 967 h 967"/>
                <a:gd name="T10" fmla="*/ 0 60000 65536"/>
                <a:gd name="T11" fmla="*/ 0 60000 65536"/>
                <a:gd name="T12" fmla="*/ 0 60000 65536"/>
                <a:gd name="T13" fmla="*/ 0 60000 65536"/>
                <a:gd name="T14" fmla="*/ 0 60000 65536"/>
                <a:gd name="T15" fmla="*/ 0 w 527"/>
                <a:gd name="T16" fmla="*/ 0 h 967"/>
                <a:gd name="T17" fmla="*/ 527 w 527"/>
                <a:gd name="T18" fmla="*/ 967 h 967"/>
              </a:gdLst>
              <a:ahLst/>
              <a:cxnLst>
                <a:cxn ang="T10">
                  <a:pos x="T0" y="T1"/>
                </a:cxn>
                <a:cxn ang="T11">
                  <a:pos x="T2" y="T3"/>
                </a:cxn>
                <a:cxn ang="T12">
                  <a:pos x="T4" y="T5"/>
                </a:cxn>
                <a:cxn ang="T13">
                  <a:pos x="T6" y="T7"/>
                </a:cxn>
                <a:cxn ang="T14">
                  <a:pos x="T8" y="T9"/>
                </a:cxn>
              </a:cxnLst>
              <a:rect l="T15" t="T16" r="T17" b="T18"/>
              <a:pathLst>
                <a:path w="527" h="967">
                  <a:moveTo>
                    <a:pt x="0" y="157"/>
                  </a:moveTo>
                  <a:cubicBezTo>
                    <a:pt x="135" y="78"/>
                    <a:pt x="270" y="0"/>
                    <a:pt x="334" y="15"/>
                  </a:cubicBezTo>
                  <a:cubicBezTo>
                    <a:pt x="398" y="30"/>
                    <a:pt x="394" y="187"/>
                    <a:pt x="386" y="247"/>
                  </a:cubicBezTo>
                  <a:cubicBezTo>
                    <a:pt x="378" y="307"/>
                    <a:pt x="259" y="255"/>
                    <a:pt x="283" y="375"/>
                  </a:cubicBezTo>
                  <a:cubicBezTo>
                    <a:pt x="307" y="495"/>
                    <a:pt x="417" y="731"/>
                    <a:pt x="527" y="967"/>
                  </a:cubicBezTo>
                </a:path>
              </a:pathLst>
            </a:custGeom>
            <a:noFill/>
            <a:ln w="38100" cap="flat" cmpd="sng">
              <a:solidFill>
                <a:srgbClr val="FF00FF"/>
              </a:solidFill>
              <a:prstDash val="solid"/>
              <a:round/>
              <a:headEnd type="none" w="med" len="med"/>
              <a:tailEnd type="none" w="med" len="med"/>
            </a:ln>
          </p:spPr>
          <p:txBody>
            <a:bodyPr/>
            <a:lstStyle/>
            <a:p>
              <a:endParaRPr lang="fr-FR" sz="2000"/>
            </a:p>
          </p:txBody>
        </p:sp>
        <p:sp>
          <p:nvSpPr>
            <p:cNvPr id="47" name="Freeform 35"/>
            <p:cNvSpPr>
              <a:spLocks/>
            </p:cNvSpPr>
            <p:nvPr/>
          </p:nvSpPr>
          <p:spPr bwMode="auto">
            <a:xfrm>
              <a:off x="4652" y="1612"/>
              <a:ext cx="318" cy="547"/>
            </a:xfrm>
            <a:custGeom>
              <a:avLst/>
              <a:gdLst>
                <a:gd name="T0" fmla="*/ 0 w 630"/>
                <a:gd name="T1" fmla="*/ 96 h 791"/>
                <a:gd name="T2" fmla="*/ 373 w 630"/>
                <a:gd name="T3" fmla="*/ 58 h 791"/>
                <a:gd name="T4" fmla="*/ 347 w 630"/>
                <a:gd name="T5" fmla="*/ 444 h 791"/>
                <a:gd name="T6" fmla="*/ 630 w 630"/>
                <a:gd name="T7" fmla="*/ 791 h 791"/>
                <a:gd name="T8" fmla="*/ 0 60000 65536"/>
                <a:gd name="T9" fmla="*/ 0 60000 65536"/>
                <a:gd name="T10" fmla="*/ 0 60000 65536"/>
                <a:gd name="T11" fmla="*/ 0 60000 65536"/>
                <a:gd name="T12" fmla="*/ 0 w 630"/>
                <a:gd name="T13" fmla="*/ 0 h 791"/>
                <a:gd name="T14" fmla="*/ 630 w 630"/>
                <a:gd name="T15" fmla="*/ 791 h 791"/>
              </a:gdLst>
              <a:ahLst/>
              <a:cxnLst>
                <a:cxn ang="T8">
                  <a:pos x="T0" y="T1"/>
                </a:cxn>
                <a:cxn ang="T9">
                  <a:pos x="T2" y="T3"/>
                </a:cxn>
                <a:cxn ang="T10">
                  <a:pos x="T4" y="T5"/>
                </a:cxn>
                <a:cxn ang="T11">
                  <a:pos x="T6" y="T7"/>
                </a:cxn>
              </a:cxnLst>
              <a:rect l="T12" t="T13" r="T14" b="T15"/>
              <a:pathLst>
                <a:path w="630" h="791">
                  <a:moveTo>
                    <a:pt x="0" y="96"/>
                  </a:moveTo>
                  <a:cubicBezTo>
                    <a:pt x="157" y="48"/>
                    <a:pt x="315" y="0"/>
                    <a:pt x="373" y="58"/>
                  </a:cubicBezTo>
                  <a:cubicBezTo>
                    <a:pt x="431" y="116"/>
                    <a:pt x="304" y="322"/>
                    <a:pt x="347" y="444"/>
                  </a:cubicBezTo>
                  <a:cubicBezTo>
                    <a:pt x="390" y="566"/>
                    <a:pt x="510" y="678"/>
                    <a:pt x="630" y="791"/>
                  </a:cubicBezTo>
                </a:path>
              </a:pathLst>
            </a:custGeom>
            <a:noFill/>
            <a:ln w="38100" cap="flat" cmpd="sng">
              <a:solidFill>
                <a:srgbClr val="FF00FF"/>
              </a:solidFill>
              <a:prstDash val="solid"/>
              <a:round/>
              <a:headEnd type="none" w="med" len="med"/>
              <a:tailEnd type="none" w="med" len="med"/>
            </a:ln>
          </p:spPr>
          <p:txBody>
            <a:bodyPr/>
            <a:lstStyle/>
            <a:p>
              <a:endParaRPr lang="fr-FR" sz="2000"/>
            </a:p>
          </p:txBody>
        </p:sp>
        <p:sp>
          <p:nvSpPr>
            <p:cNvPr id="48" name="Freeform 36"/>
            <p:cNvSpPr>
              <a:spLocks/>
            </p:cNvSpPr>
            <p:nvPr/>
          </p:nvSpPr>
          <p:spPr bwMode="auto">
            <a:xfrm>
              <a:off x="4645" y="1581"/>
              <a:ext cx="312" cy="702"/>
            </a:xfrm>
            <a:custGeom>
              <a:avLst/>
              <a:gdLst>
                <a:gd name="T0" fmla="*/ 0 w 617"/>
                <a:gd name="T1" fmla="*/ 167 h 1016"/>
                <a:gd name="T2" fmla="*/ 193 w 617"/>
                <a:gd name="T3" fmla="*/ 13 h 1016"/>
                <a:gd name="T4" fmla="*/ 373 w 617"/>
                <a:gd name="T5" fmla="*/ 244 h 1016"/>
                <a:gd name="T6" fmla="*/ 360 w 617"/>
                <a:gd name="T7" fmla="*/ 656 h 1016"/>
                <a:gd name="T8" fmla="*/ 617 w 617"/>
                <a:gd name="T9" fmla="*/ 1016 h 1016"/>
                <a:gd name="T10" fmla="*/ 0 60000 65536"/>
                <a:gd name="T11" fmla="*/ 0 60000 65536"/>
                <a:gd name="T12" fmla="*/ 0 60000 65536"/>
                <a:gd name="T13" fmla="*/ 0 60000 65536"/>
                <a:gd name="T14" fmla="*/ 0 60000 65536"/>
                <a:gd name="T15" fmla="*/ 0 w 617"/>
                <a:gd name="T16" fmla="*/ 0 h 1016"/>
                <a:gd name="T17" fmla="*/ 617 w 617"/>
                <a:gd name="T18" fmla="*/ 1016 h 1016"/>
              </a:gdLst>
              <a:ahLst/>
              <a:cxnLst>
                <a:cxn ang="T10">
                  <a:pos x="T0" y="T1"/>
                </a:cxn>
                <a:cxn ang="T11">
                  <a:pos x="T2" y="T3"/>
                </a:cxn>
                <a:cxn ang="T12">
                  <a:pos x="T4" y="T5"/>
                </a:cxn>
                <a:cxn ang="T13">
                  <a:pos x="T6" y="T7"/>
                </a:cxn>
                <a:cxn ang="T14">
                  <a:pos x="T8" y="T9"/>
                </a:cxn>
              </a:cxnLst>
              <a:rect l="T15" t="T16" r="T17" b="T18"/>
              <a:pathLst>
                <a:path w="617" h="1016">
                  <a:moveTo>
                    <a:pt x="0" y="167"/>
                  </a:moveTo>
                  <a:cubicBezTo>
                    <a:pt x="65" y="83"/>
                    <a:pt x="131" y="0"/>
                    <a:pt x="193" y="13"/>
                  </a:cubicBezTo>
                  <a:cubicBezTo>
                    <a:pt x="255" y="26"/>
                    <a:pt x="345" y="137"/>
                    <a:pt x="373" y="244"/>
                  </a:cubicBezTo>
                  <a:cubicBezTo>
                    <a:pt x="401" y="351"/>
                    <a:pt x="319" y="527"/>
                    <a:pt x="360" y="656"/>
                  </a:cubicBezTo>
                  <a:cubicBezTo>
                    <a:pt x="401" y="785"/>
                    <a:pt x="509" y="900"/>
                    <a:pt x="617" y="1016"/>
                  </a:cubicBezTo>
                </a:path>
              </a:pathLst>
            </a:custGeom>
            <a:noFill/>
            <a:ln w="38100" cap="flat" cmpd="sng">
              <a:solidFill>
                <a:srgbClr val="FF00FF"/>
              </a:solidFill>
              <a:prstDash val="solid"/>
              <a:round/>
              <a:headEnd type="none" w="med" len="med"/>
              <a:tailEnd type="none" w="med" len="med"/>
            </a:ln>
          </p:spPr>
          <p:txBody>
            <a:bodyPr/>
            <a:lstStyle/>
            <a:p>
              <a:endParaRPr lang="fr-FR" sz="2000"/>
            </a:p>
          </p:txBody>
        </p:sp>
      </p:grpSp>
      <p:sp>
        <p:nvSpPr>
          <p:cNvPr id="5" name="Rectangle 4"/>
          <p:cNvSpPr/>
          <p:nvPr/>
        </p:nvSpPr>
        <p:spPr>
          <a:xfrm>
            <a:off x="0" y="0"/>
            <a:ext cx="4121150" cy="369332"/>
          </a:xfrm>
          <a:prstGeom prst="rect">
            <a:avLst/>
          </a:prstGeom>
          <a:solidFill>
            <a:schemeClr val="accent6"/>
          </a:solidFill>
        </p:spPr>
        <p:txBody>
          <a:bodyPr wrap="square">
            <a:spAutoFit/>
          </a:bodyPr>
          <a:lstStyle/>
          <a:p>
            <a:pPr lvl="0"/>
            <a:r>
              <a:rPr lang="fr-FR" dirty="0" smtClean="0">
                <a:solidFill>
                  <a:prstClr val="white"/>
                </a:solidFill>
              </a:rPr>
              <a:t>→ </a:t>
            </a:r>
            <a:r>
              <a:rPr lang="fr-FR" b="1" dirty="0" smtClean="0">
                <a:solidFill>
                  <a:prstClr val="white"/>
                </a:solidFill>
              </a:rPr>
              <a:t>action sur la </a:t>
            </a:r>
            <a:r>
              <a:rPr lang="fr-FR" b="1" dirty="0" err="1" smtClean="0">
                <a:solidFill>
                  <a:prstClr val="white"/>
                </a:solidFill>
              </a:rPr>
              <a:t>rhizogénèse</a:t>
            </a:r>
            <a:endParaRPr lang="fr-FR" b="1" i="1" dirty="0" smtClean="0">
              <a:solidFill>
                <a:prstClr val="white"/>
              </a:solidFill>
            </a:endParaRPr>
          </a:p>
        </p:txBody>
      </p:sp>
      <p:sp>
        <p:nvSpPr>
          <p:cNvPr id="4" name="Rectangle 3"/>
          <p:cNvSpPr/>
          <p:nvPr/>
        </p:nvSpPr>
        <p:spPr>
          <a:xfrm>
            <a:off x="323528" y="620688"/>
            <a:ext cx="8208912" cy="646331"/>
          </a:xfrm>
          <a:prstGeom prst="rect">
            <a:avLst/>
          </a:prstGeom>
        </p:spPr>
        <p:txBody>
          <a:bodyPr wrap="square">
            <a:spAutoFit/>
          </a:bodyPr>
          <a:lstStyle/>
          <a:p>
            <a:r>
              <a:rPr lang="fr-FR" dirty="0" smtClean="0"/>
              <a:t>de 10</a:t>
            </a:r>
            <a:r>
              <a:rPr lang="fr-FR" baseline="30000" dirty="0" smtClean="0"/>
              <a:t>-7</a:t>
            </a:r>
            <a:r>
              <a:rPr lang="fr-FR" dirty="0" smtClean="0"/>
              <a:t> à 10</a:t>
            </a:r>
            <a:r>
              <a:rPr lang="fr-FR" baseline="30000" dirty="0" smtClean="0"/>
              <a:t>-9 </a:t>
            </a:r>
            <a:r>
              <a:rPr lang="fr-FR" dirty="0" smtClean="0"/>
              <a:t>g/ml, l’</a:t>
            </a:r>
            <a:r>
              <a:rPr lang="fr-FR" b="1" dirty="0" smtClean="0"/>
              <a:t>AIA</a:t>
            </a:r>
            <a:r>
              <a:rPr lang="fr-FR" dirty="0" smtClean="0"/>
              <a:t> à fortes doses </a:t>
            </a:r>
            <a:r>
              <a:rPr lang="fr-FR" b="1" dirty="0" smtClean="0"/>
              <a:t>stimule la </a:t>
            </a:r>
            <a:r>
              <a:rPr lang="fr-FR" b="1" dirty="0" err="1" smtClean="0"/>
              <a:t>rhizogénèse</a:t>
            </a:r>
            <a:r>
              <a:rPr lang="fr-FR" b="1" dirty="0" smtClean="0"/>
              <a:t> : </a:t>
            </a:r>
            <a:r>
              <a:rPr lang="fr-FR" dirty="0" smtClean="0"/>
              <a:t>provoque l’apparition de racines </a:t>
            </a:r>
          </a:p>
        </p:txBody>
      </p:sp>
      <p:grpSp>
        <p:nvGrpSpPr>
          <p:cNvPr id="8" name="Group 95"/>
          <p:cNvGrpSpPr>
            <a:grpSpLocks/>
          </p:cNvGrpSpPr>
          <p:nvPr/>
        </p:nvGrpSpPr>
        <p:grpSpPr bwMode="auto">
          <a:xfrm>
            <a:off x="6288088" y="2260404"/>
            <a:ext cx="1389062" cy="1422596"/>
            <a:chOff x="3961" y="1684"/>
            <a:chExt cx="875" cy="636"/>
          </a:xfrm>
        </p:grpSpPr>
        <p:sp>
          <p:nvSpPr>
            <p:cNvPr id="9" name="AutoShape 27"/>
            <p:cNvSpPr>
              <a:spLocks noChangeArrowheads="1"/>
            </p:cNvSpPr>
            <p:nvPr/>
          </p:nvSpPr>
          <p:spPr bwMode="auto">
            <a:xfrm rot="10800000">
              <a:off x="4449" y="1684"/>
              <a:ext cx="387" cy="477"/>
            </a:xfrm>
            <a:custGeom>
              <a:avLst/>
              <a:gdLst>
                <a:gd name="T0" fmla="*/ 339 w 21600"/>
                <a:gd name="T1" fmla="*/ 239 h 21600"/>
                <a:gd name="T2" fmla="*/ 194 w 21600"/>
                <a:gd name="T3" fmla="*/ 477 h 21600"/>
                <a:gd name="T4" fmla="*/ 48 w 21600"/>
                <a:gd name="T5" fmla="*/ 239 h 21600"/>
                <a:gd name="T6" fmla="*/ 194 w 21600"/>
                <a:gd name="T7" fmla="*/ 0 h 21600"/>
                <a:gd name="T8" fmla="*/ 0 60000 65536"/>
                <a:gd name="T9" fmla="*/ 0 60000 65536"/>
                <a:gd name="T10" fmla="*/ 0 60000 65536"/>
                <a:gd name="T11" fmla="*/ 0 60000 65536"/>
                <a:gd name="T12" fmla="*/ 4521 w 21600"/>
                <a:gd name="T13" fmla="*/ 4483 h 21600"/>
                <a:gd name="T14" fmla="*/ 17079 w 21600"/>
                <a:gd name="T15" fmla="*/ 1711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C9900"/>
            </a:solidFill>
            <a:ln w="9525">
              <a:solidFill>
                <a:srgbClr val="000000"/>
              </a:solidFill>
              <a:miter lim="800000"/>
              <a:headEnd/>
              <a:tailEnd/>
            </a:ln>
          </p:spPr>
          <p:txBody>
            <a:bodyPr/>
            <a:lstStyle/>
            <a:p>
              <a:endParaRPr lang="fr-FR" sz="2000"/>
            </a:p>
          </p:txBody>
        </p:sp>
        <p:sp>
          <p:nvSpPr>
            <p:cNvPr id="10" name="Text Box 31"/>
            <p:cNvSpPr txBox="1">
              <a:spLocks noChangeArrowheads="1"/>
            </p:cNvSpPr>
            <p:nvPr/>
          </p:nvSpPr>
          <p:spPr bwMode="auto">
            <a:xfrm>
              <a:off x="3961" y="1801"/>
              <a:ext cx="503" cy="519"/>
            </a:xfrm>
            <a:prstGeom prst="rect">
              <a:avLst/>
            </a:prstGeom>
            <a:noFill/>
            <a:ln w="9525" algn="ctr">
              <a:noFill/>
              <a:miter lim="800000"/>
              <a:headEnd/>
              <a:tailEnd/>
            </a:ln>
          </p:spPr>
          <p:txBody>
            <a:bodyPr/>
            <a:lstStyle/>
            <a:p>
              <a:r>
                <a:rPr lang="fr-FR" sz="2000" b="1">
                  <a:solidFill>
                    <a:srgbClr val="FF0000"/>
                  </a:solidFill>
                </a:rPr>
                <a:t>bas haut</a:t>
              </a:r>
            </a:p>
            <a:p>
              <a:endParaRPr lang="fr-FR" sz="2000"/>
            </a:p>
          </p:txBody>
        </p:sp>
      </p:grpSp>
      <p:grpSp>
        <p:nvGrpSpPr>
          <p:cNvPr id="11" name="Group 94"/>
          <p:cNvGrpSpPr>
            <a:grpSpLocks/>
          </p:cNvGrpSpPr>
          <p:nvPr/>
        </p:nvGrpSpPr>
        <p:grpSpPr bwMode="auto">
          <a:xfrm>
            <a:off x="3870325" y="2493253"/>
            <a:ext cx="1379538" cy="1134185"/>
            <a:chOff x="2438" y="1636"/>
            <a:chExt cx="869" cy="649"/>
          </a:xfrm>
        </p:grpSpPr>
        <p:sp>
          <p:nvSpPr>
            <p:cNvPr id="12" name="AutoShape 12"/>
            <p:cNvSpPr>
              <a:spLocks noChangeArrowheads="1"/>
            </p:cNvSpPr>
            <p:nvPr/>
          </p:nvSpPr>
          <p:spPr bwMode="auto">
            <a:xfrm>
              <a:off x="2920" y="1677"/>
              <a:ext cx="387" cy="477"/>
            </a:xfrm>
            <a:custGeom>
              <a:avLst/>
              <a:gdLst>
                <a:gd name="T0" fmla="*/ 339 w 21600"/>
                <a:gd name="T1" fmla="*/ 239 h 21600"/>
                <a:gd name="T2" fmla="*/ 194 w 21600"/>
                <a:gd name="T3" fmla="*/ 477 h 21600"/>
                <a:gd name="T4" fmla="*/ 48 w 21600"/>
                <a:gd name="T5" fmla="*/ 239 h 21600"/>
                <a:gd name="T6" fmla="*/ 194 w 21600"/>
                <a:gd name="T7" fmla="*/ 0 h 21600"/>
                <a:gd name="T8" fmla="*/ 0 60000 65536"/>
                <a:gd name="T9" fmla="*/ 0 60000 65536"/>
                <a:gd name="T10" fmla="*/ 0 60000 65536"/>
                <a:gd name="T11" fmla="*/ 0 60000 65536"/>
                <a:gd name="T12" fmla="*/ 4521 w 21600"/>
                <a:gd name="T13" fmla="*/ 4483 h 21600"/>
                <a:gd name="T14" fmla="*/ 17079 w 21600"/>
                <a:gd name="T15" fmla="*/ 1711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C9900"/>
            </a:solidFill>
            <a:ln w="19050">
              <a:solidFill>
                <a:srgbClr val="000000"/>
              </a:solidFill>
              <a:miter lim="800000"/>
              <a:headEnd/>
              <a:tailEnd/>
            </a:ln>
          </p:spPr>
          <p:txBody>
            <a:bodyPr/>
            <a:lstStyle/>
            <a:p>
              <a:endParaRPr lang="fr-FR" sz="2000"/>
            </a:p>
          </p:txBody>
        </p:sp>
        <p:sp>
          <p:nvSpPr>
            <p:cNvPr id="13" name="Text Box 21"/>
            <p:cNvSpPr txBox="1">
              <a:spLocks noChangeArrowheads="1"/>
            </p:cNvSpPr>
            <p:nvPr/>
          </p:nvSpPr>
          <p:spPr bwMode="auto">
            <a:xfrm>
              <a:off x="2438" y="1636"/>
              <a:ext cx="441" cy="649"/>
            </a:xfrm>
            <a:prstGeom prst="rect">
              <a:avLst/>
            </a:prstGeom>
            <a:noFill/>
            <a:ln w="9525" algn="ctr">
              <a:noFill/>
              <a:miter lim="800000"/>
              <a:headEnd/>
              <a:tailEnd/>
            </a:ln>
          </p:spPr>
          <p:txBody>
            <a:bodyPr/>
            <a:lstStyle/>
            <a:p>
              <a:r>
                <a:rPr lang="fr-FR" sz="2000" b="1" dirty="0">
                  <a:solidFill>
                    <a:srgbClr val="FF0000"/>
                  </a:solidFill>
                </a:rPr>
                <a:t>haut</a:t>
              </a:r>
            </a:p>
            <a:p>
              <a:r>
                <a:rPr lang="fr-FR" sz="2000" b="1" dirty="0">
                  <a:solidFill>
                    <a:srgbClr val="FF0000"/>
                  </a:solidFill>
                </a:rPr>
                <a:t>bas</a:t>
              </a:r>
              <a:endParaRPr lang="fr-FR" sz="2000" dirty="0"/>
            </a:p>
          </p:txBody>
        </p:sp>
      </p:grpSp>
      <p:sp>
        <p:nvSpPr>
          <p:cNvPr id="15" name="Line 45"/>
          <p:cNvSpPr>
            <a:spLocks noChangeShapeType="1"/>
          </p:cNvSpPr>
          <p:nvPr/>
        </p:nvSpPr>
        <p:spPr bwMode="auto">
          <a:xfrm>
            <a:off x="899592" y="3184411"/>
            <a:ext cx="185738" cy="0"/>
          </a:xfrm>
          <a:prstGeom prst="line">
            <a:avLst/>
          </a:prstGeom>
          <a:noFill/>
          <a:ln w="63500">
            <a:solidFill>
              <a:srgbClr val="99CC00"/>
            </a:solidFill>
            <a:round/>
            <a:headEnd/>
            <a:tailEnd/>
          </a:ln>
        </p:spPr>
        <p:txBody>
          <a:bodyPr/>
          <a:lstStyle/>
          <a:p>
            <a:endParaRPr lang="fr-FR" sz="2000"/>
          </a:p>
        </p:txBody>
      </p:sp>
      <p:sp>
        <p:nvSpPr>
          <p:cNvPr id="16" name="Text Box 46"/>
          <p:cNvSpPr txBox="1">
            <a:spLocks noChangeArrowheads="1"/>
          </p:cNvSpPr>
          <p:nvPr/>
        </p:nvSpPr>
        <p:spPr bwMode="auto">
          <a:xfrm>
            <a:off x="1142480" y="2958496"/>
            <a:ext cx="2335213" cy="458541"/>
          </a:xfrm>
          <a:prstGeom prst="rect">
            <a:avLst/>
          </a:prstGeom>
          <a:noFill/>
          <a:ln w="9525" algn="ctr">
            <a:noFill/>
            <a:miter lim="800000"/>
            <a:headEnd/>
            <a:tailEnd/>
          </a:ln>
        </p:spPr>
        <p:txBody>
          <a:bodyPr/>
          <a:lstStyle/>
          <a:p>
            <a:r>
              <a:rPr lang="fr-FR" sz="2000" b="1" dirty="0"/>
              <a:t>accumulation d’auxine</a:t>
            </a:r>
            <a:endParaRPr lang="fr-FR" sz="2000" dirty="0"/>
          </a:p>
        </p:txBody>
      </p:sp>
      <p:sp>
        <p:nvSpPr>
          <p:cNvPr id="17" name="Line 13"/>
          <p:cNvSpPr>
            <a:spLocks noChangeShapeType="1"/>
          </p:cNvSpPr>
          <p:nvPr/>
        </p:nvSpPr>
        <p:spPr bwMode="auto">
          <a:xfrm>
            <a:off x="4788024" y="3356992"/>
            <a:ext cx="320675" cy="0"/>
          </a:xfrm>
          <a:prstGeom prst="line">
            <a:avLst/>
          </a:prstGeom>
          <a:noFill/>
          <a:ln w="88900">
            <a:solidFill>
              <a:srgbClr val="99CC00"/>
            </a:solidFill>
            <a:round/>
            <a:headEnd/>
            <a:tailEnd/>
          </a:ln>
        </p:spPr>
        <p:txBody>
          <a:bodyPr/>
          <a:lstStyle/>
          <a:p>
            <a:endParaRPr lang="fr-FR" sz="2000"/>
          </a:p>
        </p:txBody>
      </p:sp>
      <p:sp>
        <p:nvSpPr>
          <p:cNvPr id="21" name="Freeform 14"/>
          <p:cNvSpPr>
            <a:spLocks/>
          </p:cNvSpPr>
          <p:nvPr/>
        </p:nvSpPr>
        <p:spPr bwMode="auto">
          <a:xfrm>
            <a:off x="4771730" y="3399261"/>
            <a:ext cx="115888" cy="474199"/>
          </a:xfrm>
          <a:custGeom>
            <a:avLst/>
            <a:gdLst>
              <a:gd name="T0" fmla="*/ 125 w 145"/>
              <a:gd name="T1" fmla="*/ 0 h 306"/>
              <a:gd name="T2" fmla="*/ 125 w 145"/>
              <a:gd name="T3" fmla="*/ 138 h 306"/>
              <a:gd name="T4" fmla="*/ 3 w 145"/>
              <a:gd name="T5" fmla="*/ 138 h 306"/>
              <a:gd name="T6" fmla="*/ 141 w 145"/>
              <a:gd name="T7" fmla="*/ 276 h 306"/>
              <a:gd name="T8" fmla="*/ 18 w 145"/>
              <a:gd name="T9" fmla="*/ 306 h 306"/>
              <a:gd name="T10" fmla="*/ 0 60000 65536"/>
              <a:gd name="T11" fmla="*/ 0 60000 65536"/>
              <a:gd name="T12" fmla="*/ 0 60000 65536"/>
              <a:gd name="T13" fmla="*/ 0 60000 65536"/>
              <a:gd name="T14" fmla="*/ 0 60000 65536"/>
              <a:gd name="T15" fmla="*/ 0 w 145"/>
              <a:gd name="T16" fmla="*/ 0 h 306"/>
              <a:gd name="T17" fmla="*/ 145 w 145"/>
              <a:gd name="T18" fmla="*/ 306 h 306"/>
            </a:gdLst>
            <a:ahLst/>
            <a:cxnLst>
              <a:cxn ang="T10">
                <a:pos x="T0" y="T1"/>
              </a:cxn>
              <a:cxn ang="T11">
                <a:pos x="T2" y="T3"/>
              </a:cxn>
              <a:cxn ang="T12">
                <a:pos x="T4" y="T5"/>
              </a:cxn>
              <a:cxn ang="T13">
                <a:pos x="T6" y="T7"/>
              </a:cxn>
              <a:cxn ang="T14">
                <a:pos x="T8" y="T9"/>
              </a:cxn>
            </a:cxnLst>
            <a:rect l="T15" t="T16" r="T17" b="T18"/>
            <a:pathLst>
              <a:path w="145" h="306">
                <a:moveTo>
                  <a:pt x="125" y="0"/>
                </a:moveTo>
                <a:cubicBezTo>
                  <a:pt x="135" y="57"/>
                  <a:pt x="145" y="115"/>
                  <a:pt x="125" y="138"/>
                </a:cubicBezTo>
                <a:cubicBezTo>
                  <a:pt x="105" y="161"/>
                  <a:pt x="0" y="115"/>
                  <a:pt x="3" y="138"/>
                </a:cubicBezTo>
                <a:cubicBezTo>
                  <a:pt x="6" y="161"/>
                  <a:pt x="139" y="248"/>
                  <a:pt x="141" y="276"/>
                </a:cubicBezTo>
                <a:cubicBezTo>
                  <a:pt x="143" y="304"/>
                  <a:pt x="80" y="305"/>
                  <a:pt x="18" y="306"/>
                </a:cubicBezTo>
              </a:path>
            </a:pathLst>
          </a:custGeom>
          <a:noFill/>
          <a:ln w="38100">
            <a:solidFill>
              <a:srgbClr val="FF00FF"/>
            </a:solidFill>
            <a:round/>
            <a:headEnd/>
            <a:tailEnd/>
          </a:ln>
        </p:spPr>
        <p:txBody>
          <a:bodyPr/>
          <a:lstStyle/>
          <a:p>
            <a:endParaRPr lang="fr-FR" sz="2000"/>
          </a:p>
        </p:txBody>
      </p:sp>
      <p:sp>
        <p:nvSpPr>
          <p:cNvPr id="22" name="Freeform 15"/>
          <p:cNvSpPr>
            <a:spLocks/>
          </p:cNvSpPr>
          <p:nvPr/>
        </p:nvSpPr>
        <p:spPr bwMode="auto">
          <a:xfrm>
            <a:off x="4970168" y="3399261"/>
            <a:ext cx="160338" cy="512224"/>
          </a:xfrm>
          <a:custGeom>
            <a:avLst/>
            <a:gdLst>
              <a:gd name="T0" fmla="*/ 0 w 199"/>
              <a:gd name="T1" fmla="*/ 0 h 331"/>
              <a:gd name="T2" fmla="*/ 92 w 199"/>
              <a:gd name="T3" fmla="*/ 153 h 331"/>
              <a:gd name="T4" fmla="*/ 31 w 199"/>
              <a:gd name="T5" fmla="*/ 306 h 331"/>
              <a:gd name="T6" fmla="*/ 199 w 199"/>
              <a:gd name="T7" fmla="*/ 306 h 331"/>
              <a:gd name="T8" fmla="*/ 0 60000 65536"/>
              <a:gd name="T9" fmla="*/ 0 60000 65536"/>
              <a:gd name="T10" fmla="*/ 0 60000 65536"/>
              <a:gd name="T11" fmla="*/ 0 60000 65536"/>
              <a:gd name="T12" fmla="*/ 0 w 199"/>
              <a:gd name="T13" fmla="*/ 0 h 331"/>
              <a:gd name="T14" fmla="*/ 199 w 199"/>
              <a:gd name="T15" fmla="*/ 331 h 331"/>
            </a:gdLst>
            <a:ahLst/>
            <a:cxnLst>
              <a:cxn ang="T8">
                <a:pos x="T0" y="T1"/>
              </a:cxn>
              <a:cxn ang="T9">
                <a:pos x="T2" y="T3"/>
              </a:cxn>
              <a:cxn ang="T10">
                <a:pos x="T4" y="T5"/>
              </a:cxn>
              <a:cxn ang="T11">
                <a:pos x="T6" y="T7"/>
              </a:cxn>
            </a:cxnLst>
            <a:rect l="T12" t="T13" r="T14" b="T15"/>
            <a:pathLst>
              <a:path w="199" h="331">
                <a:moveTo>
                  <a:pt x="0" y="0"/>
                </a:moveTo>
                <a:cubicBezTo>
                  <a:pt x="43" y="51"/>
                  <a:pt x="87" y="102"/>
                  <a:pt x="92" y="153"/>
                </a:cubicBezTo>
                <a:cubicBezTo>
                  <a:pt x="97" y="204"/>
                  <a:pt x="13" y="281"/>
                  <a:pt x="31" y="306"/>
                </a:cubicBezTo>
                <a:cubicBezTo>
                  <a:pt x="49" y="331"/>
                  <a:pt x="124" y="318"/>
                  <a:pt x="199" y="306"/>
                </a:cubicBezTo>
              </a:path>
            </a:pathLst>
          </a:custGeom>
          <a:noFill/>
          <a:ln w="38100">
            <a:solidFill>
              <a:srgbClr val="FF00FF"/>
            </a:solidFill>
            <a:round/>
            <a:headEnd/>
            <a:tailEnd/>
          </a:ln>
        </p:spPr>
        <p:txBody>
          <a:bodyPr/>
          <a:lstStyle/>
          <a:p>
            <a:endParaRPr lang="fr-FR" sz="2000"/>
          </a:p>
        </p:txBody>
      </p:sp>
      <p:sp>
        <p:nvSpPr>
          <p:cNvPr id="23" name="Freeform 16"/>
          <p:cNvSpPr>
            <a:spLocks/>
          </p:cNvSpPr>
          <p:nvPr/>
        </p:nvSpPr>
        <p:spPr bwMode="auto">
          <a:xfrm>
            <a:off x="4922543" y="3399261"/>
            <a:ext cx="217488" cy="514461"/>
          </a:xfrm>
          <a:custGeom>
            <a:avLst/>
            <a:gdLst>
              <a:gd name="T0" fmla="*/ 197 w 271"/>
              <a:gd name="T1" fmla="*/ 0 h 332"/>
              <a:gd name="T2" fmla="*/ 258 w 271"/>
              <a:gd name="T3" fmla="*/ 92 h 332"/>
              <a:gd name="T4" fmla="*/ 120 w 271"/>
              <a:gd name="T5" fmla="*/ 123 h 332"/>
              <a:gd name="T6" fmla="*/ 13 w 271"/>
              <a:gd name="T7" fmla="*/ 169 h 332"/>
              <a:gd name="T8" fmla="*/ 44 w 271"/>
              <a:gd name="T9" fmla="*/ 322 h 332"/>
              <a:gd name="T10" fmla="*/ 227 w 271"/>
              <a:gd name="T11" fmla="*/ 230 h 332"/>
              <a:gd name="T12" fmla="*/ 0 60000 65536"/>
              <a:gd name="T13" fmla="*/ 0 60000 65536"/>
              <a:gd name="T14" fmla="*/ 0 60000 65536"/>
              <a:gd name="T15" fmla="*/ 0 60000 65536"/>
              <a:gd name="T16" fmla="*/ 0 60000 65536"/>
              <a:gd name="T17" fmla="*/ 0 60000 65536"/>
              <a:gd name="T18" fmla="*/ 0 w 271"/>
              <a:gd name="T19" fmla="*/ 0 h 332"/>
              <a:gd name="T20" fmla="*/ 271 w 271"/>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271" h="332">
                <a:moveTo>
                  <a:pt x="197" y="0"/>
                </a:moveTo>
                <a:cubicBezTo>
                  <a:pt x="234" y="35"/>
                  <a:pt x="271" y="71"/>
                  <a:pt x="258" y="92"/>
                </a:cubicBezTo>
                <a:cubicBezTo>
                  <a:pt x="245" y="113"/>
                  <a:pt x="161" y="110"/>
                  <a:pt x="120" y="123"/>
                </a:cubicBezTo>
                <a:cubicBezTo>
                  <a:pt x="79" y="136"/>
                  <a:pt x="26" y="136"/>
                  <a:pt x="13" y="169"/>
                </a:cubicBezTo>
                <a:cubicBezTo>
                  <a:pt x="0" y="202"/>
                  <a:pt x="8" y="312"/>
                  <a:pt x="44" y="322"/>
                </a:cubicBezTo>
                <a:cubicBezTo>
                  <a:pt x="80" y="332"/>
                  <a:pt x="153" y="281"/>
                  <a:pt x="227" y="230"/>
                </a:cubicBezTo>
              </a:path>
            </a:pathLst>
          </a:custGeom>
          <a:noFill/>
          <a:ln w="38100">
            <a:solidFill>
              <a:srgbClr val="FF00FF"/>
            </a:solidFill>
            <a:round/>
            <a:headEnd/>
            <a:tailEnd/>
          </a:ln>
        </p:spPr>
        <p:txBody>
          <a:bodyPr/>
          <a:lstStyle/>
          <a:p>
            <a:endParaRPr lang="fr-FR" sz="2000"/>
          </a:p>
        </p:txBody>
      </p:sp>
      <p:sp>
        <p:nvSpPr>
          <p:cNvPr id="24" name="Freeform 17"/>
          <p:cNvSpPr>
            <a:spLocks/>
          </p:cNvSpPr>
          <p:nvPr/>
        </p:nvSpPr>
        <p:spPr bwMode="auto">
          <a:xfrm>
            <a:off x="4920955" y="3423866"/>
            <a:ext cx="173038" cy="465252"/>
          </a:xfrm>
          <a:custGeom>
            <a:avLst/>
            <a:gdLst>
              <a:gd name="T0" fmla="*/ 122 w 216"/>
              <a:gd name="T1" fmla="*/ 0 h 301"/>
              <a:gd name="T2" fmla="*/ 15 w 216"/>
              <a:gd name="T3" fmla="*/ 123 h 301"/>
              <a:gd name="T4" fmla="*/ 214 w 216"/>
              <a:gd name="T5" fmla="*/ 276 h 301"/>
              <a:gd name="T6" fmla="*/ 30 w 216"/>
              <a:gd name="T7" fmla="*/ 276 h 301"/>
              <a:gd name="T8" fmla="*/ 0 60000 65536"/>
              <a:gd name="T9" fmla="*/ 0 60000 65536"/>
              <a:gd name="T10" fmla="*/ 0 60000 65536"/>
              <a:gd name="T11" fmla="*/ 0 60000 65536"/>
              <a:gd name="T12" fmla="*/ 0 w 216"/>
              <a:gd name="T13" fmla="*/ 0 h 301"/>
              <a:gd name="T14" fmla="*/ 216 w 216"/>
              <a:gd name="T15" fmla="*/ 301 h 301"/>
            </a:gdLst>
            <a:ahLst/>
            <a:cxnLst>
              <a:cxn ang="T8">
                <a:pos x="T0" y="T1"/>
              </a:cxn>
              <a:cxn ang="T9">
                <a:pos x="T2" y="T3"/>
              </a:cxn>
              <a:cxn ang="T10">
                <a:pos x="T4" y="T5"/>
              </a:cxn>
              <a:cxn ang="T11">
                <a:pos x="T6" y="T7"/>
              </a:cxn>
            </a:cxnLst>
            <a:rect l="T12" t="T13" r="T14" b="T15"/>
            <a:pathLst>
              <a:path w="216" h="301">
                <a:moveTo>
                  <a:pt x="122" y="0"/>
                </a:moveTo>
                <a:cubicBezTo>
                  <a:pt x="61" y="38"/>
                  <a:pt x="0" y="77"/>
                  <a:pt x="15" y="123"/>
                </a:cubicBezTo>
                <a:cubicBezTo>
                  <a:pt x="30" y="169"/>
                  <a:pt x="212" y="251"/>
                  <a:pt x="214" y="276"/>
                </a:cubicBezTo>
                <a:cubicBezTo>
                  <a:pt x="216" y="301"/>
                  <a:pt x="123" y="288"/>
                  <a:pt x="30" y="276"/>
                </a:cubicBezTo>
              </a:path>
            </a:pathLst>
          </a:custGeom>
          <a:noFill/>
          <a:ln w="38100">
            <a:solidFill>
              <a:srgbClr val="FF00FF"/>
            </a:solidFill>
            <a:round/>
            <a:headEnd/>
            <a:tailEnd/>
          </a:ln>
        </p:spPr>
        <p:txBody>
          <a:bodyPr/>
          <a:lstStyle/>
          <a:p>
            <a:endParaRPr lang="fr-FR" sz="2000"/>
          </a:p>
        </p:txBody>
      </p:sp>
      <p:sp>
        <p:nvSpPr>
          <p:cNvPr id="25" name="Freeform 87"/>
          <p:cNvSpPr>
            <a:spLocks/>
          </p:cNvSpPr>
          <p:nvPr/>
        </p:nvSpPr>
        <p:spPr bwMode="auto">
          <a:xfrm>
            <a:off x="856955" y="3754562"/>
            <a:ext cx="252413" cy="129734"/>
          </a:xfrm>
          <a:custGeom>
            <a:avLst/>
            <a:gdLst>
              <a:gd name="T0" fmla="*/ 0 w 159"/>
              <a:gd name="T1" fmla="*/ 43 h 58"/>
              <a:gd name="T2" fmla="*/ 53 w 159"/>
              <a:gd name="T3" fmla="*/ 13 h 58"/>
              <a:gd name="T4" fmla="*/ 61 w 159"/>
              <a:gd name="T5" fmla="*/ 36 h 58"/>
              <a:gd name="T6" fmla="*/ 137 w 159"/>
              <a:gd name="T7" fmla="*/ 58 h 58"/>
              <a:gd name="T8" fmla="*/ 144 w 159"/>
              <a:gd name="T9" fmla="*/ 36 h 58"/>
              <a:gd name="T10" fmla="*/ 159 w 159"/>
              <a:gd name="T11" fmla="*/ 20 h 58"/>
              <a:gd name="T12" fmla="*/ 0 60000 65536"/>
              <a:gd name="T13" fmla="*/ 0 60000 65536"/>
              <a:gd name="T14" fmla="*/ 0 60000 65536"/>
              <a:gd name="T15" fmla="*/ 0 60000 65536"/>
              <a:gd name="T16" fmla="*/ 0 60000 65536"/>
              <a:gd name="T17" fmla="*/ 0 60000 65536"/>
              <a:gd name="T18" fmla="*/ 0 w 159"/>
              <a:gd name="T19" fmla="*/ 0 h 58"/>
              <a:gd name="T20" fmla="*/ 159 w 15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59" h="58">
                <a:moveTo>
                  <a:pt x="0" y="43"/>
                </a:moveTo>
                <a:cubicBezTo>
                  <a:pt x="20" y="13"/>
                  <a:pt x="17" y="0"/>
                  <a:pt x="53" y="13"/>
                </a:cubicBezTo>
                <a:cubicBezTo>
                  <a:pt x="56" y="21"/>
                  <a:pt x="54" y="32"/>
                  <a:pt x="61" y="36"/>
                </a:cubicBezTo>
                <a:cubicBezTo>
                  <a:pt x="84" y="48"/>
                  <a:pt x="137" y="58"/>
                  <a:pt x="137" y="58"/>
                </a:cubicBezTo>
                <a:cubicBezTo>
                  <a:pt x="139" y="51"/>
                  <a:pt x="140" y="43"/>
                  <a:pt x="144" y="36"/>
                </a:cubicBezTo>
                <a:cubicBezTo>
                  <a:pt x="148" y="30"/>
                  <a:pt x="159" y="20"/>
                  <a:pt x="159" y="20"/>
                </a:cubicBezTo>
              </a:path>
            </a:pathLst>
          </a:custGeom>
          <a:noFill/>
          <a:ln w="38100">
            <a:solidFill>
              <a:srgbClr val="FF00FF"/>
            </a:solidFill>
            <a:round/>
            <a:headEnd/>
            <a:tailEnd/>
          </a:ln>
        </p:spPr>
        <p:txBody>
          <a:bodyPr/>
          <a:lstStyle/>
          <a:p>
            <a:endParaRPr lang="fr-FR" sz="2000"/>
          </a:p>
        </p:txBody>
      </p:sp>
      <p:sp>
        <p:nvSpPr>
          <p:cNvPr id="26" name="Text Box 88"/>
          <p:cNvSpPr txBox="1">
            <a:spLocks noChangeArrowheads="1"/>
          </p:cNvSpPr>
          <p:nvPr/>
        </p:nvSpPr>
        <p:spPr bwMode="auto">
          <a:xfrm>
            <a:off x="1145880" y="3582330"/>
            <a:ext cx="1947863" cy="997607"/>
          </a:xfrm>
          <a:prstGeom prst="rect">
            <a:avLst/>
          </a:prstGeom>
          <a:noFill/>
          <a:ln w="9525">
            <a:noFill/>
            <a:miter lim="800000"/>
            <a:headEnd/>
            <a:tailEnd/>
          </a:ln>
        </p:spPr>
        <p:txBody>
          <a:bodyPr>
            <a:spAutoFit/>
          </a:bodyPr>
          <a:lstStyle/>
          <a:p>
            <a:pPr>
              <a:spcBef>
                <a:spcPct val="50000"/>
              </a:spcBef>
            </a:pPr>
            <a:r>
              <a:rPr lang="fr-FR" sz="2000" b="1" dirty="0"/>
              <a:t>racines nouvelles</a:t>
            </a:r>
          </a:p>
        </p:txBody>
      </p:sp>
      <p:grpSp>
        <p:nvGrpSpPr>
          <p:cNvPr id="27" name="Group 100"/>
          <p:cNvGrpSpPr>
            <a:grpSpLocks/>
          </p:cNvGrpSpPr>
          <p:nvPr/>
        </p:nvGrpSpPr>
        <p:grpSpPr bwMode="auto">
          <a:xfrm>
            <a:off x="3897313" y="2549326"/>
            <a:ext cx="2068512" cy="1373387"/>
            <a:chOff x="2455" y="1857"/>
            <a:chExt cx="1303" cy="614"/>
          </a:xfrm>
        </p:grpSpPr>
        <p:sp>
          <p:nvSpPr>
            <p:cNvPr id="28" name="Line 19"/>
            <p:cNvSpPr>
              <a:spLocks noChangeShapeType="1"/>
            </p:cNvSpPr>
            <p:nvPr/>
          </p:nvSpPr>
          <p:spPr bwMode="auto">
            <a:xfrm>
              <a:off x="2463" y="1985"/>
              <a:ext cx="519" cy="0"/>
            </a:xfrm>
            <a:prstGeom prst="line">
              <a:avLst/>
            </a:prstGeom>
            <a:noFill/>
            <a:ln w="9525">
              <a:solidFill>
                <a:srgbClr val="000000"/>
              </a:solidFill>
              <a:round/>
              <a:headEnd/>
              <a:tailEnd/>
            </a:ln>
          </p:spPr>
          <p:txBody>
            <a:bodyPr/>
            <a:lstStyle/>
            <a:p>
              <a:endParaRPr lang="fr-FR" sz="2000"/>
            </a:p>
          </p:txBody>
        </p:sp>
        <p:grpSp>
          <p:nvGrpSpPr>
            <p:cNvPr id="29" name="Group 92"/>
            <p:cNvGrpSpPr>
              <a:grpSpLocks/>
            </p:cNvGrpSpPr>
            <p:nvPr/>
          </p:nvGrpSpPr>
          <p:grpSpPr bwMode="auto">
            <a:xfrm>
              <a:off x="2455" y="1857"/>
              <a:ext cx="1303" cy="614"/>
              <a:chOff x="2455" y="1857"/>
              <a:chExt cx="1303" cy="614"/>
            </a:xfrm>
          </p:grpSpPr>
          <p:sp>
            <p:nvSpPr>
              <p:cNvPr id="30" name="Line 9"/>
              <p:cNvSpPr>
                <a:spLocks noChangeShapeType="1"/>
              </p:cNvSpPr>
              <p:nvPr/>
            </p:nvSpPr>
            <p:spPr bwMode="auto">
              <a:xfrm flipH="1">
                <a:off x="2455" y="1857"/>
                <a:ext cx="8" cy="604"/>
              </a:xfrm>
              <a:prstGeom prst="line">
                <a:avLst/>
              </a:prstGeom>
              <a:noFill/>
              <a:ln w="9525">
                <a:solidFill>
                  <a:srgbClr val="000000"/>
                </a:solidFill>
                <a:round/>
                <a:headEnd/>
                <a:tailEnd/>
              </a:ln>
            </p:spPr>
            <p:txBody>
              <a:bodyPr/>
              <a:lstStyle/>
              <a:p>
                <a:endParaRPr lang="fr-FR" sz="2000"/>
              </a:p>
            </p:txBody>
          </p:sp>
          <p:sp>
            <p:nvSpPr>
              <p:cNvPr id="31" name="Line 10"/>
              <p:cNvSpPr>
                <a:spLocks noChangeShapeType="1"/>
              </p:cNvSpPr>
              <p:nvPr/>
            </p:nvSpPr>
            <p:spPr bwMode="auto">
              <a:xfrm>
                <a:off x="2455" y="2461"/>
                <a:ext cx="1246" cy="10"/>
              </a:xfrm>
              <a:prstGeom prst="line">
                <a:avLst/>
              </a:prstGeom>
              <a:noFill/>
              <a:ln w="9525">
                <a:solidFill>
                  <a:srgbClr val="000000"/>
                </a:solidFill>
                <a:round/>
                <a:headEnd/>
                <a:tailEnd/>
              </a:ln>
            </p:spPr>
            <p:txBody>
              <a:bodyPr/>
              <a:lstStyle/>
              <a:p>
                <a:endParaRPr lang="fr-FR" sz="2000"/>
              </a:p>
            </p:txBody>
          </p:sp>
          <p:sp>
            <p:nvSpPr>
              <p:cNvPr id="32" name="Line 11"/>
              <p:cNvSpPr>
                <a:spLocks noChangeShapeType="1"/>
              </p:cNvSpPr>
              <p:nvPr/>
            </p:nvSpPr>
            <p:spPr bwMode="auto">
              <a:xfrm flipH="1">
                <a:off x="3699" y="1865"/>
                <a:ext cx="7" cy="603"/>
              </a:xfrm>
              <a:prstGeom prst="line">
                <a:avLst/>
              </a:prstGeom>
              <a:noFill/>
              <a:ln w="9525">
                <a:solidFill>
                  <a:srgbClr val="000000"/>
                </a:solidFill>
                <a:round/>
                <a:headEnd/>
                <a:tailEnd/>
              </a:ln>
            </p:spPr>
            <p:txBody>
              <a:bodyPr/>
              <a:lstStyle/>
              <a:p>
                <a:endParaRPr lang="fr-FR" sz="2000"/>
              </a:p>
            </p:txBody>
          </p:sp>
          <p:sp>
            <p:nvSpPr>
              <p:cNvPr id="33" name="Line 20"/>
              <p:cNvSpPr>
                <a:spLocks noChangeShapeType="1"/>
              </p:cNvSpPr>
              <p:nvPr/>
            </p:nvSpPr>
            <p:spPr bwMode="auto">
              <a:xfrm>
                <a:off x="3250" y="2002"/>
                <a:ext cx="465" cy="0"/>
              </a:xfrm>
              <a:prstGeom prst="line">
                <a:avLst/>
              </a:prstGeom>
              <a:noFill/>
              <a:ln w="9525">
                <a:solidFill>
                  <a:srgbClr val="000000"/>
                </a:solidFill>
                <a:round/>
                <a:headEnd/>
                <a:tailEnd/>
              </a:ln>
            </p:spPr>
            <p:txBody>
              <a:bodyPr/>
              <a:lstStyle/>
              <a:p>
                <a:endParaRPr lang="fr-FR" sz="2000"/>
              </a:p>
            </p:txBody>
          </p:sp>
          <p:sp>
            <p:nvSpPr>
              <p:cNvPr id="34" name="Text Box 22"/>
              <p:cNvSpPr txBox="1">
                <a:spLocks noChangeArrowheads="1"/>
              </p:cNvSpPr>
              <p:nvPr/>
            </p:nvSpPr>
            <p:spPr bwMode="auto">
              <a:xfrm>
                <a:off x="3407" y="2070"/>
                <a:ext cx="351" cy="301"/>
              </a:xfrm>
              <a:prstGeom prst="rect">
                <a:avLst/>
              </a:prstGeom>
              <a:noFill/>
              <a:ln w="9525" algn="ctr">
                <a:noFill/>
                <a:miter lim="800000"/>
                <a:headEnd/>
                <a:tailEnd/>
              </a:ln>
            </p:spPr>
            <p:txBody>
              <a:bodyPr/>
              <a:lstStyle/>
              <a:p>
                <a:r>
                  <a:rPr lang="fr-FR" sz="2000" b="1"/>
                  <a:t>MC</a:t>
                </a:r>
                <a:endParaRPr lang="fr-FR" sz="2000"/>
              </a:p>
            </p:txBody>
          </p:sp>
        </p:grpSp>
      </p:grpSp>
      <p:sp>
        <p:nvSpPr>
          <p:cNvPr id="35" name="Line 28"/>
          <p:cNvSpPr>
            <a:spLocks noChangeShapeType="1"/>
          </p:cNvSpPr>
          <p:nvPr/>
        </p:nvSpPr>
        <p:spPr bwMode="auto">
          <a:xfrm rot="13500000" flipH="1">
            <a:off x="7278476" y="2175038"/>
            <a:ext cx="203669" cy="203669"/>
          </a:xfrm>
          <a:prstGeom prst="line">
            <a:avLst/>
          </a:prstGeom>
          <a:noFill/>
          <a:ln w="88900">
            <a:solidFill>
              <a:srgbClr val="99CC00"/>
            </a:solidFill>
            <a:round/>
            <a:headEnd/>
            <a:tailEnd/>
          </a:ln>
        </p:spPr>
        <p:txBody>
          <a:bodyPr/>
          <a:lstStyle/>
          <a:p>
            <a:endParaRPr lang="fr-FR" sz="2000"/>
          </a:p>
        </p:txBody>
      </p:sp>
      <p:grpSp>
        <p:nvGrpSpPr>
          <p:cNvPr id="36" name="Group 101"/>
          <p:cNvGrpSpPr>
            <a:grpSpLocks/>
          </p:cNvGrpSpPr>
          <p:nvPr/>
        </p:nvGrpSpPr>
        <p:grpSpPr bwMode="auto">
          <a:xfrm>
            <a:off x="6315075" y="2560438"/>
            <a:ext cx="2066925" cy="1373387"/>
            <a:chOff x="3978" y="1864"/>
            <a:chExt cx="1302" cy="614"/>
          </a:xfrm>
        </p:grpSpPr>
        <p:grpSp>
          <p:nvGrpSpPr>
            <p:cNvPr id="37" name="Group 93"/>
            <p:cNvGrpSpPr>
              <a:grpSpLocks/>
            </p:cNvGrpSpPr>
            <p:nvPr/>
          </p:nvGrpSpPr>
          <p:grpSpPr bwMode="auto">
            <a:xfrm>
              <a:off x="3978" y="1864"/>
              <a:ext cx="1302" cy="614"/>
              <a:chOff x="3978" y="1864"/>
              <a:chExt cx="1302" cy="614"/>
            </a:xfrm>
          </p:grpSpPr>
          <p:sp>
            <p:nvSpPr>
              <p:cNvPr id="39" name="Line 24"/>
              <p:cNvSpPr>
                <a:spLocks noChangeShapeType="1"/>
              </p:cNvSpPr>
              <p:nvPr/>
            </p:nvSpPr>
            <p:spPr bwMode="auto">
              <a:xfrm flipH="1">
                <a:off x="3978" y="1864"/>
                <a:ext cx="8" cy="604"/>
              </a:xfrm>
              <a:prstGeom prst="line">
                <a:avLst/>
              </a:prstGeom>
              <a:noFill/>
              <a:ln w="9525">
                <a:solidFill>
                  <a:srgbClr val="000000"/>
                </a:solidFill>
                <a:round/>
                <a:headEnd/>
                <a:tailEnd/>
              </a:ln>
            </p:spPr>
            <p:txBody>
              <a:bodyPr/>
              <a:lstStyle/>
              <a:p>
                <a:endParaRPr lang="fr-FR" sz="2000"/>
              </a:p>
            </p:txBody>
          </p:sp>
          <p:sp>
            <p:nvSpPr>
              <p:cNvPr id="40" name="Line 25"/>
              <p:cNvSpPr>
                <a:spLocks noChangeShapeType="1"/>
              </p:cNvSpPr>
              <p:nvPr/>
            </p:nvSpPr>
            <p:spPr bwMode="auto">
              <a:xfrm>
                <a:off x="3978" y="2468"/>
                <a:ext cx="1245" cy="10"/>
              </a:xfrm>
              <a:prstGeom prst="line">
                <a:avLst/>
              </a:prstGeom>
              <a:noFill/>
              <a:ln w="9525">
                <a:solidFill>
                  <a:srgbClr val="000000"/>
                </a:solidFill>
                <a:round/>
                <a:headEnd/>
                <a:tailEnd/>
              </a:ln>
            </p:spPr>
            <p:txBody>
              <a:bodyPr/>
              <a:lstStyle/>
              <a:p>
                <a:endParaRPr lang="fr-FR" sz="2000"/>
              </a:p>
            </p:txBody>
          </p:sp>
          <p:sp>
            <p:nvSpPr>
              <p:cNvPr id="41" name="Line 26"/>
              <p:cNvSpPr>
                <a:spLocks noChangeShapeType="1"/>
              </p:cNvSpPr>
              <p:nvPr/>
            </p:nvSpPr>
            <p:spPr bwMode="auto">
              <a:xfrm flipH="1">
                <a:off x="5221" y="1872"/>
                <a:ext cx="7" cy="603"/>
              </a:xfrm>
              <a:prstGeom prst="line">
                <a:avLst/>
              </a:prstGeom>
              <a:noFill/>
              <a:ln w="9525">
                <a:solidFill>
                  <a:srgbClr val="000000"/>
                </a:solidFill>
                <a:round/>
                <a:headEnd/>
                <a:tailEnd/>
              </a:ln>
            </p:spPr>
            <p:txBody>
              <a:bodyPr/>
              <a:lstStyle/>
              <a:p>
                <a:endParaRPr lang="fr-FR" sz="2000"/>
              </a:p>
            </p:txBody>
          </p:sp>
          <p:sp>
            <p:nvSpPr>
              <p:cNvPr id="42" name="Line 30"/>
              <p:cNvSpPr>
                <a:spLocks noChangeShapeType="1"/>
              </p:cNvSpPr>
              <p:nvPr/>
            </p:nvSpPr>
            <p:spPr bwMode="auto">
              <a:xfrm>
                <a:off x="4772" y="2009"/>
                <a:ext cx="465" cy="0"/>
              </a:xfrm>
              <a:prstGeom prst="line">
                <a:avLst/>
              </a:prstGeom>
              <a:noFill/>
              <a:ln w="9525">
                <a:solidFill>
                  <a:srgbClr val="000000"/>
                </a:solidFill>
                <a:round/>
                <a:headEnd/>
                <a:tailEnd/>
              </a:ln>
            </p:spPr>
            <p:txBody>
              <a:bodyPr/>
              <a:lstStyle/>
              <a:p>
                <a:endParaRPr lang="fr-FR" sz="2000"/>
              </a:p>
            </p:txBody>
          </p:sp>
          <p:sp>
            <p:nvSpPr>
              <p:cNvPr id="43" name="Text Box 32"/>
              <p:cNvSpPr txBox="1">
                <a:spLocks noChangeArrowheads="1"/>
              </p:cNvSpPr>
              <p:nvPr/>
            </p:nvSpPr>
            <p:spPr bwMode="auto">
              <a:xfrm>
                <a:off x="4929" y="2076"/>
                <a:ext cx="351" cy="302"/>
              </a:xfrm>
              <a:prstGeom prst="rect">
                <a:avLst/>
              </a:prstGeom>
              <a:noFill/>
              <a:ln w="9525" algn="ctr">
                <a:noFill/>
                <a:miter lim="800000"/>
                <a:headEnd/>
                <a:tailEnd/>
              </a:ln>
            </p:spPr>
            <p:txBody>
              <a:bodyPr/>
              <a:lstStyle/>
              <a:p>
                <a:r>
                  <a:rPr lang="fr-FR" sz="2000" b="1"/>
                  <a:t>MC</a:t>
                </a:r>
                <a:endParaRPr lang="fr-FR" sz="2000"/>
              </a:p>
            </p:txBody>
          </p:sp>
        </p:grpSp>
        <p:sp>
          <p:nvSpPr>
            <p:cNvPr id="38" name="Line 29"/>
            <p:cNvSpPr>
              <a:spLocks noChangeShapeType="1"/>
            </p:cNvSpPr>
            <p:nvPr/>
          </p:nvSpPr>
          <p:spPr bwMode="auto">
            <a:xfrm>
              <a:off x="3986" y="1991"/>
              <a:ext cx="518" cy="0"/>
            </a:xfrm>
            <a:prstGeom prst="line">
              <a:avLst/>
            </a:prstGeom>
            <a:noFill/>
            <a:ln w="9525">
              <a:solidFill>
                <a:srgbClr val="000000"/>
              </a:solidFill>
              <a:round/>
              <a:headEnd/>
              <a:tailEnd/>
            </a:ln>
          </p:spPr>
          <p:txBody>
            <a:bodyPr/>
            <a:lstStyle/>
            <a:p>
              <a:endParaRPr lang="fr-FR" sz="2000"/>
            </a:p>
          </p:txBody>
        </p:sp>
      </p:grpSp>
      <p:grpSp>
        <p:nvGrpSpPr>
          <p:cNvPr id="49" name="Group 96"/>
          <p:cNvGrpSpPr>
            <a:grpSpLocks/>
          </p:cNvGrpSpPr>
          <p:nvPr/>
        </p:nvGrpSpPr>
        <p:grpSpPr bwMode="auto">
          <a:xfrm>
            <a:off x="703263" y="1484784"/>
            <a:ext cx="2846387" cy="2809404"/>
            <a:chOff x="443" y="1449"/>
            <a:chExt cx="1793" cy="1256"/>
          </a:xfrm>
        </p:grpSpPr>
        <p:sp>
          <p:nvSpPr>
            <p:cNvPr id="50" name="Text Box 38"/>
            <p:cNvSpPr txBox="1">
              <a:spLocks noChangeArrowheads="1"/>
            </p:cNvSpPr>
            <p:nvPr/>
          </p:nvSpPr>
          <p:spPr bwMode="auto">
            <a:xfrm>
              <a:off x="443" y="1917"/>
              <a:ext cx="1600" cy="208"/>
            </a:xfrm>
            <a:prstGeom prst="rect">
              <a:avLst/>
            </a:prstGeom>
            <a:noFill/>
            <a:ln w="9525" algn="ctr">
              <a:noFill/>
              <a:miter lim="800000"/>
              <a:headEnd/>
              <a:tailEnd/>
            </a:ln>
          </p:spPr>
          <p:txBody>
            <a:bodyPr/>
            <a:lstStyle/>
            <a:p>
              <a:r>
                <a:rPr lang="fr-FR" sz="2000" b="1"/>
                <a:t>MC  milieu de culture</a:t>
              </a:r>
              <a:endParaRPr lang="fr-FR" sz="2000"/>
            </a:p>
          </p:txBody>
        </p:sp>
        <p:sp>
          <p:nvSpPr>
            <p:cNvPr id="51" name="Text Box 40"/>
            <p:cNvSpPr txBox="1">
              <a:spLocks noChangeArrowheads="1"/>
            </p:cNvSpPr>
            <p:nvPr/>
          </p:nvSpPr>
          <p:spPr bwMode="auto">
            <a:xfrm>
              <a:off x="702" y="1665"/>
              <a:ext cx="1498" cy="276"/>
            </a:xfrm>
            <a:prstGeom prst="rect">
              <a:avLst/>
            </a:prstGeom>
            <a:noFill/>
            <a:ln w="9525" algn="ctr">
              <a:noFill/>
              <a:miter lim="800000"/>
              <a:headEnd/>
              <a:tailEnd/>
            </a:ln>
          </p:spPr>
          <p:txBody>
            <a:bodyPr/>
            <a:lstStyle/>
            <a:p>
              <a:r>
                <a:rPr lang="fr-FR" sz="2000" b="1" dirty="0"/>
                <a:t> explant d’endive</a:t>
              </a:r>
              <a:endParaRPr lang="fr-FR" sz="2000" dirty="0"/>
            </a:p>
          </p:txBody>
        </p:sp>
        <p:sp>
          <p:nvSpPr>
            <p:cNvPr id="52" name="AutoShape 41"/>
            <p:cNvSpPr>
              <a:spLocks noChangeArrowheads="1"/>
            </p:cNvSpPr>
            <p:nvPr/>
          </p:nvSpPr>
          <p:spPr bwMode="auto">
            <a:xfrm>
              <a:off x="522" y="1710"/>
              <a:ext cx="146" cy="183"/>
            </a:xfrm>
            <a:custGeom>
              <a:avLst/>
              <a:gdLst>
                <a:gd name="T0" fmla="*/ 128 w 21600"/>
                <a:gd name="T1" fmla="*/ 92 h 21600"/>
                <a:gd name="T2" fmla="*/ 73 w 21600"/>
                <a:gd name="T3" fmla="*/ 183 h 21600"/>
                <a:gd name="T4" fmla="*/ 18 w 21600"/>
                <a:gd name="T5" fmla="*/ 92 h 21600"/>
                <a:gd name="T6" fmla="*/ 73 w 21600"/>
                <a:gd name="T7" fmla="*/ 0 h 21600"/>
                <a:gd name="T8" fmla="*/ 0 60000 65536"/>
                <a:gd name="T9" fmla="*/ 0 60000 65536"/>
                <a:gd name="T10" fmla="*/ 0 60000 65536"/>
                <a:gd name="T11" fmla="*/ 0 60000 65536"/>
                <a:gd name="T12" fmla="*/ 4438 w 21600"/>
                <a:gd name="T13" fmla="*/ 4485 h 21600"/>
                <a:gd name="T14" fmla="*/ 17162 w 21600"/>
                <a:gd name="T15" fmla="*/ 17115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CC9900"/>
            </a:solidFill>
            <a:ln w="9525">
              <a:solidFill>
                <a:srgbClr val="000000"/>
              </a:solidFill>
              <a:miter lim="800000"/>
              <a:headEnd/>
              <a:tailEnd/>
            </a:ln>
          </p:spPr>
          <p:txBody>
            <a:bodyPr/>
            <a:lstStyle/>
            <a:p>
              <a:endParaRPr lang="fr-FR" sz="2000"/>
            </a:p>
          </p:txBody>
        </p:sp>
        <p:sp>
          <p:nvSpPr>
            <p:cNvPr id="53" name="Text Box 42"/>
            <p:cNvSpPr txBox="1">
              <a:spLocks noChangeArrowheads="1"/>
            </p:cNvSpPr>
            <p:nvPr/>
          </p:nvSpPr>
          <p:spPr bwMode="auto">
            <a:xfrm>
              <a:off x="922" y="1449"/>
              <a:ext cx="765" cy="232"/>
            </a:xfrm>
            <a:prstGeom prst="rect">
              <a:avLst/>
            </a:prstGeom>
            <a:noFill/>
            <a:ln w="9525" algn="ctr">
              <a:noFill/>
              <a:miter lim="800000"/>
              <a:headEnd/>
              <a:tailEnd/>
            </a:ln>
          </p:spPr>
          <p:txBody>
            <a:bodyPr/>
            <a:lstStyle/>
            <a:p>
              <a:r>
                <a:rPr lang="fr-FR" sz="2000" b="1" u="sng"/>
                <a:t>Légendes</a:t>
              </a:r>
              <a:endParaRPr lang="fr-FR" sz="2000" b="1"/>
            </a:p>
          </p:txBody>
        </p:sp>
        <p:sp>
          <p:nvSpPr>
            <p:cNvPr id="54" name="Rectangle 43"/>
            <p:cNvSpPr>
              <a:spLocks noChangeArrowheads="1"/>
            </p:cNvSpPr>
            <p:nvPr/>
          </p:nvSpPr>
          <p:spPr bwMode="auto">
            <a:xfrm>
              <a:off x="490" y="1478"/>
              <a:ext cx="1746" cy="1227"/>
            </a:xfrm>
            <a:prstGeom prst="rect">
              <a:avLst/>
            </a:prstGeom>
            <a:noFill/>
            <a:ln w="9525" algn="ctr">
              <a:solidFill>
                <a:srgbClr val="000000"/>
              </a:solidFill>
              <a:miter lim="800000"/>
              <a:headEnd/>
              <a:tailEnd/>
            </a:ln>
          </p:spPr>
          <p:txBody>
            <a:bodyPr/>
            <a:lstStyle/>
            <a:p>
              <a:endParaRPr lang="fr-FR" sz="2000"/>
            </a:p>
          </p:txBody>
        </p:sp>
      </p:grpSp>
      <p:sp>
        <p:nvSpPr>
          <p:cNvPr id="55" name="Text Box 90"/>
          <p:cNvSpPr txBox="1">
            <a:spLocks noChangeArrowheads="1"/>
          </p:cNvSpPr>
          <p:nvPr/>
        </p:nvSpPr>
        <p:spPr bwMode="auto">
          <a:xfrm>
            <a:off x="2555776" y="4941168"/>
            <a:ext cx="5904656" cy="1311275"/>
          </a:xfrm>
          <a:prstGeom prst="rect">
            <a:avLst/>
          </a:prstGeom>
          <a:solidFill>
            <a:schemeClr val="accent4">
              <a:lumMod val="40000"/>
              <a:lumOff val="60000"/>
            </a:schemeClr>
          </a:solidFill>
          <a:ln w="9525">
            <a:noFill/>
            <a:miter lim="800000"/>
            <a:headEnd/>
            <a:tailEnd/>
          </a:ln>
        </p:spPr>
        <p:txBody>
          <a:bodyPr wrap="square">
            <a:spAutoFit/>
          </a:bodyPr>
          <a:lstStyle/>
          <a:p>
            <a:pPr>
              <a:spcBef>
                <a:spcPct val="50000"/>
              </a:spcBef>
            </a:pPr>
            <a:r>
              <a:rPr lang="fr-FR" sz="2000" dirty="0"/>
              <a:t>Quel que soit le sens d’implantation : </a:t>
            </a:r>
          </a:p>
          <a:p>
            <a:pPr>
              <a:spcBef>
                <a:spcPct val="50000"/>
              </a:spcBef>
              <a:buFontTx/>
              <a:buChar char="•"/>
            </a:pPr>
            <a:r>
              <a:rPr lang="fr-FR" sz="2000" dirty="0"/>
              <a:t>Les racines se forment sur la face basale de l’explant</a:t>
            </a:r>
          </a:p>
          <a:p>
            <a:pPr>
              <a:spcBef>
                <a:spcPct val="50000"/>
              </a:spcBef>
              <a:buFontTx/>
              <a:buChar char="•"/>
            </a:pPr>
            <a:r>
              <a:rPr lang="fr-FR" sz="2000" dirty="0"/>
              <a:t>L’auxine s’accumule sur cette même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0" y="-27384"/>
            <a:ext cx="9156700" cy="1768475"/>
          </a:xfrm>
          <a:prstGeom prst="rect">
            <a:avLst/>
          </a:prstGeom>
          <a:noFill/>
          <a:ln w="9525">
            <a:noFill/>
            <a:miter lim="800000"/>
            <a:headEnd/>
            <a:tailEnd/>
          </a:ln>
        </p:spPr>
        <p:txBody>
          <a:bodyPr>
            <a:spAutoFit/>
          </a:bodyPr>
          <a:lstStyle/>
          <a:p>
            <a:pPr>
              <a:spcBef>
                <a:spcPct val="50000"/>
              </a:spcBef>
            </a:pPr>
            <a:r>
              <a:rPr lang="fr-FR" sz="2000" b="1" u="sng" dirty="0"/>
              <a:t>Remarques</a:t>
            </a:r>
            <a:r>
              <a:rPr lang="fr-FR" sz="2000" dirty="0"/>
              <a:t> : </a:t>
            </a:r>
          </a:p>
          <a:p>
            <a:pPr>
              <a:spcBef>
                <a:spcPct val="50000"/>
              </a:spcBef>
              <a:buFont typeface="Arial" pitchFamily="34" charset="0"/>
              <a:buChar char="•"/>
            </a:pPr>
            <a:r>
              <a:rPr lang="fr-FR" sz="2000" dirty="0" smtClean="0"/>
              <a:t> si </a:t>
            </a:r>
            <a:r>
              <a:rPr lang="fr-FR" sz="2000" dirty="0"/>
              <a:t>aucune racine ne se forme, on ne retrouve quasiment pas d’auxine au </a:t>
            </a:r>
          </a:p>
          <a:p>
            <a:pPr>
              <a:spcBef>
                <a:spcPct val="50000"/>
              </a:spcBef>
            </a:pPr>
            <a:r>
              <a:rPr lang="fr-FR" sz="2000" dirty="0"/>
              <a:t>pôle basal  </a:t>
            </a:r>
            <a:r>
              <a:rPr lang="fr-FR" sz="2000" dirty="0" smtClean="0"/>
              <a:t> </a:t>
            </a:r>
            <a:r>
              <a:rPr lang="fr-FR" sz="2000" dirty="0" smtClean="0">
                <a:sym typeface="Symbol"/>
              </a:rPr>
              <a:t> </a:t>
            </a:r>
            <a:r>
              <a:rPr lang="fr-FR" sz="2000" dirty="0" smtClean="0"/>
              <a:t>l’auxine </a:t>
            </a:r>
            <a:r>
              <a:rPr lang="fr-FR" sz="2000" dirty="0"/>
              <a:t>est bien responsable de la </a:t>
            </a:r>
            <a:r>
              <a:rPr lang="fr-FR" sz="2000" dirty="0" err="1"/>
              <a:t>rhizogénèse</a:t>
            </a:r>
            <a:r>
              <a:rPr lang="fr-FR" sz="2000" dirty="0"/>
              <a:t>.</a:t>
            </a:r>
          </a:p>
          <a:p>
            <a:pPr>
              <a:spcBef>
                <a:spcPct val="50000"/>
              </a:spcBef>
              <a:buFontTx/>
              <a:buChar char="•"/>
            </a:pPr>
            <a:r>
              <a:rPr lang="fr-FR" sz="2000" dirty="0" smtClean="0"/>
              <a:t> il </a:t>
            </a:r>
            <a:r>
              <a:rPr lang="fr-FR" sz="2000" dirty="0"/>
              <a:t>existe une concentration optimale pour provoquer la </a:t>
            </a:r>
            <a:r>
              <a:rPr lang="fr-FR" sz="2000" dirty="0" err="1"/>
              <a:t>rhizogénèse</a:t>
            </a:r>
            <a:r>
              <a:rPr lang="fr-FR" sz="2000" dirty="0"/>
              <a:t> :</a:t>
            </a:r>
          </a:p>
        </p:txBody>
      </p:sp>
      <p:sp>
        <p:nvSpPr>
          <p:cNvPr id="6" name="Text Box 17"/>
          <p:cNvSpPr txBox="1">
            <a:spLocks noChangeArrowheads="1"/>
          </p:cNvSpPr>
          <p:nvPr/>
        </p:nvSpPr>
        <p:spPr bwMode="auto">
          <a:xfrm>
            <a:off x="-12700" y="5021213"/>
            <a:ext cx="9156700" cy="366712"/>
          </a:xfrm>
          <a:prstGeom prst="rect">
            <a:avLst/>
          </a:prstGeom>
          <a:noFill/>
          <a:ln w="9525">
            <a:noFill/>
            <a:miter lim="800000"/>
            <a:headEnd/>
            <a:tailEnd/>
          </a:ln>
        </p:spPr>
        <p:txBody>
          <a:bodyPr>
            <a:spAutoFit/>
          </a:bodyPr>
          <a:lstStyle/>
          <a:p>
            <a:pPr algn="ctr">
              <a:spcBef>
                <a:spcPct val="50000"/>
              </a:spcBef>
            </a:pPr>
            <a:r>
              <a:rPr lang="fr-FR"/>
              <a:t>A trop forte concentration, l’auxine devient toxique pour la plante.</a:t>
            </a:r>
          </a:p>
        </p:txBody>
      </p:sp>
      <p:sp>
        <p:nvSpPr>
          <p:cNvPr id="7" name="Freeform 10"/>
          <p:cNvSpPr>
            <a:spLocks/>
          </p:cNvSpPr>
          <p:nvPr/>
        </p:nvSpPr>
        <p:spPr bwMode="auto">
          <a:xfrm>
            <a:off x="2681288" y="2430413"/>
            <a:ext cx="1984375" cy="1501775"/>
          </a:xfrm>
          <a:custGeom>
            <a:avLst/>
            <a:gdLst>
              <a:gd name="T0" fmla="*/ 0 w 2700"/>
              <a:gd name="T1" fmla="*/ 1776 h 1776"/>
              <a:gd name="T2" fmla="*/ 1440 w 2700"/>
              <a:gd name="T3" fmla="*/ 2 h 1776"/>
              <a:gd name="T4" fmla="*/ 2700 w 2700"/>
              <a:gd name="T5" fmla="*/ 1763 h 1776"/>
              <a:gd name="T6" fmla="*/ 0 60000 65536"/>
              <a:gd name="T7" fmla="*/ 0 60000 65536"/>
              <a:gd name="T8" fmla="*/ 0 60000 65536"/>
              <a:gd name="T9" fmla="*/ 0 w 2700"/>
              <a:gd name="T10" fmla="*/ 0 h 1776"/>
              <a:gd name="T11" fmla="*/ 2700 w 2700"/>
              <a:gd name="T12" fmla="*/ 1776 h 1776"/>
            </a:gdLst>
            <a:ahLst/>
            <a:cxnLst>
              <a:cxn ang="T6">
                <a:pos x="T0" y="T1"/>
              </a:cxn>
              <a:cxn ang="T7">
                <a:pos x="T2" y="T3"/>
              </a:cxn>
              <a:cxn ang="T8">
                <a:pos x="T4" y="T5"/>
              </a:cxn>
            </a:cxnLst>
            <a:rect l="T9" t="T10" r="T11" b="T12"/>
            <a:pathLst>
              <a:path w="2700" h="1776">
                <a:moveTo>
                  <a:pt x="0" y="1776"/>
                </a:moveTo>
                <a:cubicBezTo>
                  <a:pt x="495" y="890"/>
                  <a:pt x="990" y="4"/>
                  <a:pt x="1440" y="2"/>
                </a:cubicBezTo>
                <a:cubicBezTo>
                  <a:pt x="1890" y="0"/>
                  <a:pt x="2295" y="881"/>
                  <a:pt x="2700" y="1763"/>
                </a:cubicBezTo>
              </a:path>
            </a:pathLst>
          </a:custGeom>
          <a:noFill/>
          <a:ln w="38100" cap="flat" cmpd="sng">
            <a:solidFill>
              <a:srgbClr val="000000"/>
            </a:solidFill>
            <a:prstDash val="solid"/>
            <a:round/>
            <a:headEnd type="none" w="med" len="med"/>
            <a:tailEnd type="none" w="med" len="med"/>
          </a:ln>
        </p:spPr>
        <p:txBody>
          <a:bodyPr/>
          <a:lstStyle/>
          <a:p>
            <a:endParaRPr lang="fr-FR"/>
          </a:p>
        </p:txBody>
      </p:sp>
      <p:grpSp>
        <p:nvGrpSpPr>
          <p:cNvPr id="8" name="Group 25"/>
          <p:cNvGrpSpPr>
            <a:grpSpLocks/>
          </p:cNvGrpSpPr>
          <p:nvPr/>
        </p:nvGrpSpPr>
        <p:grpSpPr bwMode="auto">
          <a:xfrm>
            <a:off x="2460625" y="3884563"/>
            <a:ext cx="4900613" cy="896937"/>
            <a:chOff x="1550" y="2391"/>
            <a:chExt cx="3087" cy="565"/>
          </a:xfrm>
        </p:grpSpPr>
        <p:sp>
          <p:nvSpPr>
            <p:cNvPr id="9" name="Text Box 13"/>
            <p:cNvSpPr txBox="1">
              <a:spLocks noChangeArrowheads="1"/>
            </p:cNvSpPr>
            <p:nvPr/>
          </p:nvSpPr>
          <p:spPr bwMode="auto">
            <a:xfrm>
              <a:off x="1550" y="2702"/>
              <a:ext cx="1834" cy="254"/>
            </a:xfrm>
            <a:prstGeom prst="rect">
              <a:avLst/>
            </a:prstGeom>
            <a:noFill/>
            <a:ln w="9525" algn="ctr">
              <a:noFill/>
              <a:miter lim="800000"/>
              <a:headEnd/>
              <a:tailEnd/>
            </a:ln>
          </p:spPr>
          <p:txBody>
            <a:bodyPr/>
            <a:lstStyle/>
            <a:p>
              <a:r>
                <a:rPr lang="fr-FR" sz="1600" b="1">
                  <a:solidFill>
                    <a:srgbClr val="FF6600"/>
                  </a:solidFill>
                </a:rPr>
                <a:t>10</a:t>
              </a:r>
              <a:r>
                <a:rPr lang="fr-FR" sz="1600" b="1" baseline="30000">
                  <a:solidFill>
                    <a:srgbClr val="FF6600"/>
                  </a:solidFill>
                </a:rPr>
                <a:t>-8 </a:t>
              </a:r>
              <a:r>
                <a:rPr lang="fr-FR" sz="1600" b="1">
                  <a:solidFill>
                    <a:srgbClr val="FF6600"/>
                  </a:solidFill>
                </a:rPr>
                <a:t>      10</a:t>
              </a:r>
              <a:r>
                <a:rPr lang="fr-FR" sz="1600" b="1" baseline="30000">
                  <a:solidFill>
                    <a:srgbClr val="FF6600"/>
                  </a:solidFill>
                </a:rPr>
                <a:t>-6</a:t>
              </a:r>
              <a:r>
                <a:rPr lang="fr-FR" sz="1600" b="1">
                  <a:solidFill>
                    <a:srgbClr val="FF6600"/>
                  </a:solidFill>
                </a:rPr>
                <a:t>       10</a:t>
              </a:r>
              <a:r>
                <a:rPr lang="fr-FR" sz="1600" b="1" baseline="30000">
                  <a:solidFill>
                    <a:srgbClr val="FF6600"/>
                  </a:solidFill>
                </a:rPr>
                <a:t>-4</a:t>
              </a:r>
              <a:endParaRPr lang="fr-FR" sz="1600"/>
            </a:p>
          </p:txBody>
        </p:sp>
        <p:sp>
          <p:nvSpPr>
            <p:cNvPr id="10" name="Text Box 14"/>
            <p:cNvSpPr txBox="1">
              <a:spLocks noChangeArrowheads="1"/>
            </p:cNvSpPr>
            <p:nvPr/>
          </p:nvSpPr>
          <p:spPr bwMode="auto">
            <a:xfrm>
              <a:off x="3416" y="2391"/>
              <a:ext cx="1221" cy="514"/>
            </a:xfrm>
            <a:prstGeom prst="rect">
              <a:avLst/>
            </a:prstGeom>
            <a:noFill/>
            <a:ln w="9525" algn="ctr">
              <a:noFill/>
              <a:miter lim="800000"/>
              <a:headEnd/>
              <a:tailEnd/>
            </a:ln>
          </p:spPr>
          <p:txBody>
            <a:bodyPr/>
            <a:lstStyle/>
            <a:p>
              <a:r>
                <a:rPr lang="fr-FR" sz="1600" b="1">
                  <a:solidFill>
                    <a:srgbClr val="FF6600"/>
                  </a:solidFill>
                </a:rPr>
                <a:t>Concentrations d’auxine ajoutée, en mol.L</a:t>
              </a:r>
              <a:r>
                <a:rPr lang="fr-FR" sz="1600" b="1" baseline="30000">
                  <a:solidFill>
                    <a:srgbClr val="FF6600"/>
                  </a:solidFill>
                </a:rPr>
                <a:t>-1</a:t>
              </a:r>
              <a:r>
                <a:rPr lang="fr-FR" sz="1600" b="1">
                  <a:solidFill>
                    <a:srgbClr val="FF6600"/>
                  </a:solidFill>
                </a:rPr>
                <a:t>.</a:t>
              </a:r>
              <a:endParaRPr lang="fr-FR" sz="1600"/>
            </a:p>
          </p:txBody>
        </p:sp>
      </p:grpSp>
      <p:sp>
        <p:nvSpPr>
          <p:cNvPr id="11" name="Text Box 18"/>
          <p:cNvSpPr txBox="1">
            <a:spLocks noChangeArrowheads="1"/>
          </p:cNvSpPr>
          <p:nvPr/>
        </p:nvSpPr>
        <p:spPr bwMode="auto">
          <a:xfrm>
            <a:off x="4232275" y="2484388"/>
            <a:ext cx="3092450" cy="366712"/>
          </a:xfrm>
          <a:prstGeom prst="rect">
            <a:avLst/>
          </a:prstGeom>
          <a:noFill/>
          <a:ln w="9525">
            <a:noFill/>
            <a:miter lim="800000"/>
            <a:headEnd/>
            <a:tailEnd/>
          </a:ln>
        </p:spPr>
        <p:txBody>
          <a:bodyPr>
            <a:spAutoFit/>
          </a:bodyPr>
          <a:lstStyle/>
          <a:p>
            <a:pPr>
              <a:spcBef>
                <a:spcPct val="50000"/>
              </a:spcBef>
            </a:pPr>
            <a:r>
              <a:rPr lang="fr-FR" b="1"/>
              <a:t>explant dépourvu d’auxine</a:t>
            </a:r>
          </a:p>
        </p:txBody>
      </p:sp>
      <p:grpSp>
        <p:nvGrpSpPr>
          <p:cNvPr id="12" name="Group 22"/>
          <p:cNvGrpSpPr>
            <a:grpSpLocks/>
          </p:cNvGrpSpPr>
          <p:nvPr/>
        </p:nvGrpSpPr>
        <p:grpSpPr bwMode="auto">
          <a:xfrm>
            <a:off x="914400" y="2454225"/>
            <a:ext cx="7483475" cy="1870075"/>
            <a:chOff x="576" y="1490"/>
            <a:chExt cx="4714" cy="1178"/>
          </a:xfrm>
        </p:grpSpPr>
        <p:sp>
          <p:nvSpPr>
            <p:cNvPr id="13" name="Line 8"/>
            <p:cNvSpPr>
              <a:spLocks noChangeShapeType="1"/>
            </p:cNvSpPr>
            <p:nvPr/>
          </p:nvSpPr>
          <p:spPr bwMode="auto">
            <a:xfrm flipH="1" flipV="1">
              <a:off x="1427" y="1490"/>
              <a:ext cx="6" cy="1178"/>
            </a:xfrm>
            <a:prstGeom prst="line">
              <a:avLst/>
            </a:prstGeom>
            <a:noFill/>
            <a:ln w="19050">
              <a:solidFill>
                <a:srgbClr val="000000"/>
              </a:solidFill>
              <a:round/>
              <a:headEnd/>
              <a:tailEnd type="arrow" w="med" len="med"/>
            </a:ln>
          </p:spPr>
          <p:txBody>
            <a:bodyPr/>
            <a:lstStyle/>
            <a:p>
              <a:endParaRPr lang="fr-FR"/>
            </a:p>
          </p:txBody>
        </p:sp>
        <p:sp>
          <p:nvSpPr>
            <p:cNvPr id="14" name="Line 9"/>
            <p:cNvSpPr>
              <a:spLocks noChangeShapeType="1"/>
            </p:cNvSpPr>
            <p:nvPr/>
          </p:nvSpPr>
          <p:spPr bwMode="auto">
            <a:xfrm>
              <a:off x="1427" y="2668"/>
              <a:ext cx="2013" cy="0"/>
            </a:xfrm>
            <a:prstGeom prst="line">
              <a:avLst/>
            </a:prstGeom>
            <a:noFill/>
            <a:ln w="19050">
              <a:solidFill>
                <a:srgbClr val="000000"/>
              </a:solidFill>
              <a:round/>
              <a:headEnd/>
              <a:tailEnd type="arrow" w="med" len="med"/>
            </a:ln>
          </p:spPr>
          <p:txBody>
            <a:bodyPr/>
            <a:lstStyle/>
            <a:p>
              <a:endParaRPr lang="fr-FR"/>
            </a:p>
          </p:txBody>
        </p:sp>
        <p:sp>
          <p:nvSpPr>
            <p:cNvPr id="15" name="Line 11"/>
            <p:cNvSpPr>
              <a:spLocks noChangeShapeType="1"/>
            </p:cNvSpPr>
            <p:nvPr/>
          </p:nvSpPr>
          <p:spPr bwMode="auto">
            <a:xfrm>
              <a:off x="1427" y="1997"/>
              <a:ext cx="1965" cy="0"/>
            </a:xfrm>
            <a:prstGeom prst="line">
              <a:avLst/>
            </a:prstGeom>
            <a:noFill/>
            <a:ln w="25400">
              <a:solidFill>
                <a:srgbClr val="FF00FF"/>
              </a:solidFill>
              <a:round/>
              <a:headEnd/>
              <a:tailEnd/>
            </a:ln>
          </p:spPr>
          <p:txBody>
            <a:bodyPr/>
            <a:lstStyle/>
            <a:p>
              <a:endParaRPr lang="fr-FR"/>
            </a:p>
          </p:txBody>
        </p:sp>
        <p:sp>
          <p:nvSpPr>
            <p:cNvPr id="16" name="Text Box 12"/>
            <p:cNvSpPr txBox="1">
              <a:spLocks noChangeArrowheads="1"/>
            </p:cNvSpPr>
            <p:nvPr/>
          </p:nvSpPr>
          <p:spPr bwMode="auto">
            <a:xfrm>
              <a:off x="576" y="1698"/>
              <a:ext cx="925" cy="538"/>
            </a:xfrm>
            <a:prstGeom prst="rect">
              <a:avLst/>
            </a:prstGeom>
            <a:noFill/>
            <a:ln w="9525" algn="ctr">
              <a:noFill/>
              <a:miter lim="800000"/>
              <a:headEnd/>
              <a:tailEnd/>
            </a:ln>
          </p:spPr>
          <p:txBody>
            <a:bodyPr/>
            <a:lstStyle/>
            <a:p>
              <a:r>
                <a:rPr lang="fr-FR" sz="1600" b="1">
                  <a:solidFill>
                    <a:srgbClr val="FF00FF"/>
                  </a:solidFill>
                </a:rPr>
                <a:t>% de rhizogénèse spontanée</a:t>
              </a:r>
              <a:endParaRPr lang="fr-FR" sz="1600"/>
            </a:p>
          </p:txBody>
        </p:sp>
        <p:sp>
          <p:nvSpPr>
            <p:cNvPr id="17" name="Text Box 19"/>
            <p:cNvSpPr txBox="1">
              <a:spLocks noChangeArrowheads="1"/>
            </p:cNvSpPr>
            <p:nvPr/>
          </p:nvSpPr>
          <p:spPr bwMode="auto">
            <a:xfrm>
              <a:off x="3411" y="1880"/>
              <a:ext cx="1879" cy="231"/>
            </a:xfrm>
            <a:prstGeom prst="rect">
              <a:avLst/>
            </a:prstGeom>
            <a:noFill/>
            <a:ln w="9525">
              <a:noFill/>
              <a:miter lim="800000"/>
              <a:headEnd/>
              <a:tailEnd/>
            </a:ln>
          </p:spPr>
          <p:txBody>
            <a:bodyPr>
              <a:spAutoFit/>
            </a:bodyPr>
            <a:lstStyle/>
            <a:p>
              <a:pPr>
                <a:spcBef>
                  <a:spcPct val="50000"/>
                </a:spcBef>
              </a:pPr>
              <a:r>
                <a:rPr lang="fr-FR" b="1">
                  <a:solidFill>
                    <a:srgbClr val="FF33CC"/>
                  </a:solidFill>
                </a:rPr>
                <a:t>Explant non traité</a:t>
              </a:r>
            </a:p>
          </p:txBody>
        </p:sp>
      </p:grpSp>
      <p:sp>
        <p:nvSpPr>
          <p:cNvPr id="18" name="Text Box 21"/>
          <p:cNvSpPr txBox="1">
            <a:spLocks noChangeArrowheads="1"/>
          </p:cNvSpPr>
          <p:nvPr/>
        </p:nvSpPr>
        <p:spPr bwMode="auto">
          <a:xfrm>
            <a:off x="-23813" y="5739978"/>
            <a:ext cx="9144001" cy="641350"/>
          </a:xfrm>
          <a:prstGeom prst="rect">
            <a:avLst/>
          </a:prstGeom>
          <a:noFill/>
          <a:ln w="9525">
            <a:noFill/>
            <a:miter lim="800000"/>
            <a:headEnd/>
            <a:tailEnd/>
          </a:ln>
          <a:effectLst/>
        </p:spPr>
        <p:txBody>
          <a:bodyPr>
            <a:spAutoFit/>
          </a:bodyPr>
          <a:lstStyle/>
          <a:p>
            <a:pPr>
              <a:spcBef>
                <a:spcPct val="50000"/>
              </a:spcBef>
              <a:defRPr/>
            </a:pPr>
            <a:r>
              <a:rPr lang="fr-FR" b="1" dirty="0">
                <a:solidFill>
                  <a:srgbClr val="A50021"/>
                </a:solidFill>
              </a:rPr>
              <a:t>L’expérience précédente montre aussi que l’auxine ne s’accumule pas à la base grâce à la gravité…… un autre phénomène intervient……</a:t>
            </a:r>
          </a:p>
        </p:txBody>
      </p:sp>
      <p:grpSp>
        <p:nvGrpSpPr>
          <p:cNvPr id="19" name="Group 24"/>
          <p:cNvGrpSpPr>
            <a:grpSpLocks/>
          </p:cNvGrpSpPr>
          <p:nvPr/>
        </p:nvGrpSpPr>
        <p:grpSpPr bwMode="auto">
          <a:xfrm>
            <a:off x="3011488" y="2420888"/>
            <a:ext cx="1404937" cy="2578100"/>
            <a:chOff x="1897" y="1469"/>
            <a:chExt cx="885" cy="1624"/>
          </a:xfrm>
        </p:grpSpPr>
        <p:sp>
          <p:nvSpPr>
            <p:cNvPr id="20" name="Line 15"/>
            <p:cNvSpPr>
              <a:spLocks noChangeShapeType="1"/>
            </p:cNvSpPr>
            <p:nvPr/>
          </p:nvSpPr>
          <p:spPr bwMode="auto">
            <a:xfrm flipH="1">
              <a:off x="2338" y="1469"/>
              <a:ext cx="12" cy="1206"/>
            </a:xfrm>
            <a:prstGeom prst="line">
              <a:avLst/>
            </a:prstGeom>
            <a:noFill/>
            <a:ln w="38100" cap="rnd">
              <a:solidFill>
                <a:srgbClr val="000000"/>
              </a:solidFill>
              <a:prstDash val="sysDot"/>
              <a:round/>
              <a:headEnd/>
              <a:tailEnd/>
            </a:ln>
          </p:spPr>
          <p:txBody>
            <a:bodyPr/>
            <a:lstStyle/>
            <a:p>
              <a:endParaRPr lang="fr-FR"/>
            </a:p>
          </p:txBody>
        </p:sp>
        <p:sp>
          <p:nvSpPr>
            <p:cNvPr id="21" name="Text Box 23"/>
            <p:cNvSpPr txBox="1">
              <a:spLocks noChangeArrowheads="1"/>
            </p:cNvSpPr>
            <p:nvPr/>
          </p:nvSpPr>
          <p:spPr bwMode="auto">
            <a:xfrm>
              <a:off x="1897" y="2862"/>
              <a:ext cx="885" cy="231"/>
            </a:xfrm>
            <a:prstGeom prst="rect">
              <a:avLst/>
            </a:prstGeom>
            <a:noFill/>
            <a:ln w="9525">
              <a:noFill/>
              <a:miter lim="800000"/>
              <a:headEnd/>
              <a:tailEnd/>
            </a:ln>
          </p:spPr>
          <p:txBody>
            <a:bodyPr>
              <a:spAutoFit/>
            </a:bodyPr>
            <a:lstStyle/>
            <a:p>
              <a:pPr>
                <a:spcBef>
                  <a:spcPct val="50000"/>
                </a:spcBef>
              </a:pPr>
              <a:r>
                <a:rPr lang="fr-FR"/>
                <a:t>C° optimale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21150" cy="369332"/>
          </a:xfrm>
          <a:prstGeom prst="rect">
            <a:avLst/>
          </a:prstGeom>
          <a:solidFill>
            <a:schemeClr val="accent6"/>
          </a:solidFill>
        </p:spPr>
        <p:txBody>
          <a:bodyPr wrap="square">
            <a:spAutoFit/>
          </a:bodyPr>
          <a:lstStyle/>
          <a:p>
            <a:pPr lvl="0"/>
            <a:r>
              <a:rPr lang="fr-FR" dirty="0" smtClean="0">
                <a:solidFill>
                  <a:prstClr val="white"/>
                </a:solidFill>
              </a:rPr>
              <a:t>→ </a:t>
            </a:r>
            <a:r>
              <a:rPr lang="fr-FR" b="1" dirty="0" smtClean="0">
                <a:solidFill>
                  <a:prstClr val="white"/>
                </a:solidFill>
              </a:rPr>
              <a:t>action sur le grandissement cellulaire</a:t>
            </a:r>
            <a:endParaRPr lang="fr-FR" b="1" i="1" dirty="0" smtClean="0">
              <a:solidFill>
                <a:prstClr val="white"/>
              </a:solidFill>
            </a:endParaRPr>
          </a:p>
        </p:txBody>
      </p:sp>
      <p:grpSp>
        <p:nvGrpSpPr>
          <p:cNvPr id="8" name="Group 97"/>
          <p:cNvGrpSpPr>
            <a:grpSpLocks/>
          </p:cNvGrpSpPr>
          <p:nvPr/>
        </p:nvGrpSpPr>
        <p:grpSpPr bwMode="auto">
          <a:xfrm>
            <a:off x="4151313" y="3813175"/>
            <a:ext cx="1042987" cy="371475"/>
            <a:chOff x="2615" y="2402"/>
            <a:chExt cx="657" cy="234"/>
          </a:xfrm>
        </p:grpSpPr>
        <p:sp>
          <p:nvSpPr>
            <p:cNvPr id="9" name="Text Box 57"/>
            <p:cNvSpPr txBox="1">
              <a:spLocks noChangeArrowheads="1"/>
            </p:cNvSpPr>
            <p:nvPr/>
          </p:nvSpPr>
          <p:spPr bwMode="auto">
            <a:xfrm>
              <a:off x="3015" y="2402"/>
              <a:ext cx="257" cy="230"/>
            </a:xfrm>
            <a:prstGeom prst="rect">
              <a:avLst/>
            </a:prstGeom>
            <a:noFill/>
            <a:ln w="9525" algn="ctr">
              <a:noFill/>
              <a:miter lim="800000"/>
              <a:headEnd/>
              <a:tailEnd/>
            </a:ln>
          </p:spPr>
          <p:txBody>
            <a:bodyPr/>
            <a:lstStyle/>
            <a:p>
              <a:r>
                <a:rPr lang="fr-FR" sz="1400" b="1">
                  <a:solidFill>
                    <a:srgbClr val="993366"/>
                  </a:solidFill>
                </a:rPr>
                <a:t>K</a:t>
              </a:r>
              <a:r>
                <a:rPr lang="fr-FR" sz="1400" b="1" baseline="30000">
                  <a:solidFill>
                    <a:srgbClr val="993366"/>
                  </a:solidFill>
                </a:rPr>
                <a:t>+</a:t>
              </a:r>
              <a:endParaRPr lang="fr-FR" sz="1400"/>
            </a:p>
          </p:txBody>
        </p:sp>
        <p:sp>
          <p:nvSpPr>
            <p:cNvPr id="10" name="Line 58"/>
            <p:cNvSpPr>
              <a:spLocks noChangeShapeType="1"/>
            </p:cNvSpPr>
            <p:nvPr/>
          </p:nvSpPr>
          <p:spPr bwMode="auto">
            <a:xfrm flipH="1">
              <a:off x="2770" y="2506"/>
              <a:ext cx="296" cy="0"/>
            </a:xfrm>
            <a:prstGeom prst="line">
              <a:avLst/>
            </a:prstGeom>
            <a:noFill/>
            <a:ln w="9525">
              <a:solidFill>
                <a:srgbClr val="993366"/>
              </a:solidFill>
              <a:round/>
              <a:headEnd/>
              <a:tailEnd type="triangle" w="med" len="med"/>
            </a:ln>
          </p:spPr>
          <p:txBody>
            <a:bodyPr/>
            <a:lstStyle/>
            <a:p>
              <a:endParaRPr lang="fr-FR"/>
            </a:p>
          </p:txBody>
        </p:sp>
        <p:sp>
          <p:nvSpPr>
            <p:cNvPr id="11" name="Text Box 59"/>
            <p:cNvSpPr txBox="1">
              <a:spLocks noChangeArrowheads="1"/>
            </p:cNvSpPr>
            <p:nvPr/>
          </p:nvSpPr>
          <p:spPr bwMode="auto">
            <a:xfrm>
              <a:off x="2615" y="2405"/>
              <a:ext cx="257" cy="231"/>
            </a:xfrm>
            <a:prstGeom prst="rect">
              <a:avLst/>
            </a:prstGeom>
            <a:noFill/>
            <a:ln w="9525" algn="ctr">
              <a:noFill/>
              <a:miter lim="800000"/>
              <a:headEnd/>
              <a:tailEnd/>
            </a:ln>
          </p:spPr>
          <p:txBody>
            <a:bodyPr/>
            <a:lstStyle/>
            <a:p>
              <a:r>
                <a:rPr lang="fr-FR" sz="1400" b="1">
                  <a:solidFill>
                    <a:srgbClr val="993366"/>
                  </a:solidFill>
                </a:rPr>
                <a:t>K</a:t>
              </a:r>
              <a:r>
                <a:rPr lang="fr-FR" sz="1400" b="1" baseline="30000">
                  <a:solidFill>
                    <a:srgbClr val="993366"/>
                  </a:solidFill>
                </a:rPr>
                <a:t>+</a:t>
              </a:r>
              <a:endParaRPr lang="fr-FR" sz="1400"/>
            </a:p>
          </p:txBody>
        </p:sp>
      </p:grpSp>
      <p:grpSp>
        <p:nvGrpSpPr>
          <p:cNvPr id="12" name="Group 96"/>
          <p:cNvGrpSpPr>
            <a:grpSpLocks/>
          </p:cNvGrpSpPr>
          <p:nvPr/>
        </p:nvGrpSpPr>
        <p:grpSpPr bwMode="auto">
          <a:xfrm>
            <a:off x="2784475" y="2974975"/>
            <a:ext cx="1192213" cy="800100"/>
            <a:chOff x="1754" y="1874"/>
            <a:chExt cx="751" cy="504"/>
          </a:xfrm>
        </p:grpSpPr>
        <p:sp>
          <p:nvSpPr>
            <p:cNvPr id="13" name="AutoShape 64"/>
            <p:cNvSpPr>
              <a:spLocks noChangeArrowheads="1"/>
            </p:cNvSpPr>
            <p:nvPr/>
          </p:nvSpPr>
          <p:spPr bwMode="auto">
            <a:xfrm>
              <a:off x="2028" y="2255"/>
              <a:ext cx="70" cy="123"/>
            </a:xfrm>
            <a:prstGeom prst="upArrow">
              <a:avLst>
                <a:gd name="adj1" fmla="val 50000"/>
                <a:gd name="adj2" fmla="val 43929"/>
              </a:avLst>
            </a:prstGeom>
            <a:solidFill>
              <a:srgbClr val="000000"/>
            </a:solidFill>
            <a:ln w="12700" algn="ctr">
              <a:solidFill>
                <a:srgbClr val="000000"/>
              </a:solidFill>
              <a:miter lim="800000"/>
              <a:headEnd/>
              <a:tailEnd/>
            </a:ln>
          </p:spPr>
          <p:txBody>
            <a:bodyPr/>
            <a:lstStyle/>
            <a:p>
              <a:endParaRPr lang="fr-FR"/>
            </a:p>
          </p:txBody>
        </p:sp>
        <p:sp>
          <p:nvSpPr>
            <p:cNvPr id="14" name="Text Box 66"/>
            <p:cNvSpPr txBox="1">
              <a:spLocks noChangeArrowheads="1"/>
            </p:cNvSpPr>
            <p:nvPr/>
          </p:nvSpPr>
          <p:spPr bwMode="auto">
            <a:xfrm>
              <a:off x="1754" y="1874"/>
              <a:ext cx="751" cy="345"/>
            </a:xfrm>
            <a:prstGeom prst="rect">
              <a:avLst/>
            </a:prstGeom>
            <a:noFill/>
            <a:ln w="9525" algn="ctr">
              <a:noFill/>
              <a:miter lim="800000"/>
              <a:headEnd/>
              <a:tailEnd/>
            </a:ln>
          </p:spPr>
          <p:txBody>
            <a:bodyPr/>
            <a:lstStyle/>
            <a:p>
              <a:r>
                <a:rPr lang="fr-FR" sz="1200" b="1">
                  <a:solidFill>
                    <a:srgbClr val="0000FF"/>
                  </a:solidFill>
                </a:rPr>
                <a:t>Fabrication </a:t>
              </a:r>
            </a:p>
            <a:p>
              <a:r>
                <a:rPr lang="fr-FR" sz="1200" b="1">
                  <a:solidFill>
                    <a:srgbClr val="0000FF"/>
                  </a:solidFill>
                </a:rPr>
                <a:t>d’acide malique</a:t>
              </a:r>
              <a:endParaRPr lang="fr-FR" sz="1200"/>
            </a:p>
          </p:txBody>
        </p:sp>
      </p:grpSp>
      <p:grpSp>
        <p:nvGrpSpPr>
          <p:cNvPr id="15" name="Group 98"/>
          <p:cNvGrpSpPr>
            <a:grpSpLocks/>
          </p:cNvGrpSpPr>
          <p:nvPr/>
        </p:nvGrpSpPr>
        <p:grpSpPr bwMode="auto">
          <a:xfrm>
            <a:off x="1641475" y="2798763"/>
            <a:ext cx="2578100" cy="1557337"/>
            <a:chOff x="1034" y="1763"/>
            <a:chExt cx="1624" cy="981"/>
          </a:xfrm>
        </p:grpSpPr>
        <p:sp>
          <p:nvSpPr>
            <p:cNvPr id="16" name="Freeform 67"/>
            <p:cNvSpPr>
              <a:spLocks/>
            </p:cNvSpPr>
            <p:nvPr/>
          </p:nvSpPr>
          <p:spPr bwMode="auto">
            <a:xfrm rot="-554134">
              <a:off x="1442" y="1763"/>
              <a:ext cx="666" cy="248"/>
            </a:xfrm>
            <a:custGeom>
              <a:avLst/>
              <a:gdLst>
                <a:gd name="T0" fmla="*/ 1453 w 1453"/>
                <a:gd name="T1" fmla="*/ 377 h 480"/>
                <a:gd name="T2" fmla="*/ 784 w 1453"/>
                <a:gd name="T3" fmla="*/ 17 h 480"/>
                <a:gd name="T4" fmla="*/ 0 w 1453"/>
                <a:gd name="T5" fmla="*/ 480 h 480"/>
                <a:gd name="T6" fmla="*/ 0 60000 65536"/>
                <a:gd name="T7" fmla="*/ 0 60000 65536"/>
                <a:gd name="T8" fmla="*/ 0 60000 65536"/>
                <a:gd name="T9" fmla="*/ 0 w 1453"/>
                <a:gd name="T10" fmla="*/ 0 h 480"/>
                <a:gd name="T11" fmla="*/ 1453 w 1453"/>
                <a:gd name="T12" fmla="*/ 480 h 480"/>
              </a:gdLst>
              <a:ahLst/>
              <a:cxnLst>
                <a:cxn ang="T6">
                  <a:pos x="T0" y="T1"/>
                </a:cxn>
                <a:cxn ang="T7">
                  <a:pos x="T2" y="T3"/>
                </a:cxn>
                <a:cxn ang="T8">
                  <a:pos x="T4" y="T5"/>
                </a:cxn>
              </a:cxnLst>
              <a:rect l="T9" t="T10" r="T11" b="T12"/>
              <a:pathLst>
                <a:path w="1453" h="480">
                  <a:moveTo>
                    <a:pt x="1453" y="377"/>
                  </a:moveTo>
                  <a:cubicBezTo>
                    <a:pt x="1239" y="188"/>
                    <a:pt x="1026" y="0"/>
                    <a:pt x="784" y="17"/>
                  </a:cubicBezTo>
                  <a:cubicBezTo>
                    <a:pt x="542" y="34"/>
                    <a:pt x="271" y="257"/>
                    <a:pt x="0" y="480"/>
                  </a:cubicBezTo>
                </a:path>
              </a:pathLst>
            </a:custGeom>
            <a:noFill/>
            <a:ln w="19050" cap="flat" cmpd="sng">
              <a:solidFill>
                <a:srgbClr val="0000FF"/>
              </a:solidFill>
              <a:prstDash val="solid"/>
              <a:round/>
              <a:headEnd type="none" w="med" len="med"/>
              <a:tailEnd type="arrow" w="med" len="med"/>
            </a:ln>
          </p:spPr>
          <p:txBody>
            <a:bodyPr/>
            <a:lstStyle/>
            <a:p>
              <a:endParaRPr lang="fr-FR"/>
            </a:p>
          </p:txBody>
        </p:sp>
        <p:sp>
          <p:nvSpPr>
            <p:cNvPr id="17" name="Text Box 68"/>
            <p:cNvSpPr txBox="1">
              <a:spLocks noChangeArrowheads="1"/>
            </p:cNvSpPr>
            <p:nvPr/>
          </p:nvSpPr>
          <p:spPr bwMode="auto">
            <a:xfrm>
              <a:off x="1034" y="2073"/>
              <a:ext cx="728" cy="234"/>
            </a:xfrm>
            <a:prstGeom prst="rect">
              <a:avLst/>
            </a:prstGeom>
            <a:noFill/>
            <a:ln w="9525" algn="ctr">
              <a:noFill/>
              <a:miter lim="800000"/>
              <a:headEnd/>
              <a:tailEnd/>
            </a:ln>
          </p:spPr>
          <p:txBody>
            <a:bodyPr/>
            <a:lstStyle/>
            <a:p>
              <a:r>
                <a:rPr lang="fr-FR" sz="1200" b="1">
                  <a:solidFill>
                    <a:srgbClr val="0000FF"/>
                  </a:solidFill>
                </a:rPr>
                <a:t>malate de K</a:t>
              </a:r>
              <a:r>
                <a:rPr lang="fr-FR" sz="1200" b="1" baseline="30000">
                  <a:solidFill>
                    <a:srgbClr val="0000FF"/>
                  </a:solidFill>
                </a:rPr>
                <a:t>+</a:t>
              </a:r>
              <a:endParaRPr lang="fr-FR" sz="1200"/>
            </a:p>
          </p:txBody>
        </p:sp>
        <p:sp>
          <p:nvSpPr>
            <p:cNvPr id="18" name="Rectangle 69"/>
            <p:cNvSpPr>
              <a:spLocks noChangeArrowheads="1"/>
            </p:cNvSpPr>
            <p:nvPr/>
          </p:nvSpPr>
          <p:spPr bwMode="auto">
            <a:xfrm>
              <a:off x="1051" y="2069"/>
              <a:ext cx="677" cy="202"/>
            </a:xfrm>
            <a:prstGeom prst="rect">
              <a:avLst/>
            </a:prstGeom>
            <a:noFill/>
            <a:ln w="25400" algn="ctr">
              <a:solidFill>
                <a:srgbClr val="800080"/>
              </a:solidFill>
              <a:prstDash val="dash"/>
              <a:miter lim="800000"/>
              <a:headEnd/>
              <a:tailEnd/>
            </a:ln>
          </p:spPr>
          <p:txBody>
            <a:bodyPr/>
            <a:lstStyle/>
            <a:p>
              <a:endParaRPr lang="fr-FR"/>
            </a:p>
          </p:txBody>
        </p:sp>
        <p:sp>
          <p:nvSpPr>
            <p:cNvPr id="19" name="Freeform 70"/>
            <p:cNvSpPr>
              <a:spLocks/>
            </p:cNvSpPr>
            <p:nvPr/>
          </p:nvSpPr>
          <p:spPr bwMode="auto">
            <a:xfrm>
              <a:off x="1429" y="2371"/>
              <a:ext cx="1229" cy="373"/>
            </a:xfrm>
            <a:custGeom>
              <a:avLst/>
              <a:gdLst>
                <a:gd name="T0" fmla="*/ 2778 w 2778"/>
                <a:gd name="T1" fmla="*/ 437 h 819"/>
                <a:gd name="T2" fmla="*/ 489 w 2778"/>
                <a:gd name="T3" fmla="*/ 746 h 819"/>
                <a:gd name="T4" fmla="*/ 0 w 2778"/>
                <a:gd name="T5" fmla="*/ 0 h 819"/>
                <a:gd name="T6" fmla="*/ 0 60000 65536"/>
                <a:gd name="T7" fmla="*/ 0 60000 65536"/>
                <a:gd name="T8" fmla="*/ 0 60000 65536"/>
                <a:gd name="T9" fmla="*/ 0 w 2778"/>
                <a:gd name="T10" fmla="*/ 0 h 819"/>
                <a:gd name="T11" fmla="*/ 2778 w 2778"/>
                <a:gd name="T12" fmla="*/ 819 h 819"/>
              </a:gdLst>
              <a:ahLst/>
              <a:cxnLst>
                <a:cxn ang="T6">
                  <a:pos x="T0" y="T1"/>
                </a:cxn>
                <a:cxn ang="T7">
                  <a:pos x="T2" y="T3"/>
                </a:cxn>
                <a:cxn ang="T8">
                  <a:pos x="T4" y="T5"/>
                </a:cxn>
              </a:cxnLst>
              <a:rect l="T9" t="T10" r="T11" b="T12"/>
              <a:pathLst>
                <a:path w="2778" h="819">
                  <a:moveTo>
                    <a:pt x="2778" y="437"/>
                  </a:moveTo>
                  <a:cubicBezTo>
                    <a:pt x="1865" y="628"/>
                    <a:pt x="952" y="819"/>
                    <a:pt x="489" y="746"/>
                  </a:cubicBezTo>
                  <a:cubicBezTo>
                    <a:pt x="26" y="673"/>
                    <a:pt x="13" y="336"/>
                    <a:pt x="0" y="0"/>
                  </a:cubicBezTo>
                </a:path>
              </a:pathLst>
            </a:custGeom>
            <a:noFill/>
            <a:ln w="19050" cap="flat" cmpd="sng">
              <a:solidFill>
                <a:srgbClr val="993366"/>
              </a:solidFill>
              <a:prstDash val="solid"/>
              <a:round/>
              <a:headEnd type="none" w="med" len="med"/>
              <a:tailEnd type="arrow" w="med" len="med"/>
            </a:ln>
          </p:spPr>
          <p:txBody>
            <a:bodyPr/>
            <a:lstStyle/>
            <a:p>
              <a:endParaRPr lang="fr-FR"/>
            </a:p>
          </p:txBody>
        </p:sp>
      </p:grpSp>
      <p:grpSp>
        <p:nvGrpSpPr>
          <p:cNvPr id="20" name="Group 102"/>
          <p:cNvGrpSpPr>
            <a:grpSpLocks/>
          </p:cNvGrpSpPr>
          <p:nvPr/>
        </p:nvGrpSpPr>
        <p:grpSpPr bwMode="auto">
          <a:xfrm>
            <a:off x="1422400" y="1484313"/>
            <a:ext cx="6732588" cy="3821112"/>
            <a:chOff x="896" y="935"/>
            <a:chExt cx="4241" cy="2407"/>
          </a:xfrm>
        </p:grpSpPr>
        <p:sp>
          <p:nvSpPr>
            <p:cNvPr id="21" name="AutoShape 8"/>
            <p:cNvSpPr>
              <a:spLocks/>
            </p:cNvSpPr>
            <p:nvPr/>
          </p:nvSpPr>
          <p:spPr bwMode="auto">
            <a:xfrm>
              <a:off x="913" y="1495"/>
              <a:ext cx="2019" cy="1494"/>
            </a:xfrm>
            <a:prstGeom prst="rightBracket">
              <a:avLst>
                <a:gd name="adj" fmla="val 8333"/>
              </a:avLst>
            </a:prstGeom>
            <a:noFill/>
            <a:ln w="12700">
              <a:solidFill>
                <a:srgbClr val="FF9900"/>
              </a:solidFill>
              <a:round/>
              <a:headEnd/>
              <a:tailEnd/>
            </a:ln>
          </p:spPr>
          <p:txBody>
            <a:bodyPr/>
            <a:lstStyle/>
            <a:p>
              <a:endParaRPr lang="fr-FR"/>
            </a:p>
          </p:txBody>
        </p:sp>
        <p:sp>
          <p:nvSpPr>
            <p:cNvPr id="22" name="Line 61"/>
            <p:cNvSpPr>
              <a:spLocks noChangeShapeType="1"/>
            </p:cNvSpPr>
            <p:nvPr/>
          </p:nvSpPr>
          <p:spPr bwMode="auto">
            <a:xfrm flipH="1">
              <a:off x="2574" y="1189"/>
              <a:ext cx="34" cy="352"/>
            </a:xfrm>
            <a:prstGeom prst="line">
              <a:avLst/>
            </a:prstGeom>
            <a:noFill/>
            <a:ln w="9525">
              <a:solidFill>
                <a:srgbClr val="FF9900"/>
              </a:solidFill>
              <a:round/>
              <a:headEnd/>
              <a:tailEnd type="triangle" w="med" len="med"/>
            </a:ln>
          </p:spPr>
          <p:txBody>
            <a:bodyPr/>
            <a:lstStyle/>
            <a:p>
              <a:endParaRPr lang="fr-FR"/>
            </a:p>
          </p:txBody>
        </p:sp>
        <p:grpSp>
          <p:nvGrpSpPr>
            <p:cNvPr id="23" name="Group 101"/>
            <p:cNvGrpSpPr>
              <a:grpSpLocks/>
            </p:cNvGrpSpPr>
            <p:nvPr/>
          </p:nvGrpSpPr>
          <p:grpSpPr bwMode="auto">
            <a:xfrm>
              <a:off x="896" y="935"/>
              <a:ext cx="4241" cy="2407"/>
              <a:chOff x="896" y="935"/>
              <a:chExt cx="4241" cy="2407"/>
            </a:xfrm>
          </p:grpSpPr>
          <p:sp>
            <p:nvSpPr>
              <p:cNvPr id="24" name="Text Box 45"/>
              <p:cNvSpPr txBox="1">
                <a:spLocks noChangeArrowheads="1"/>
              </p:cNvSpPr>
              <p:nvPr/>
            </p:nvSpPr>
            <p:spPr bwMode="auto">
              <a:xfrm>
                <a:off x="1228" y="1760"/>
                <a:ext cx="466" cy="170"/>
              </a:xfrm>
              <a:prstGeom prst="rect">
                <a:avLst/>
              </a:prstGeom>
              <a:noFill/>
              <a:ln w="9525" algn="ctr">
                <a:noFill/>
                <a:miter lim="800000"/>
                <a:headEnd/>
                <a:tailEnd/>
              </a:ln>
            </p:spPr>
            <p:txBody>
              <a:bodyPr/>
              <a:lstStyle/>
              <a:p>
                <a:r>
                  <a:rPr lang="fr-FR" sz="1200" b="1"/>
                  <a:t>vacuole</a:t>
                </a:r>
                <a:endParaRPr lang="fr-FR" sz="1200"/>
              </a:p>
            </p:txBody>
          </p:sp>
          <p:sp>
            <p:nvSpPr>
              <p:cNvPr id="25" name="Text Box 60"/>
              <p:cNvSpPr txBox="1">
                <a:spLocks noChangeArrowheads="1"/>
              </p:cNvSpPr>
              <p:nvPr/>
            </p:nvSpPr>
            <p:spPr bwMode="auto">
              <a:xfrm>
                <a:off x="2291" y="1036"/>
                <a:ext cx="728" cy="240"/>
              </a:xfrm>
              <a:prstGeom prst="rect">
                <a:avLst/>
              </a:prstGeom>
              <a:noFill/>
              <a:ln w="9525" algn="ctr">
                <a:noFill/>
                <a:miter lim="800000"/>
                <a:headEnd/>
                <a:tailEnd/>
              </a:ln>
            </p:spPr>
            <p:txBody>
              <a:bodyPr/>
              <a:lstStyle/>
              <a:p>
                <a:r>
                  <a:rPr lang="fr-FR" sz="1200" b="1">
                    <a:solidFill>
                      <a:srgbClr val="FF9900"/>
                    </a:solidFill>
                  </a:rPr>
                  <a:t>plasmalemme</a:t>
                </a:r>
                <a:endParaRPr lang="fr-FR" sz="1200"/>
              </a:p>
            </p:txBody>
          </p:sp>
          <p:grpSp>
            <p:nvGrpSpPr>
              <p:cNvPr id="26" name="Group 91"/>
              <p:cNvGrpSpPr>
                <a:grpSpLocks/>
              </p:cNvGrpSpPr>
              <p:nvPr/>
            </p:nvGrpSpPr>
            <p:grpSpPr bwMode="auto">
              <a:xfrm>
                <a:off x="896" y="935"/>
                <a:ext cx="4241" cy="2407"/>
                <a:chOff x="896" y="935"/>
                <a:chExt cx="4241" cy="2407"/>
              </a:xfrm>
            </p:grpSpPr>
            <p:sp>
              <p:nvSpPr>
                <p:cNvPr id="27" name="AutoShape 9"/>
                <p:cNvSpPr>
                  <a:spLocks/>
                </p:cNvSpPr>
                <p:nvPr/>
              </p:nvSpPr>
              <p:spPr bwMode="auto">
                <a:xfrm>
                  <a:off x="898" y="1772"/>
                  <a:ext cx="904" cy="885"/>
                </a:xfrm>
                <a:prstGeom prst="rightBracket">
                  <a:avLst>
                    <a:gd name="adj" fmla="val 8333"/>
                  </a:avLst>
                </a:prstGeom>
                <a:noFill/>
                <a:ln w="9525">
                  <a:solidFill>
                    <a:srgbClr val="000000"/>
                  </a:solidFill>
                  <a:round/>
                  <a:headEnd/>
                  <a:tailEnd/>
                </a:ln>
              </p:spPr>
              <p:txBody>
                <a:bodyPr/>
                <a:lstStyle/>
                <a:p>
                  <a:endParaRPr lang="fr-FR"/>
                </a:p>
              </p:txBody>
            </p:sp>
            <p:sp>
              <p:nvSpPr>
                <p:cNvPr id="28" name="Text Box 46"/>
                <p:cNvSpPr txBox="1">
                  <a:spLocks noChangeArrowheads="1"/>
                </p:cNvSpPr>
                <p:nvPr/>
              </p:nvSpPr>
              <p:spPr bwMode="auto">
                <a:xfrm>
                  <a:off x="1982" y="1507"/>
                  <a:ext cx="636" cy="205"/>
                </a:xfrm>
                <a:prstGeom prst="rect">
                  <a:avLst/>
                </a:prstGeom>
                <a:noFill/>
                <a:ln w="9525" algn="ctr">
                  <a:noFill/>
                  <a:miter lim="800000"/>
                  <a:headEnd/>
                  <a:tailEnd/>
                </a:ln>
              </p:spPr>
              <p:txBody>
                <a:bodyPr/>
                <a:lstStyle/>
                <a:p>
                  <a:r>
                    <a:rPr lang="fr-FR" sz="1200" b="1"/>
                    <a:t>cytoplasme</a:t>
                  </a:r>
                  <a:endParaRPr lang="fr-FR" sz="1200"/>
                </a:p>
              </p:txBody>
            </p:sp>
            <p:sp>
              <p:nvSpPr>
                <p:cNvPr id="29" name="Text Box 47"/>
                <p:cNvSpPr txBox="1">
                  <a:spLocks noChangeArrowheads="1"/>
                </p:cNvSpPr>
                <p:nvPr/>
              </p:nvSpPr>
              <p:spPr bwMode="auto">
                <a:xfrm>
                  <a:off x="3334" y="935"/>
                  <a:ext cx="1803" cy="328"/>
                </a:xfrm>
                <a:prstGeom prst="rect">
                  <a:avLst/>
                </a:prstGeom>
                <a:noFill/>
                <a:ln w="9525" algn="ctr">
                  <a:noFill/>
                  <a:miter lim="800000"/>
                  <a:headEnd/>
                  <a:tailEnd/>
                </a:ln>
              </p:spPr>
              <p:txBody>
                <a:bodyPr/>
                <a:lstStyle/>
                <a:p>
                  <a:r>
                    <a:rPr lang="fr-FR" sz="1200" b="1" dirty="0" err="1"/>
                    <a:t>apoplasme</a:t>
                  </a:r>
                  <a:r>
                    <a:rPr lang="fr-FR" sz="1200" b="1" dirty="0"/>
                    <a:t> = paroi + espace </a:t>
                  </a:r>
                </a:p>
                <a:p>
                  <a:r>
                    <a:rPr lang="fr-FR" sz="1200" b="1" dirty="0"/>
                    <a:t>entre paroi et plasmalemme</a:t>
                  </a:r>
                  <a:endParaRPr lang="fr-FR" sz="1200" dirty="0"/>
                </a:p>
              </p:txBody>
            </p:sp>
            <p:sp>
              <p:nvSpPr>
                <p:cNvPr id="30" name="Line 48"/>
                <p:cNvSpPr>
                  <a:spLocks noChangeShapeType="1"/>
                </p:cNvSpPr>
                <p:nvPr/>
              </p:nvSpPr>
              <p:spPr bwMode="auto">
                <a:xfrm flipH="1">
                  <a:off x="3138" y="1280"/>
                  <a:ext cx="325" cy="375"/>
                </a:xfrm>
                <a:prstGeom prst="line">
                  <a:avLst/>
                </a:prstGeom>
                <a:noFill/>
                <a:ln w="9525">
                  <a:solidFill>
                    <a:srgbClr val="000000"/>
                  </a:solidFill>
                  <a:round/>
                  <a:headEnd/>
                  <a:tailEnd type="triangle" w="med" len="med"/>
                </a:ln>
              </p:spPr>
              <p:txBody>
                <a:bodyPr/>
                <a:lstStyle/>
                <a:p>
                  <a:endParaRPr lang="fr-FR"/>
                </a:p>
              </p:txBody>
            </p:sp>
            <p:grpSp>
              <p:nvGrpSpPr>
                <p:cNvPr id="31" name="Group 90"/>
                <p:cNvGrpSpPr>
                  <a:grpSpLocks/>
                </p:cNvGrpSpPr>
                <p:nvPr/>
              </p:nvGrpSpPr>
              <p:grpSpPr bwMode="auto">
                <a:xfrm>
                  <a:off x="896" y="1181"/>
                  <a:ext cx="3942" cy="2161"/>
                  <a:chOff x="896" y="1181"/>
                  <a:chExt cx="3942" cy="2161"/>
                </a:xfrm>
              </p:grpSpPr>
              <p:sp>
                <p:nvSpPr>
                  <p:cNvPr id="32" name="AutoShape 7"/>
                  <p:cNvSpPr>
                    <a:spLocks/>
                  </p:cNvSpPr>
                  <p:nvPr/>
                </p:nvSpPr>
                <p:spPr bwMode="auto">
                  <a:xfrm>
                    <a:off x="904" y="1409"/>
                    <a:ext cx="2121" cy="1675"/>
                  </a:xfrm>
                  <a:prstGeom prst="rightBracket">
                    <a:avLst>
                      <a:gd name="adj" fmla="val 8333"/>
                    </a:avLst>
                  </a:prstGeom>
                  <a:noFill/>
                  <a:ln w="19050">
                    <a:solidFill>
                      <a:srgbClr val="000000"/>
                    </a:solidFill>
                    <a:round/>
                    <a:headEnd/>
                    <a:tailEnd/>
                  </a:ln>
                </p:spPr>
                <p:txBody>
                  <a:bodyPr/>
                  <a:lstStyle/>
                  <a:p>
                    <a:endParaRPr lang="fr-FR"/>
                  </a:p>
                </p:txBody>
              </p:sp>
              <p:sp>
                <p:nvSpPr>
                  <p:cNvPr id="33" name="AutoShape 10"/>
                  <p:cNvSpPr>
                    <a:spLocks/>
                  </p:cNvSpPr>
                  <p:nvPr/>
                </p:nvSpPr>
                <p:spPr bwMode="auto">
                  <a:xfrm>
                    <a:off x="3201" y="1181"/>
                    <a:ext cx="1615" cy="1195"/>
                  </a:xfrm>
                  <a:prstGeom prst="leftBracket">
                    <a:avLst>
                      <a:gd name="adj" fmla="val 8333"/>
                    </a:avLst>
                  </a:prstGeom>
                  <a:noFill/>
                  <a:ln w="9525">
                    <a:solidFill>
                      <a:srgbClr val="000000"/>
                    </a:solidFill>
                    <a:round/>
                    <a:headEnd/>
                    <a:tailEnd/>
                  </a:ln>
                </p:spPr>
                <p:txBody>
                  <a:bodyPr/>
                  <a:lstStyle/>
                  <a:p>
                    <a:endParaRPr lang="fr-FR"/>
                  </a:p>
                </p:txBody>
              </p:sp>
              <p:sp>
                <p:nvSpPr>
                  <p:cNvPr id="34" name="AutoShape 11"/>
                  <p:cNvSpPr>
                    <a:spLocks/>
                  </p:cNvSpPr>
                  <p:nvPr/>
                </p:nvSpPr>
                <p:spPr bwMode="auto">
                  <a:xfrm>
                    <a:off x="3206" y="2510"/>
                    <a:ext cx="1570" cy="832"/>
                  </a:xfrm>
                  <a:prstGeom prst="leftBracket">
                    <a:avLst>
                      <a:gd name="adj" fmla="val 8333"/>
                    </a:avLst>
                  </a:prstGeom>
                  <a:noFill/>
                  <a:ln w="9525">
                    <a:solidFill>
                      <a:srgbClr val="000000"/>
                    </a:solidFill>
                    <a:round/>
                    <a:headEnd/>
                    <a:tailEnd/>
                  </a:ln>
                </p:spPr>
                <p:txBody>
                  <a:bodyPr/>
                  <a:lstStyle/>
                  <a:p>
                    <a:endParaRPr lang="fr-FR"/>
                  </a:p>
                </p:txBody>
              </p:sp>
              <p:sp>
                <p:nvSpPr>
                  <p:cNvPr id="35" name="Line 12"/>
                  <p:cNvSpPr>
                    <a:spLocks noChangeShapeType="1"/>
                  </p:cNvSpPr>
                  <p:nvPr/>
                </p:nvSpPr>
                <p:spPr bwMode="auto">
                  <a:xfrm flipV="1">
                    <a:off x="1177" y="1246"/>
                    <a:ext cx="278" cy="152"/>
                  </a:xfrm>
                  <a:prstGeom prst="line">
                    <a:avLst/>
                  </a:prstGeom>
                  <a:noFill/>
                  <a:ln w="9525">
                    <a:solidFill>
                      <a:srgbClr val="000000"/>
                    </a:solidFill>
                    <a:round/>
                    <a:headEnd/>
                    <a:tailEnd/>
                  </a:ln>
                </p:spPr>
                <p:txBody>
                  <a:bodyPr/>
                  <a:lstStyle/>
                  <a:p>
                    <a:endParaRPr lang="fr-FR"/>
                  </a:p>
                </p:txBody>
              </p:sp>
              <p:sp>
                <p:nvSpPr>
                  <p:cNvPr id="36" name="Line 13"/>
                  <p:cNvSpPr>
                    <a:spLocks noChangeShapeType="1"/>
                  </p:cNvSpPr>
                  <p:nvPr/>
                </p:nvSpPr>
                <p:spPr bwMode="auto">
                  <a:xfrm flipV="1">
                    <a:off x="1395" y="1248"/>
                    <a:ext cx="278" cy="152"/>
                  </a:xfrm>
                  <a:prstGeom prst="line">
                    <a:avLst/>
                  </a:prstGeom>
                  <a:noFill/>
                  <a:ln w="9525">
                    <a:solidFill>
                      <a:srgbClr val="000000"/>
                    </a:solidFill>
                    <a:round/>
                    <a:headEnd/>
                    <a:tailEnd/>
                  </a:ln>
                </p:spPr>
                <p:txBody>
                  <a:bodyPr/>
                  <a:lstStyle/>
                  <a:p>
                    <a:endParaRPr lang="fr-FR"/>
                  </a:p>
                </p:txBody>
              </p:sp>
              <p:sp>
                <p:nvSpPr>
                  <p:cNvPr id="37" name="Line 14"/>
                  <p:cNvSpPr>
                    <a:spLocks noChangeShapeType="1"/>
                  </p:cNvSpPr>
                  <p:nvPr/>
                </p:nvSpPr>
                <p:spPr bwMode="auto">
                  <a:xfrm flipV="1">
                    <a:off x="1612" y="1257"/>
                    <a:ext cx="279" cy="152"/>
                  </a:xfrm>
                  <a:prstGeom prst="line">
                    <a:avLst/>
                  </a:prstGeom>
                  <a:noFill/>
                  <a:ln w="9525">
                    <a:solidFill>
                      <a:srgbClr val="000000"/>
                    </a:solidFill>
                    <a:round/>
                    <a:headEnd/>
                    <a:tailEnd/>
                  </a:ln>
                </p:spPr>
                <p:txBody>
                  <a:bodyPr/>
                  <a:lstStyle/>
                  <a:p>
                    <a:endParaRPr lang="fr-FR"/>
                  </a:p>
                </p:txBody>
              </p:sp>
              <p:sp>
                <p:nvSpPr>
                  <p:cNvPr id="38" name="Line 15"/>
                  <p:cNvSpPr>
                    <a:spLocks noChangeShapeType="1"/>
                  </p:cNvSpPr>
                  <p:nvPr/>
                </p:nvSpPr>
                <p:spPr bwMode="auto">
                  <a:xfrm flipV="1">
                    <a:off x="1830" y="1260"/>
                    <a:ext cx="279" cy="152"/>
                  </a:xfrm>
                  <a:prstGeom prst="line">
                    <a:avLst/>
                  </a:prstGeom>
                  <a:noFill/>
                  <a:ln w="9525">
                    <a:solidFill>
                      <a:srgbClr val="000000"/>
                    </a:solidFill>
                    <a:round/>
                    <a:headEnd/>
                    <a:tailEnd/>
                  </a:ln>
                </p:spPr>
                <p:txBody>
                  <a:bodyPr/>
                  <a:lstStyle/>
                  <a:p>
                    <a:endParaRPr lang="fr-FR"/>
                  </a:p>
                </p:txBody>
              </p:sp>
              <p:sp>
                <p:nvSpPr>
                  <p:cNvPr id="39" name="Line 16"/>
                  <p:cNvSpPr>
                    <a:spLocks noChangeShapeType="1"/>
                  </p:cNvSpPr>
                  <p:nvPr/>
                </p:nvSpPr>
                <p:spPr bwMode="auto">
                  <a:xfrm flipV="1">
                    <a:off x="2048" y="1268"/>
                    <a:ext cx="278" cy="152"/>
                  </a:xfrm>
                  <a:prstGeom prst="line">
                    <a:avLst/>
                  </a:prstGeom>
                  <a:noFill/>
                  <a:ln w="9525">
                    <a:solidFill>
                      <a:srgbClr val="000000"/>
                    </a:solidFill>
                    <a:round/>
                    <a:headEnd/>
                    <a:tailEnd/>
                  </a:ln>
                </p:spPr>
                <p:txBody>
                  <a:bodyPr/>
                  <a:lstStyle/>
                  <a:p>
                    <a:endParaRPr lang="fr-FR"/>
                  </a:p>
                </p:txBody>
              </p:sp>
              <p:sp>
                <p:nvSpPr>
                  <p:cNvPr id="40" name="Line 17"/>
                  <p:cNvSpPr>
                    <a:spLocks noChangeShapeType="1"/>
                  </p:cNvSpPr>
                  <p:nvPr/>
                </p:nvSpPr>
                <p:spPr bwMode="auto">
                  <a:xfrm flipV="1">
                    <a:off x="2265" y="1277"/>
                    <a:ext cx="279" cy="152"/>
                  </a:xfrm>
                  <a:prstGeom prst="line">
                    <a:avLst/>
                  </a:prstGeom>
                  <a:noFill/>
                  <a:ln w="9525">
                    <a:solidFill>
                      <a:srgbClr val="000000"/>
                    </a:solidFill>
                    <a:round/>
                    <a:headEnd/>
                    <a:tailEnd/>
                  </a:ln>
                </p:spPr>
                <p:txBody>
                  <a:bodyPr/>
                  <a:lstStyle/>
                  <a:p>
                    <a:endParaRPr lang="fr-FR"/>
                  </a:p>
                </p:txBody>
              </p:sp>
              <p:sp>
                <p:nvSpPr>
                  <p:cNvPr id="41" name="Line 18"/>
                  <p:cNvSpPr>
                    <a:spLocks noChangeShapeType="1"/>
                  </p:cNvSpPr>
                  <p:nvPr/>
                </p:nvSpPr>
                <p:spPr bwMode="auto">
                  <a:xfrm flipV="1">
                    <a:off x="2483" y="1286"/>
                    <a:ext cx="279" cy="152"/>
                  </a:xfrm>
                  <a:prstGeom prst="line">
                    <a:avLst/>
                  </a:prstGeom>
                  <a:noFill/>
                  <a:ln w="9525">
                    <a:solidFill>
                      <a:srgbClr val="000000"/>
                    </a:solidFill>
                    <a:round/>
                    <a:headEnd/>
                    <a:tailEnd/>
                  </a:ln>
                </p:spPr>
                <p:txBody>
                  <a:bodyPr/>
                  <a:lstStyle/>
                  <a:p>
                    <a:endParaRPr lang="fr-FR"/>
                  </a:p>
                </p:txBody>
              </p:sp>
              <p:sp>
                <p:nvSpPr>
                  <p:cNvPr id="42" name="Line 19"/>
                  <p:cNvSpPr>
                    <a:spLocks noChangeShapeType="1"/>
                  </p:cNvSpPr>
                  <p:nvPr/>
                </p:nvSpPr>
                <p:spPr bwMode="auto">
                  <a:xfrm flipV="1">
                    <a:off x="2701" y="1296"/>
                    <a:ext cx="279" cy="152"/>
                  </a:xfrm>
                  <a:prstGeom prst="line">
                    <a:avLst/>
                  </a:prstGeom>
                  <a:noFill/>
                  <a:ln w="9525">
                    <a:solidFill>
                      <a:srgbClr val="000000"/>
                    </a:solidFill>
                    <a:round/>
                    <a:headEnd/>
                    <a:tailEnd/>
                  </a:ln>
                </p:spPr>
                <p:txBody>
                  <a:bodyPr/>
                  <a:lstStyle/>
                  <a:p>
                    <a:endParaRPr lang="fr-FR"/>
                  </a:p>
                </p:txBody>
              </p:sp>
              <p:sp>
                <p:nvSpPr>
                  <p:cNvPr id="43" name="Line 20"/>
                  <p:cNvSpPr>
                    <a:spLocks noChangeShapeType="1"/>
                  </p:cNvSpPr>
                  <p:nvPr/>
                </p:nvSpPr>
                <p:spPr bwMode="auto">
                  <a:xfrm flipV="1">
                    <a:off x="2919" y="1323"/>
                    <a:ext cx="278" cy="153"/>
                  </a:xfrm>
                  <a:prstGeom prst="line">
                    <a:avLst/>
                  </a:prstGeom>
                  <a:noFill/>
                  <a:ln w="9525">
                    <a:solidFill>
                      <a:srgbClr val="000000"/>
                    </a:solidFill>
                    <a:round/>
                    <a:headEnd/>
                    <a:tailEnd/>
                  </a:ln>
                </p:spPr>
                <p:txBody>
                  <a:bodyPr/>
                  <a:lstStyle/>
                  <a:p>
                    <a:endParaRPr lang="fr-FR"/>
                  </a:p>
                </p:txBody>
              </p:sp>
              <p:sp>
                <p:nvSpPr>
                  <p:cNvPr id="44" name="Line 21"/>
                  <p:cNvSpPr>
                    <a:spLocks noChangeShapeType="1"/>
                  </p:cNvSpPr>
                  <p:nvPr/>
                </p:nvSpPr>
                <p:spPr bwMode="auto">
                  <a:xfrm flipV="1">
                    <a:off x="3053" y="2306"/>
                    <a:ext cx="279" cy="152"/>
                  </a:xfrm>
                  <a:prstGeom prst="line">
                    <a:avLst/>
                  </a:prstGeom>
                  <a:noFill/>
                  <a:ln w="9525">
                    <a:solidFill>
                      <a:srgbClr val="000000"/>
                    </a:solidFill>
                    <a:round/>
                    <a:headEnd/>
                    <a:tailEnd/>
                  </a:ln>
                </p:spPr>
                <p:txBody>
                  <a:bodyPr/>
                  <a:lstStyle/>
                  <a:p>
                    <a:endParaRPr lang="fr-FR"/>
                  </a:p>
                </p:txBody>
              </p:sp>
              <p:sp>
                <p:nvSpPr>
                  <p:cNvPr id="45" name="Line 22"/>
                  <p:cNvSpPr>
                    <a:spLocks noChangeShapeType="1"/>
                  </p:cNvSpPr>
                  <p:nvPr/>
                </p:nvSpPr>
                <p:spPr bwMode="auto">
                  <a:xfrm flipV="1">
                    <a:off x="3051" y="2104"/>
                    <a:ext cx="148" cy="82"/>
                  </a:xfrm>
                  <a:prstGeom prst="line">
                    <a:avLst/>
                  </a:prstGeom>
                  <a:noFill/>
                  <a:ln w="9525">
                    <a:solidFill>
                      <a:srgbClr val="000000"/>
                    </a:solidFill>
                    <a:round/>
                    <a:headEnd/>
                    <a:tailEnd/>
                  </a:ln>
                </p:spPr>
                <p:txBody>
                  <a:bodyPr/>
                  <a:lstStyle/>
                  <a:p>
                    <a:endParaRPr lang="fr-FR"/>
                  </a:p>
                </p:txBody>
              </p:sp>
              <p:sp>
                <p:nvSpPr>
                  <p:cNvPr id="46" name="Line 23"/>
                  <p:cNvSpPr>
                    <a:spLocks noChangeShapeType="1"/>
                  </p:cNvSpPr>
                  <p:nvPr/>
                </p:nvSpPr>
                <p:spPr bwMode="auto">
                  <a:xfrm flipV="1">
                    <a:off x="3049" y="2349"/>
                    <a:ext cx="512" cy="304"/>
                  </a:xfrm>
                  <a:prstGeom prst="line">
                    <a:avLst/>
                  </a:prstGeom>
                  <a:noFill/>
                  <a:ln w="9525">
                    <a:solidFill>
                      <a:srgbClr val="000000"/>
                    </a:solidFill>
                    <a:round/>
                    <a:headEnd/>
                    <a:tailEnd/>
                  </a:ln>
                </p:spPr>
                <p:txBody>
                  <a:bodyPr/>
                  <a:lstStyle/>
                  <a:p>
                    <a:endParaRPr lang="fr-FR"/>
                  </a:p>
                </p:txBody>
              </p:sp>
              <p:sp>
                <p:nvSpPr>
                  <p:cNvPr id="47" name="Line 24"/>
                  <p:cNvSpPr>
                    <a:spLocks noChangeShapeType="1"/>
                  </p:cNvSpPr>
                  <p:nvPr/>
                </p:nvSpPr>
                <p:spPr bwMode="auto">
                  <a:xfrm flipV="1">
                    <a:off x="3049" y="1909"/>
                    <a:ext cx="148" cy="82"/>
                  </a:xfrm>
                  <a:prstGeom prst="line">
                    <a:avLst/>
                  </a:prstGeom>
                  <a:noFill/>
                  <a:ln w="9525">
                    <a:solidFill>
                      <a:srgbClr val="000000"/>
                    </a:solidFill>
                    <a:round/>
                    <a:headEnd/>
                    <a:tailEnd/>
                  </a:ln>
                </p:spPr>
                <p:txBody>
                  <a:bodyPr/>
                  <a:lstStyle/>
                  <a:p>
                    <a:endParaRPr lang="fr-FR"/>
                  </a:p>
                </p:txBody>
              </p:sp>
              <p:sp>
                <p:nvSpPr>
                  <p:cNvPr id="48" name="Line 25"/>
                  <p:cNvSpPr>
                    <a:spLocks noChangeShapeType="1"/>
                  </p:cNvSpPr>
                  <p:nvPr/>
                </p:nvSpPr>
                <p:spPr bwMode="auto">
                  <a:xfrm flipV="1">
                    <a:off x="3053" y="1726"/>
                    <a:ext cx="148" cy="82"/>
                  </a:xfrm>
                  <a:prstGeom prst="line">
                    <a:avLst/>
                  </a:prstGeom>
                  <a:noFill/>
                  <a:ln w="9525">
                    <a:solidFill>
                      <a:srgbClr val="000000"/>
                    </a:solidFill>
                    <a:round/>
                    <a:headEnd/>
                    <a:tailEnd/>
                  </a:ln>
                </p:spPr>
                <p:txBody>
                  <a:bodyPr/>
                  <a:lstStyle/>
                  <a:p>
                    <a:endParaRPr lang="fr-FR"/>
                  </a:p>
                </p:txBody>
              </p:sp>
              <p:sp>
                <p:nvSpPr>
                  <p:cNvPr id="49" name="Line 26"/>
                  <p:cNvSpPr>
                    <a:spLocks noChangeShapeType="1"/>
                  </p:cNvSpPr>
                  <p:nvPr/>
                </p:nvSpPr>
                <p:spPr bwMode="auto">
                  <a:xfrm flipV="1">
                    <a:off x="3051" y="2725"/>
                    <a:ext cx="147" cy="82"/>
                  </a:xfrm>
                  <a:prstGeom prst="line">
                    <a:avLst/>
                  </a:prstGeom>
                  <a:noFill/>
                  <a:ln w="9525">
                    <a:solidFill>
                      <a:srgbClr val="000000"/>
                    </a:solidFill>
                    <a:round/>
                    <a:headEnd/>
                    <a:tailEnd/>
                  </a:ln>
                </p:spPr>
                <p:txBody>
                  <a:bodyPr/>
                  <a:lstStyle/>
                  <a:p>
                    <a:endParaRPr lang="fr-FR"/>
                  </a:p>
                </p:txBody>
              </p:sp>
              <p:sp>
                <p:nvSpPr>
                  <p:cNvPr id="50" name="Line 27"/>
                  <p:cNvSpPr>
                    <a:spLocks noChangeShapeType="1"/>
                  </p:cNvSpPr>
                  <p:nvPr/>
                </p:nvSpPr>
                <p:spPr bwMode="auto">
                  <a:xfrm flipV="1">
                    <a:off x="3044" y="1534"/>
                    <a:ext cx="147" cy="82"/>
                  </a:xfrm>
                  <a:prstGeom prst="line">
                    <a:avLst/>
                  </a:prstGeom>
                  <a:noFill/>
                  <a:ln w="9525">
                    <a:solidFill>
                      <a:srgbClr val="000000"/>
                    </a:solidFill>
                    <a:round/>
                    <a:headEnd/>
                    <a:tailEnd/>
                  </a:ln>
                </p:spPr>
                <p:txBody>
                  <a:bodyPr/>
                  <a:lstStyle/>
                  <a:p>
                    <a:endParaRPr lang="fr-FR"/>
                  </a:p>
                </p:txBody>
              </p:sp>
              <p:sp>
                <p:nvSpPr>
                  <p:cNvPr id="51" name="Line 28"/>
                  <p:cNvSpPr>
                    <a:spLocks noChangeShapeType="1"/>
                  </p:cNvSpPr>
                  <p:nvPr/>
                </p:nvSpPr>
                <p:spPr bwMode="auto">
                  <a:xfrm flipV="1">
                    <a:off x="3026" y="2864"/>
                    <a:ext cx="176" cy="99"/>
                  </a:xfrm>
                  <a:prstGeom prst="line">
                    <a:avLst/>
                  </a:prstGeom>
                  <a:noFill/>
                  <a:ln w="9525">
                    <a:solidFill>
                      <a:srgbClr val="000000"/>
                    </a:solidFill>
                    <a:round/>
                    <a:headEnd/>
                    <a:tailEnd/>
                  </a:ln>
                </p:spPr>
                <p:txBody>
                  <a:bodyPr/>
                  <a:lstStyle/>
                  <a:p>
                    <a:endParaRPr lang="fr-FR"/>
                  </a:p>
                </p:txBody>
              </p:sp>
              <p:sp>
                <p:nvSpPr>
                  <p:cNvPr id="52" name="Line 29"/>
                  <p:cNvSpPr>
                    <a:spLocks noChangeShapeType="1"/>
                  </p:cNvSpPr>
                  <p:nvPr/>
                </p:nvSpPr>
                <p:spPr bwMode="auto">
                  <a:xfrm flipV="1">
                    <a:off x="4632" y="2380"/>
                    <a:ext cx="171" cy="129"/>
                  </a:xfrm>
                  <a:prstGeom prst="line">
                    <a:avLst/>
                  </a:prstGeom>
                  <a:noFill/>
                  <a:ln w="9525">
                    <a:solidFill>
                      <a:srgbClr val="000000"/>
                    </a:solidFill>
                    <a:round/>
                    <a:headEnd/>
                    <a:tailEnd/>
                  </a:ln>
                </p:spPr>
                <p:txBody>
                  <a:bodyPr/>
                  <a:lstStyle/>
                  <a:p>
                    <a:endParaRPr lang="fr-FR"/>
                  </a:p>
                </p:txBody>
              </p:sp>
              <p:sp>
                <p:nvSpPr>
                  <p:cNvPr id="53" name="Line 30"/>
                  <p:cNvSpPr>
                    <a:spLocks noChangeShapeType="1"/>
                  </p:cNvSpPr>
                  <p:nvPr/>
                </p:nvSpPr>
                <p:spPr bwMode="auto">
                  <a:xfrm flipV="1">
                    <a:off x="3493" y="2343"/>
                    <a:ext cx="272" cy="193"/>
                  </a:xfrm>
                  <a:prstGeom prst="line">
                    <a:avLst/>
                  </a:prstGeom>
                  <a:noFill/>
                  <a:ln w="9525">
                    <a:solidFill>
                      <a:srgbClr val="000000"/>
                    </a:solidFill>
                    <a:round/>
                    <a:headEnd/>
                    <a:tailEnd/>
                  </a:ln>
                </p:spPr>
                <p:txBody>
                  <a:bodyPr/>
                  <a:lstStyle/>
                  <a:p>
                    <a:endParaRPr lang="fr-FR"/>
                  </a:p>
                </p:txBody>
              </p:sp>
              <p:sp>
                <p:nvSpPr>
                  <p:cNvPr id="54" name="Line 31"/>
                  <p:cNvSpPr>
                    <a:spLocks noChangeShapeType="1"/>
                  </p:cNvSpPr>
                  <p:nvPr/>
                </p:nvSpPr>
                <p:spPr bwMode="auto">
                  <a:xfrm flipV="1">
                    <a:off x="3781" y="2353"/>
                    <a:ext cx="193" cy="170"/>
                  </a:xfrm>
                  <a:prstGeom prst="line">
                    <a:avLst/>
                  </a:prstGeom>
                  <a:noFill/>
                  <a:ln w="9525">
                    <a:solidFill>
                      <a:srgbClr val="000000"/>
                    </a:solidFill>
                    <a:round/>
                    <a:headEnd/>
                    <a:tailEnd/>
                  </a:ln>
                </p:spPr>
                <p:txBody>
                  <a:bodyPr/>
                  <a:lstStyle/>
                  <a:p>
                    <a:endParaRPr lang="fr-FR"/>
                  </a:p>
                </p:txBody>
              </p:sp>
              <p:sp>
                <p:nvSpPr>
                  <p:cNvPr id="55" name="Line 32"/>
                  <p:cNvSpPr>
                    <a:spLocks noChangeShapeType="1"/>
                  </p:cNvSpPr>
                  <p:nvPr/>
                </p:nvSpPr>
                <p:spPr bwMode="auto">
                  <a:xfrm flipV="1">
                    <a:off x="3967" y="2362"/>
                    <a:ext cx="193" cy="158"/>
                  </a:xfrm>
                  <a:prstGeom prst="line">
                    <a:avLst/>
                  </a:prstGeom>
                  <a:noFill/>
                  <a:ln w="9525">
                    <a:solidFill>
                      <a:srgbClr val="000000"/>
                    </a:solidFill>
                    <a:round/>
                    <a:headEnd/>
                    <a:tailEnd/>
                  </a:ln>
                </p:spPr>
                <p:txBody>
                  <a:bodyPr/>
                  <a:lstStyle/>
                  <a:p>
                    <a:endParaRPr lang="fr-FR"/>
                  </a:p>
                </p:txBody>
              </p:sp>
              <p:sp>
                <p:nvSpPr>
                  <p:cNvPr id="56" name="Line 33"/>
                  <p:cNvSpPr>
                    <a:spLocks noChangeShapeType="1"/>
                  </p:cNvSpPr>
                  <p:nvPr/>
                </p:nvSpPr>
                <p:spPr bwMode="auto">
                  <a:xfrm flipV="1">
                    <a:off x="4181" y="2373"/>
                    <a:ext cx="176" cy="140"/>
                  </a:xfrm>
                  <a:prstGeom prst="line">
                    <a:avLst/>
                  </a:prstGeom>
                  <a:noFill/>
                  <a:ln w="9525">
                    <a:solidFill>
                      <a:srgbClr val="000000"/>
                    </a:solidFill>
                    <a:round/>
                    <a:headEnd/>
                    <a:tailEnd/>
                  </a:ln>
                </p:spPr>
                <p:txBody>
                  <a:bodyPr/>
                  <a:lstStyle/>
                  <a:p>
                    <a:endParaRPr lang="fr-FR"/>
                  </a:p>
                </p:txBody>
              </p:sp>
              <p:sp>
                <p:nvSpPr>
                  <p:cNvPr id="57" name="Line 34"/>
                  <p:cNvSpPr>
                    <a:spLocks noChangeShapeType="1"/>
                  </p:cNvSpPr>
                  <p:nvPr/>
                </p:nvSpPr>
                <p:spPr bwMode="auto">
                  <a:xfrm flipV="1">
                    <a:off x="4406" y="2376"/>
                    <a:ext cx="171" cy="129"/>
                  </a:xfrm>
                  <a:prstGeom prst="line">
                    <a:avLst/>
                  </a:prstGeom>
                  <a:noFill/>
                  <a:ln w="9525">
                    <a:solidFill>
                      <a:srgbClr val="000000"/>
                    </a:solidFill>
                    <a:round/>
                    <a:headEnd/>
                    <a:tailEnd/>
                  </a:ln>
                </p:spPr>
                <p:txBody>
                  <a:bodyPr/>
                  <a:lstStyle/>
                  <a:p>
                    <a:endParaRPr lang="fr-FR"/>
                  </a:p>
                </p:txBody>
              </p:sp>
              <p:sp>
                <p:nvSpPr>
                  <p:cNvPr id="58" name="Line 35"/>
                  <p:cNvSpPr>
                    <a:spLocks noChangeShapeType="1"/>
                  </p:cNvSpPr>
                  <p:nvPr/>
                </p:nvSpPr>
                <p:spPr bwMode="auto">
                  <a:xfrm flipV="1">
                    <a:off x="2774" y="3061"/>
                    <a:ext cx="432" cy="234"/>
                  </a:xfrm>
                  <a:prstGeom prst="line">
                    <a:avLst/>
                  </a:prstGeom>
                  <a:noFill/>
                  <a:ln w="9525">
                    <a:solidFill>
                      <a:srgbClr val="000000"/>
                    </a:solidFill>
                    <a:round/>
                    <a:headEnd/>
                    <a:tailEnd/>
                  </a:ln>
                </p:spPr>
                <p:txBody>
                  <a:bodyPr/>
                  <a:lstStyle/>
                  <a:p>
                    <a:endParaRPr lang="fr-FR"/>
                  </a:p>
                </p:txBody>
              </p:sp>
              <p:sp>
                <p:nvSpPr>
                  <p:cNvPr id="59" name="Line 36"/>
                  <p:cNvSpPr>
                    <a:spLocks noChangeShapeType="1"/>
                  </p:cNvSpPr>
                  <p:nvPr/>
                </p:nvSpPr>
                <p:spPr bwMode="auto">
                  <a:xfrm flipH="1">
                    <a:off x="2450" y="2973"/>
                    <a:ext cx="541" cy="316"/>
                  </a:xfrm>
                  <a:prstGeom prst="line">
                    <a:avLst/>
                  </a:prstGeom>
                  <a:noFill/>
                  <a:ln w="9525">
                    <a:solidFill>
                      <a:srgbClr val="000000"/>
                    </a:solidFill>
                    <a:round/>
                    <a:headEnd/>
                    <a:tailEnd/>
                  </a:ln>
                </p:spPr>
                <p:txBody>
                  <a:bodyPr/>
                  <a:lstStyle/>
                  <a:p>
                    <a:endParaRPr lang="fr-FR"/>
                  </a:p>
                </p:txBody>
              </p:sp>
              <p:sp>
                <p:nvSpPr>
                  <p:cNvPr id="60" name="Line 37"/>
                  <p:cNvSpPr>
                    <a:spLocks noChangeShapeType="1"/>
                  </p:cNvSpPr>
                  <p:nvPr/>
                </p:nvSpPr>
                <p:spPr bwMode="auto">
                  <a:xfrm flipH="1">
                    <a:off x="2086" y="3037"/>
                    <a:ext cx="392" cy="235"/>
                  </a:xfrm>
                  <a:prstGeom prst="line">
                    <a:avLst/>
                  </a:prstGeom>
                  <a:noFill/>
                  <a:ln w="9525">
                    <a:solidFill>
                      <a:srgbClr val="000000"/>
                    </a:solidFill>
                    <a:round/>
                    <a:headEnd/>
                    <a:tailEnd/>
                  </a:ln>
                </p:spPr>
                <p:txBody>
                  <a:bodyPr/>
                  <a:lstStyle/>
                  <a:p>
                    <a:endParaRPr lang="fr-FR"/>
                  </a:p>
                </p:txBody>
              </p:sp>
              <p:sp>
                <p:nvSpPr>
                  <p:cNvPr id="61" name="Line 38"/>
                  <p:cNvSpPr>
                    <a:spLocks noChangeShapeType="1"/>
                  </p:cNvSpPr>
                  <p:nvPr/>
                </p:nvSpPr>
                <p:spPr bwMode="auto">
                  <a:xfrm flipH="1">
                    <a:off x="1745" y="3067"/>
                    <a:ext cx="285" cy="193"/>
                  </a:xfrm>
                  <a:prstGeom prst="line">
                    <a:avLst/>
                  </a:prstGeom>
                  <a:noFill/>
                  <a:ln w="9525">
                    <a:solidFill>
                      <a:srgbClr val="000000"/>
                    </a:solidFill>
                    <a:round/>
                    <a:headEnd/>
                    <a:tailEnd/>
                  </a:ln>
                </p:spPr>
                <p:txBody>
                  <a:bodyPr/>
                  <a:lstStyle/>
                  <a:p>
                    <a:endParaRPr lang="fr-FR"/>
                  </a:p>
                </p:txBody>
              </p:sp>
              <p:sp>
                <p:nvSpPr>
                  <p:cNvPr id="62" name="Line 39"/>
                  <p:cNvSpPr>
                    <a:spLocks noChangeShapeType="1"/>
                  </p:cNvSpPr>
                  <p:nvPr/>
                </p:nvSpPr>
                <p:spPr bwMode="auto">
                  <a:xfrm flipH="1">
                    <a:off x="1449" y="3078"/>
                    <a:ext cx="245" cy="176"/>
                  </a:xfrm>
                  <a:prstGeom prst="line">
                    <a:avLst/>
                  </a:prstGeom>
                  <a:noFill/>
                  <a:ln w="9525">
                    <a:solidFill>
                      <a:srgbClr val="000000"/>
                    </a:solidFill>
                    <a:round/>
                    <a:headEnd/>
                    <a:tailEnd/>
                  </a:ln>
                </p:spPr>
                <p:txBody>
                  <a:bodyPr/>
                  <a:lstStyle/>
                  <a:p>
                    <a:endParaRPr lang="fr-FR"/>
                  </a:p>
                </p:txBody>
              </p:sp>
              <p:sp>
                <p:nvSpPr>
                  <p:cNvPr id="63" name="Line 40"/>
                  <p:cNvSpPr>
                    <a:spLocks noChangeShapeType="1"/>
                  </p:cNvSpPr>
                  <p:nvPr/>
                </p:nvSpPr>
                <p:spPr bwMode="auto">
                  <a:xfrm flipH="1">
                    <a:off x="1137" y="3090"/>
                    <a:ext cx="244" cy="170"/>
                  </a:xfrm>
                  <a:prstGeom prst="line">
                    <a:avLst/>
                  </a:prstGeom>
                  <a:noFill/>
                  <a:ln w="9525">
                    <a:solidFill>
                      <a:srgbClr val="000000"/>
                    </a:solidFill>
                    <a:round/>
                    <a:headEnd/>
                    <a:tailEnd/>
                  </a:ln>
                </p:spPr>
                <p:txBody>
                  <a:bodyPr/>
                  <a:lstStyle/>
                  <a:p>
                    <a:endParaRPr lang="fr-FR"/>
                  </a:p>
                </p:txBody>
              </p:sp>
              <p:sp>
                <p:nvSpPr>
                  <p:cNvPr id="64" name="AutoShape 41"/>
                  <p:cNvSpPr>
                    <a:spLocks/>
                  </p:cNvSpPr>
                  <p:nvPr/>
                </p:nvSpPr>
                <p:spPr bwMode="auto">
                  <a:xfrm>
                    <a:off x="4031" y="1257"/>
                    <a:ext cx="807" cy="644"/>
                  </a:xfrm>
                  <a:prstGeom prst="leftBracket">
                    <a:avLst>
                      <a:gd name="adj" fmla="val 8333"/>
                    </a:avLst>
                  </a:prstGeom>
                  <a:noFill/>
                  <a:ln w="9525">
                    <a:solidFill>
                      <a:srgbClr val="000000"/>
                    </a:solidFill>
                    <a:round/>
                    <a:headEnd/>
                    <a:tailEnd/>
                  </a:ln>
                </p:spPr>
                <p:txBody>
                  <a:bodyPr/>
                  <a:lstStyle/>
                  <a:p>
                    <a:endParaRPr lang="fr-FR"/>
                  </a:p>
                </p:txBody>
              </p:sp>
              <p:sp>
                <p:nvSpPr>
                  <p:cNvPr id="65" name="AutoShape 43"/>
                  <p:cNvSpPr>
                    <a:spLocks/>
                  </p:cNvSpPr>
                  <p:nvPr/>
                </p:nvSpPr>
                <p:spPr bwMode="auto">
                  <a:xfrm>
                    <a:off x="4025" y="2997"/>
                    <a:ext cx="739" cy="269"/>
                  </a:xfrm>
                  <a:prstGeom prst="leftBracket">
                    <a:avLst>
                      <a:gd name="adj" fmla="val 8333"/>
                    </a:avLst>
                  </a:prstGeom>
                  <a:noFill/>
                  <a:ln w="9525">
                    <a:solidFill>
                      <a:srgbClr val="000000"/>
                    </a:solidFill>
                    <a:round/>
                    <a:headEnd/>
                    <a:tailEnd/>
                  </a:ln>
                </p:spPr>
                <p:txBody>
                  <a:bodyPr/>
                  <a:lstStyle/>
                  <a:p>
                    <a:endParaRPr lang="fr-FR"/>
                  </a:p>
                </p:txBody>
              </p:sp>
              <p:sp>
                <p:nvSpPr>
                  <p:cNvPr id="66" name="Line 74"/>
                  <p:cNvSpPr>
                    <a:spLocks noChangeShapeType="1"/>
                  </p:cNvSpPr>
                  <p:nvPr/>
                </p:nvSpPr>
                <p:spPr bwMode="auto">
                  <a:xfrm flipV="1">
                    <a:off x="958" y="1238"/>
                    <a:ext cx="279" cy="152"/>
                  </a:xfrm>
                  <a:prstGeom prst="line">
                    <a:avLst/>
                  </a:prstGeom>
                  <a:noFill/>
                  <a:ln w="9525">
                    <a:solidFill>
                      <a:srgbClr val="000000"/>
                    </a:solidFill>
                    <a:round/>
                    <a:headEnd/>
                    <a:tailEnd/>
                  </a:ln>
                </p:spPr>
                <p:txBody>
                  <a:bodyPr/>
                  <a:lstStyle/>
                  <a:p>
                    <a:endParaRPr lang="fr-FR"/>
                  </a:p>
                </p:txBody>
              </p:sp>
              <p:sp>
                <p:nvSpPr>
                  <p:cNvPr id="67" name="Line 75"/>
                  <p:cNvSpPr>
                    <a:spLocks noChangeShapeType="1"/>
                  </p:cNvSpPr>
                  <p:nvPr/>
                </p:nvSpPr>
                <p:spPr bwMode="auto">
                  <a:xfrm flipV="1">
                    <a:off x="896" y="3089"/>
                    <a:ext cx="227" cy="140"/>
                  </a:xfrm>
                  <a:prstGeom prst="line">
                    <a:avLst/>
                  </a:prstGeom>
                  <a:noFill/>
                  <a:ln w="9525">
                    <a:solidFill>
                      <a:srgbClr val="000000"/>
                    </a:solidFill>
                    <a:round/>
                    <a:headEnd/>
                    <a:tailEnd/>
                  </a:ln>
                </p:spPr>
                <p:txBody>
                  <a:bodyPr/>
                  <a:lstStyle/>
                  <a:p>
                    <a:endParaRPr lang="fr-FR"/>
                  </a:p>
                </p:txBody>
              </p:sp>
            </p:grpSp>
          </p:grpSp>
        </p:grpSp>
      </p:grpSp>
      <p:grpSp>
        <p:nvGrpSpPr>
          <p:cNvPr id="68" name="Group 100"/>
          <p:cNvGrpSpPr>
            <a:grpSpLocks/>
          </p:cNvGrpSpPr>
          <p:nvPr/>
        </p:nvGrpSpPr>
        <p:grpSpPr bwMode="auto">
          <a:xfrm>
            <a:off x="974725" y="3992563"/>
            <a:ext cx="1547813" cy="1581150"/>
            <a:chOff x="614" y="2515"/>
            <a:chExt cx="975" cy="996"/>
          </a:xfrm>
        </p:grpSpPr>
        <p:sp>
          <p:nvSpPr>
            <p:cNvPr id="69" name="Text Box 73"/>
            <p:cNvSpPr txBox="1">
              <a:spLocks noChangeArrowheads="1"/>
            </p:cNvSpPr>
            <p:nvPr/>
          </p:nvSpPr>
          <p:spPr bwMode="auto">
            <a:xfrm>
              <a:off x="1180" y="3145"/>
              <a:ext cx="409" cy="211"/>
            </a:xfrm>
            <a:prstGeom prst="rect">
              <a:avLst/>
            </a:prstGeom>
            <a:noFill/>
            <a:ln w="9525" algn="ctr">
              <a:noFill/>
              <a:miter lim="800000"/>
              <a:headEnd/>
              <a:tailEnd/>
            </a:ln>
          </p:spPr>
          <p:txBody>
            <a:bodyPr/>
            <a:lstStyle/>
            <a:p>
              <a:r>
                <a:rPr lang="fr-FR" sz="1600" b="1">
                  <a:solidFill>
                    <a:srgbClr val="339966"/>
                  </a:solidFill>
                </a:rPr>
                <a:t>eau</a:t>
              </a:r>
              <a:endParaRPr lang="fr-FR" sz="1600"/>
            </a:p>
          </p:txBody>
        </p:sp>
        <p:sp>
          <p:nvSpPr>
            <p:cNvPr id="70" name="AutoShape 76"/>
            <p:cNvSpPr>
              <a:spLocks noChangeArrowheads="1"/>
            </p:cNvSpPr>
            <p:nvPr/>
          </p:nvSpPr>
          <p:spPr bwMode="auto">
            <a:xfrm rot="-1336009">
              <a:off x="614" y="2515"/>
              <a:ext cx="291" cy="996"/>
            </a:xfrm>
            <a:prstGeom prst="curvedRightArrow">
              <a:avLst>
                <a:gd name="adj1" fmla="val 24529"/>
                <a:gd name="adj2" fmla="val 91081"/>
                <a:gd name="adj3" fmla="val 30931"/>
              </a:avLst>
            </a:prstGeom>
            <a:noFill/>
            <a:ln w="25400">
              <a:solidFill>
                <a:srgbClr val="000000"/>
              </a:solidFill>
              <a:miter lim="800000"/>
              <a:headEnd/>
              <a:tailEnd/>
            </a:ln>
          </p:spPr>
          <p:txBody>
            <a:bodyPr/>
            <a:lstStyle/>
            <a:p>
              <a:endParaRPr lang="fr-FR"/>
            </a:p>
          </p:txBody>
        </p:sp>
        <p:sp>
          <p:nvSpPr>
            <p:cNvPr id="71" name="AutoShape 77"/>
            <p:cNvSpPr>
              <a:spLocks noChangeArrowheads="1"/>
            </p:cNvSpPr>
            <p:nvPr/>
          </p:nvSpPr>
          <p:spPr bwMode="auto">
            <a:xfrm>
              <a:off x="1285" y="2587"/>
              <a:ext cx="108" cy="592"/>
            </a:xfrm>
            <a:prstGeom prst="upArrow">
              <a:avLst>
                <a:gd name="adj1" fmla="val 50000"/>
                <a:gd name="adj2" fmla="val 137037"/>
              </a:avLst>
            </a:prstGeom>
            <a:noFill/>
            <a:ln w="31750" algn="ctr">
              <a:solidFill>
                <a:srgbClr val="339966"/>
              </a:solidFill>
              <a:miter lim="800000"/>
              <a:headEnd/>
              <a:tailEnd/>
            </a:ln>
          </p:spPr>
          <p:txBody>
            <a:bodyPr/>
            <a:lstStyle/>
            <a:p>
              <a:endParaRPr lang="fr-FR"/>
            </a:p>
          </p:txBody>
        </p:sp>
      </p:grpSp>
      <p:grpSp>
        <p:nvGrpSpPr>
          <p:cNvPr id="72" name="Group 99"/>
          <p:cNvGrpSpPr>
            <a:grpSpLocks/>
          </p:cNvGrpSpPr>
          <p:nvPr/>
        </p:nvGrpSpPr>
        <p:grpSpPr bwMode="auto">
          <a:xfrm>
            <a:off x="1098550" y="3536950"/>
            <a:ext cx="985838" cy="609600"/>
            <a:chOff x="692" y="2228"/>
            <a:chExt cx="621" cy="384"/>
          </a:xfrm>
        </p:grpSpPr>
        <p:sp>
          <p:nvSpPr>
            <p:cNvPr id="73" name="Text Box 71"/>
            <p:cNvSpPr txBox="1">
              <a:spLocks noChangeArrowheads="1"/>
            </p:cNvSpPr>
            <p:nvPr/>
          </p:nvSpPr>
          <p:spPr bwMode="auto">
            <a:xfrm>
              <a:off x="692" y="2325"/>
              <a:ext cx="615" cy="287"/>
            </a:xfrm>
            <a:prstGeom prst="rect">
              <a:avLst/>
            </a:prstGeom>
            <a:noFill/>
            <a:ln w="9525" algn="ctr">
              <a:noFill/>
              <a:miter lim="800000"/>
              <a:headEnd/>
              <a:tailEnd/>
            </a:ln>
          </p:spPr>
          <p:txBody>
            <a:bodyPr/>
            <a:lstStyle/>
            <a:p>
              <a:r>
                <a:rPr lang="fr-FR" sz="1200" b="1">
                  <a:solidFill>
                    <a:srgbClr val="FF0000"/>
                  </a:solidFill>
                </a:rPr>
                <a:t>Pression osmotique </a:t>
              </a:r>
              <a:endParaRPr lang="fr-FR" sz="1200"/>
            </a:p>
          </p:txBody>
        </p:sp>
        <p:sp>
          <p:nvSpPr>
            <p:cNvPr id="74" name="AutoShape 72"/>
            <p:cNvSpPr>
              <a:spLocks noChangeArrowheads="1"/>
            </p:cNvSpPr>
            <p:nvPr/>
          </p:nvSpPr>
          <p:spPr bwMode="auto">
            <a:xfrm rot="-3041866">
              <a:off x="1102" y="2291"/>
              <a:ext cx="217" cy="91"/>
            </a:xfrm>
            <a:prstGeom prst="leftArrow">
              <a:avLst>
                <a:gd name="adj1" fmla="val 50000"/>
                <a:gd name="adj2" fmla="val 59615"/>
              </a:avLst>
            </a:prstGeom>
            <a:solidFill>
              <a:srgbClr val="000000"/>
            </a:solidFill>
            <a:ln w="9525" algn="ctr">
              <a:solidFill>
                <a:srgbClr val="000000"/>
              </a:solidFill>
              <a:miter lim="800000"/>
              <a:headEnd/>
              <a:tailEnd/>
            </a:ln>
          </p:spPr>
          <p:txBody>
            <a:bodyPr/>
            <a:lstStyle/>
            <a:p>
              <a:endParaRPr lang="fr-FR"/>
            </a:p>
          </p:txBody>
        </p:sp>
        <p:sp>
          <p:nvSpPr>
            <p:cNvPr id="75" name="Line 78"/>
            <p:cNvSpPr>
              <a:spLocks noChangeShapeType="1"/>
            </p:cNvSpPr>
            <p:nvPr/>
          </p:nvSpPr>
          <p:spPr bwMode="auto">
            <a:xfrm flipV="1">
              <a:off x="1223" y="2465"/>
              <a:ext cx="90" cy="88"/>
            </a:xfrm>
            <a:prstGeom prst="line">
              <a:avLst/>
            </a:prstGeom>
            <a:noFill/>
            <a:ln w="25400">
              <a:solidFill>
                <a:srgbClr val="FF0000"/>
              </a:solidFill>
              <a:round/>
              <a:headEnd/>
              <a:tailEnd type="arrow" w="med" len="med"/>
            </a:ln>
          </p:spPr>
          <p:txBody>
            <a:bodyPr/>
            <a:lstStyle/>
            <a:p>
              <a:endParaRPr lang="fr-FR"/>
            </a:p>
          </p:txBody>
        </p:sp>
      </p:grpSp>
      <p:grpSp>
        <p:nvGrpSpPr>
          <p:cNvPr id="76" name="Group 95"/>
          <p:cNvGrpSpPr>
            <a:grpSpLocks/>
          </p:cNvGrpSpPr>
          <p:nvPr/>
        </p:nvGrpSpPr>
        <p:grpSpPr bwMode="auto">
          <a:xfrm>
            <a:off x="3025775" y="3252788"/>
            <a:ext cx="1558925" cy="892175"/>
            <a:chOff x="1906" y="2049"/>
            <a:chExt cx="982" cy="562"/>
          </a:xfrm>
        </p:grpSpPr>
        <p:sp>
          <p:nvSpPr>
            <p:cNvPr id="77" name="Text Box 62"/>
            <p:cNvSpPr txBox="1">
              <a:spLocks noChangeArrowheads="1"/>
            </p:cNvSpPr>
            <p:nvPr/>
          </p:nvSpPr>
          <p:spPr bwMode="auto">
            <a:xfrm>
              <a:off x="1906" y="2389"/>
              <a:ext cx="358" cy="222"/>
            </a:xfrm>
            <a:prstGeom prst="rect">
              <a:avLst/>
            </a:prstGeom>
            <a:noFill/>
            <a:ln w="9525" algn="ctr">
              <a:noFill/>
              <a:miter lim="800000"/>
              <a:headEnd/>
              <a:tailEnd/>
            </a:ln>
          </p:spPr>
          <p:txBody>
            <a:bodyPr/>
            <a:lstStyle/>
            <a:p>
              <a:r>
                <a:rPr lang="fr-FR" sz="1200" b="1"/>
                <a:t>pH </a:t>
              </a:r>
              <a:endParaRPr lang="fr-FR" sz="1200"/>
            </a:p>
          </p:txBody>
        </p:sp>
        <p:sp>
          <p:nvSpPr>
            <p:cNvPr id="78" name="Freeform 63"/>
            <p:cNvSpPr>
              <a:spLocks/>
            </p:cNvSpPr>
            <p:nvPr/>
          </p:nvSpPr>
          <p:spPr bwMode="auto">
            <a:xfrm>
              <a:off x="2200" y="2049"/>
              <a:ext cx="688" cy="463"/>
            </a:xfrm>
            <a:custGeom>
              <a:avLst/>
              <a:gdLst>
                <a:gd name="T0" fmla="*/ 1556 w 1556"/>
                <a:gd name="T1" fmla="*/ 0 h 1016"/>
                <a:gd name="T2" fmla="*/ 926 w 1556"/>
                <a:gd name="T3" fmla="*/ 733 h 1016"/>
                <a:gd name="T4" fmla="*/ 0 w 1556"/>
                <a:gd name="T5" fmla="*/ 1016 h 1016"/>
                <a:gd name="T6" fmla="*/ 0 60000 65536"/>
                <a:gd name="T7" fmla="*/ 0 60000 65536"/>
                <a:gd name="T8" fmla="*/ 0 60000 65536"/>
                <a:gd name="T9" fmla="*/ 0 w 1556"/>
                <a:gd name="T10" fmla="*/ 0 h 1016"/>
                <a:gd name="T11" fmla="*/ 1556 w 1556"/>
                <a:gd name="T12" fmla="*/ 1016 h 1016"/>
              </a:gdLst>
              <a:ahLst/>
              <a:cxnLst>
                <a:cxn ang="T6">
                  <a:pos x="T0" y="T1"/>
                </a:cxn>
                <a:cxn ang="T7">
                  <a:pos x="T2" y="T3"/>
                </a:cxn>
                <a:cxn ang="T8">
                  <a:pos x="T4" y="T5"/>
                </a:cxn>
              </a:cxnLst>
              <a:rect l="T9" t="T10" r="T11" b="T12"/>
              <a:pathLst>
                <a:path w="1556" h="1016">
                  <a:moveTo>
                    <a:pt x="1556" y="0"/>
                  </a:moveTo>
                  <a:cubicBezTo>
                    <a:pt x="1370" y="282"/>
                    <a:pt x="1185" y="564"/>
                    <a:pt x="926" y="733"/>
                  </a:cubicBezTo>
                  <a:cubicBezTo>
                    <a:pt x="667" y="902"/>
                    <a:pt x="333" y="959"/>
                    <a:pt x="0" y="1016"/>
                  </a:cubicBezTo>
                </a:path>
              </a:pathLst>
            </a:custGeom>
            <a:noFill/>
            <a:ln w="19050" cap="flat" cmpd="sng">
              <a:solidFill>
                <a:srgbClr val="000000"/>
              </a:solidFill>
              <a:prstDash val="sysDot"/>
              <a:round/>
              <a:headEnd type="none" w="med" len="med"/>
              <a:tailEnd type="arrow" w="med" len="med"/>
            </a:ln>
          </p:spPr>
          <p:txBody>
            <a:bodyPr/>
            <a:lstStyle/>
            <a:p>
              <a:endParaRPr lang="fr-FR"/>
            </a:p>
          </p:txBody>
        </p:sp>
        <p:sp>
          <p:nvSpPr>
            <p:cNvPr id="79" name="Rectangle 65"/>
            <p:cNvSpPr>
              <a:spLocks noChangeArrowheads="1"/>
            </p:cNvSpPr>
            <p:nvPr/>
          </p:nvSpPr>
          <p:spPr bwMode="auto">
            <a:xfrm>
              <a:off x="1927" y="2412"/>
              <a:ext cx="279" cy="164"/>
            </a:xfrm>
            <a:prstGeom prst="rect">
              <a:avLst/>
            </a:prstGeom>
            <a:noFill/>
            <a:ln w="9525" algn="ctr">
              <a:solidFill>
                <a:srgbClr val="000000"/>
              </a:solidFill>
              <a:miter lim="800000"/>
              <a:headEnd/>
              <a:tailEnd/>
            </a:ln>
          </p:spPr>
          <p:txBody>
            <a:bodyPr/>
            <a:lstStyle/>
            <a:p>
              <a:endParaRPr lang="fr-FR"/>
            </a:p>
          </p:txBody>
        </p:sp>
        <p:sp>
          <p:nvSpPr>
            <p:cNvPr id="80" name="Line 79"/>
            <p:cNvSpPr>
              <a:spLocks noChangeShapeType="1"/>
            </p:cNvSpPr>
            <p:nvPr/>
          </p:nvSpPr>
          <p:spPr bwMode="auto">
            <a:xfrm flipV="1">
              <a:off x="2103" y="2435"/>
              <a:ext cx="91" cy="88"/>
            </a:xfrm>
            <a:prstGeom prst="line">
              <a:avLst/>
            </a:prstGeom>
            <a:noFill/>
            <a:ln w="25400">
              <a:solidFill>
                <a:srgbClr val="000000"/>
              </a:solidFill>
              <a:round/>
              <a:headEnd/>
              <a:tailEnd type="arrow" w="med" len="med"/>
            </a:ln>
          </p:spPr>
          <p:txBody>
            <a:bodyPr/>
            <a:lstStyle/>
            <a:p>
              <a:endParaRPr lang="fr-FR"/>
            </a:p>
          </p:txBody>
        </p:sp>
      </p:grpSp>
      <p:sp>
        <p:nvSpPr>
          <p:cNvPr id="81" name="Text Box 82"/>
          <p:cNvSpPr txBox="1">
            <a:spLocks noChangeArrowheads="1"/>
          </p:cNvSpPr>
          <p:nvPr/>
        </p:nvSpPr>
        <p:spPr bwMode="auto">
          <a:xfrm>
            <a:off x="0" y="481013"/>
            <a:ext cx="9144000" cy="1061829"/>
          </a:xfrm>
          <a:prstGeom prst="rect">
            <a:avLst/>
          </a:prstGeom>
          <a:noFill/>
          <a:ln w="9525">
            <a:noFill/>
            <a:miter lim="800000"/>
            <a:headEnd/>
            <a:tailEnd/>
          </a:ln>
        </p:spPr>
        <p:txBody>
          <a:bodyPr>
            <a:spAutoFit/>
          </a:bodyPr>
          <a:lstStyle/>
          <a:p>
            <a:pPr>
              <a:spcBef>
                <a:spcPct val="50000"/>
              </a:spcBef>
            </a:pPr>
            <a:r>
              <a:rPr lang="fr-FR" dirty="0"/>
              <a:t>L’auxine provoque </a:t>
            </a:r>
            <a:r>
              <a:rPr lang="fr-FR" dirty="0" smtClean="0"/>
              <a:t>: l’augmentation </a:t>
            </a:r>
            <a:r>
              <a:rPr lang="fr-FR" dirty="0"/>
              <a:t>de la plasticité des parois cellulaires (aptitude à la déformation)</a:t>
            </a:r>
          </a:p>
          <a:p>
            <a:pPr>
              <a:spcBef>
                <a:spcPct val="50000"/>
              </a:spcBef>
            </a:pPr>
            <a:r>
              <a:rPr lang="fr-FR" dirty="0"/>
              <a:t>L’entrée d’eau dans la vacuole donc dans la cellule</a:t>
            </a:r>
          </a:p>
        </p:txBody>
      </p:sp>
      <p:sp>
        <p:nvSpPr>
          <p:cNvPr id="82" name="Text Box 84"/>
          <p:cNvSpPr txBox="1">
            <a:spLocks noChangeArrowheads="1"/>
          </p:cNvSpPr>
          <p:nvPr/>
        </p:nvSpPr>
        <p:spPr bwMode="auto">
          <a:xfrm>
            <a:off x="6581775" y="2249488"/>
            <a:ext cx="2562225" cy="641350"/>
          </a:xfrm>
          <a:prstGeom prst="rect">
            <a:avLst/>
          </a:prstGeom>
          <a:noFill/>
          <a:ln w="9525">
            <a:noFill/>
            <a:miter lim="800000"/>
            <a:headEnd/>
            <a:tailEnd/>
          </a:ln>
          <a:effectLst/>
        </p:spPr>
        <p:txBody>
          <a:bodyPr>
            <a:spAutoFit/>
          </a:bodyPr>
          <a:lstStyle/>
          <a:p>
            <a:pPr>
              <a:spcBef>
                <a:spcPct val="50000"/>
              </a:spcBef>
              <a:defRPr/>
            </a:pPr>
            <a:r>
              <a:rPr lang="fr-FR" b="1" dirty="0">
                <a:solidFill>
                  <a:schemeClr val="folHlink"/>
                </a:solidFill>
              </a:rPr>
              <a:t>Auxine </a:t>
            </a:r>
            <a:r>
              <a:rPr lang="fr-FR" dirty="0">
                <a:solidFill>
                  <a:schemeClr val="folHlink"/>
                </a:solidFill>
              </a:rPr>
              <a:t>(active les pompes </a:t>
            </a:r>
            <a:r>
              <a:rPr lang="fr-FR" dirty="0" err="1">
                <a:solidFill>
                  <a:schemeClr val="folHlink"/>
                </a:solidFill>
              </a:rPr>
              <a:t>ATPases</a:t>
            </a:r>
            <a:r>
              <a:rPr lang="fr-FR" dirty="0">
                <a:solidFill>
                  <a:schemeClr val="folHlink"/>
                </a:solidFill>
              </a:rPr>
              <a:t>-H+)</a:t>
            </a:r>
            <a:endParaRPr lang="fr-FR" b="1" dirty="0">
              <a:solidFill>
                <a:schemeClr val="folHlink"/>
              </a:solidFill>
              <a:effectLst>
                <a:outerShdw blurRad="38100" dist="38100" dir="2700000" algn="tl">
                  <a:srgbClr val="000000"/>
                </a:outerShdw>
              </a:effectLst>
            </a:endParaRPr>
          </a:p>
        </p:txBody>
      </p:sp>
      <p:grpSp>
        <p:nvGrpSpPr>
          <p:cNvPr id="83" name="Group 103"/>
          <p:cNvGrpSpPr>
            <a:grpSpLocks/>
          </p:cNvGrpSpPr>
          <p:nvPr/>
        </p:nvGrpSpPr>
        <p:grpSpPr bwMode="auto">
          <a:xfrm>
            <a:off x="3619500" y="2478088"/>
            <a:ext cx="2973388" cy="1022350"/>
            <a:chOff x="2280" y="1561"/>
            <a:chExt cx="1873" cy="644"/>
          </a:xfrm>
        </p:grpSpPr>
        <p:grpSp>
          <p:nvGrpSpPr>
            <p:cNvPr id="84" name="Group 93"/>
            <p:cNvGrpSpPr>
              <a:grpSpLocks/>
            </p:cNvGrpSpPr>
            <p:nvPr/>
          </p:nvGrpSpPr>
          <p:grpSpPr bwMode="auto">
            <a:xfrm>
              <a:off x="2280" y="1731"/>
              <a:ext cx="1005" cy="474"/>
              <a:chOff x="2280" y="1731"/>
              <a:chExt cx="1005" cy="474"/>
            </a:xfrm>
          </p:grpSpPr>
          <p:sp>
            <p:nvSpPr>
              <p:cNvPr id="86" name="Line 54"/>
              <p:cNvSpPr>
                <a:spLocks noChangeShapeType="1"/>
              </p:cNvSpPr>
              <p:nvPr/>
            </p:nvSpPr>
            <p:spPr bwMode="auto">
              <a:xfrm>
                <a:off x="3041" y="1969"/>
                <a:ext cx="50" cy="5"/>
              </a:xfrm>
              <a:prstGeom prst="line">
                <a:avLst/>
              </a:prstGeom>
              <a:noFill/>
              <a:ln w="9525">
                <a:solidFill>
                  <a:srgbClr val="339966"/>
                </a:solidFill>
                <a:round/>
                <a:headEnd/>
                <a:tailEnd type="triangle" w="med" len="med"/>
              </a:ln>
            </p:spPr>
            <p:txBody>
              <a:bodyPr/>
              <a:lstStyle/>
              <a:p>
                <a:endParaRPr lang="fr-FR"/>
              </a:p>
            </p:txBody>
          </p:sp>
          <p:grpSp>
            <p:nvGrpSpPr>
              <p:cNvPr id="87" name="Group 92"/>
              <p:cNvGrpSpPr>
                <a:grpSpLocks/>
              </p:cNvGrpSpPr>
              <p:nvPr/>
            </p:nvGrpSpPr>
            <p:grpSpPr bwMode="auto">
              <a:xfrm>
                <a:off x="2280" y="1731"/>
                <a:ext cx="1005" cy="474"/>
                <a:chOff x="2280" y="1731"/>
                <a:chExt cx="1005" cy="474"/>
              </a:xfrm>
            </p:grpSpPr>
            <p:sp>
              <p:nvSpPr>
                <p:cNvPr id="88" name="Oval 49" descr="Grand damier"/>
                <p:cNvSpPr>
                  <a:spLocks noChangeArrowheads="1"/>
                </p:cNvSpPr>
                <p:nvPr/>
              </p:nvSpPr>
              <p:spPr bwMode="auto">
                <a:xfrm>
                  <a:off x="2828" y="1912"/>
                  <a:ext cx="200" cy="113"/>
                </a:xfrm>
                <a:prstGeom prst="ellipse">
                  <a:avLst/>
                </a:prstGeom>
                <a:pattFill prst="lgCheck">
                  <a:fgClr>
                    <a:srgbClr val="CC9900"/>
                  </a:fgClr>
                  <a:bgClr>
                    <a:srgbClr val="FFFFFF"/>
                  </a:bgClr>
                </a:pattFill>
                <a:ln w="9525" algn="ctr">
                  <a:solidFill>
                    <a:srgbClr val="CC9900"/>
                  </a:solidFill>
                  <a:round/>
                  <a:headEnd/>
                  <a:tailEnd/>
                </a:ln>
              </p:spPr>
              <p:txBody>
                <a:bodyPr/>
                <a:lstStyle/>
                <a:p>
                  <a:endParaRPr lang="fr-FR"/>
                </a:p>
              </p:txBody>
            </p:sp>
            <p:sp>
              <p:nvSpPr>
                <p:cNvPr id="89" name="Line 50"/>
                <p:cNvSpPr>
                  <a:spLocks noChangeShapeType="1"/>
                </p:cNvSpPr>
                <p:nvPr/>
              </p:nvSpPr>
              <p:spPr bwMode="auto">
                <a:xfrm>
                  <a:off x="2674" y="1966"/>
                  <a:ext cx="161" cy="0"/>
                </a:xfrm>
                <a:prstGeom prst="line">
                  <a:avLst/>
                </a:prstGeom>
                <a:noFill/>
                <a:ln w="9525">
                  <a:solidFill>
                    <a:srgbClr val="339966"/>
                  </a:solidFill>
                  <a:round/>
                  <a:headEnd/>
                  <a:tailEnd type="triangle" w="med" len="med"/>
                </a:ln>
              </p:spPr>
              <p:txBody>
                <a:bodyPr/>
                <a:lstStyle/>
                <a:p>
                  <a:endParaRPr lang="fr-FR"/>
                </a:p>
              </p:txBody>
            </p:sp>
            <p:sp>
              <p:nvSpPr>
                <p:cNvPr id="90" name="Text Box 51"/>
                <p:cNvSpPr txBox="1">
                  <a:spLocks noChangeArrowheads="1"/>
                </p:cNvSpPr>
                <p:nvPr/>
              </p:nvSpPr>
              <p:spPr bwMode="auto">
                <a:xfrm>
                  <a:off x="3028" y="1887"/>
                  <a:ext cx="257" cy="230"/>
                </a:xfrm>
                <a:prstGeom prst="rect">
                  <a:avLst/>
                </a:prstGeom>
                <a:noFill/>
                <a:ln w="9525" algn="ctr">
                  <a:noFill/>
                  <a:miter lim="800000"/>
                  <a:headEnd/>
                  <a:tailEnd/>
                </a:ln>
              </p:spPr>
              <p:txBody>
                <a:bodyPr/>
                <a:lstStyle/>
                <a:p>
                  <a:r>
                    <a:rPr lang="fr-FR" sz="1200" b="1">
                      <a:solidFill>
                        <a:srgbClr val="339966"/>
                      </a:solidFill>
                    </a:rPr>
                    <a:t>H</a:t>
                  </a:r>
                  <a:r>
                    <a:rPr lang="fr-FR" sz="1200" b="1" baseline="30000">
                      <a:solidFill>
                        <a:srgbClr val="339966"/>
                      </a:solidFill>
                    </a:rPr>
                    <a:t>+</a:t>
                  </a:r>
                  <a:endParaRPr lang="fr-FR" sz="1200"/>
                </a:p>
              </p:txBody>
            </p:sp>
            <p:sp>
              <p:nvSpPr>
                <p:cNvPr id="91" name="Text Box 52"/>
                <p:cNvSpPr txBox="1">
                  <a:spLocks noChangeArrowheads="1"/>
                </p:cNvSpPr>
                <p:nvPr/>
              </p:nvSpPr>
              <p:spPr bwMode="auto">
                <a:xfrm>
                  <a:off x="2416" y="1731"/>
                  <a:ext cx="390" cy="150"/>
                </a:xfrm>
                <a:prstGeom prst="rect">
                  <a:avLst/>
                </a:prstGeom>
                <a:noFill/>
                <a:ln w="9525" algn="ctr">
                  <a:noFill/>
                  <a:miter lim="800000"/>
                  <a:headEnd/>
                  <a:tailEnd/>
                </a:ln>
              </p:spPr>
              <p:txBody>
                <a:bodyPr/>
                <a:lstStyle/>
                <a:p>
                  <a:r>
                    <a:rPr lang="fr-FR" sz="1200" b="1"/>
                    <a:t>ATP</a:t>
                  </a:r>
                  <a:endParaRPr lang="fr-FR" sz="1200"/>
                </a:p>
              </p:txBody>
            </p:sp>
            <p:sp>
              <p:nvSpPr>
                <p:cNvPr id="92" name="AutoShape 53"/>
                <p:cNvSpPr>
                  <a:spLocks noChangeArrowheads="1"/>
                </p:cNvSpPr>
                <p:nvPr/>
              </p:nvSpPr>
              <p:spPr bwMode="auto">
                <a:xfrm flipH="1">
                  <a:off x="2685" y="1813"/>
                  <a:ext cx="146" cy="346"/>
                </a:xfrm>
                <a:prstGeom prst="curvedRightArrow">
                  <a:avLst>
                    <a:gd name="adj1" fmla="val 5936"/>
                    <a:gd name="adj2" fmla="val 53333"/>
                    <a:gd name="adj3" fmla="val 33333"/>
                  </a:avLst>
                </a:prstGeom>
                <a:solidFill>
                  <a:srgbClr val="000000"/>
                </a:solidFill>
                <a:ln w="9525">
                  <a:solidFill>
                    <a:srgbClr val="000000"/>
                  </a:solidFill>
                  <a:miter lim="800000"/>
                  <a:headEnd/>
                  <a:tailEnd/>
                </a:ln>
              </p:spPr>
              <p:txBody>
                <a:bodyPr/>
                <a:lstStyle/>
                <a:p>
                  <a:endParaRPr lang="fr-FR"/>
                </a:p>
              </p:txBody>
            </p:sp>
            <p:sp>
              <p:nvSpPr>
                <p:cNvPr id="93" name="Text Box 55"/>
                <p:cNvSpPr txBox="1">
                  <a:spLocks noChangeArrowheads="1"/>
                </p:cNvSpPr>
                <p:nvPr/>
              </p:nvSpPr>
              <p:spPr bwMode="auto">
                <a:xfrm>
                  <a:off x="2518" y="1862"/>
                  <a:ext cx="251" cy="195"/>
                </a:xfrm>
                <a:prstGeom prst="rect">
                  <a:avLst/>
                </a:prstGeom>
                <a:noFill/>
                <a:ln w="9525" algn="ctr">
                  <a:noFill/>
                  <a:miter lim="800000"/>
                  <a:headEnd/>
                  <a:tailEnd/>
                </a:ln>
              </p:spPr>
              <p:txBody>
                <a:bodyPr/>
                <a:lstStyle/>
                <a:p>
                  <a:r>
                    <a:rPr lang="fr-FR" sz="1200" b="1">
                      <a:solidFill>
                        <a:srgbClr val="339966"/>
                      </a:solidFill>
                    </a:rPr>
                    <a:t>H</a:t>
                  </a:r>
                  <a:r>
                    <a:rPr lang="fr-FR" sz="1200" b="1" baseline="30000">
                      <a:solidFill>
                        <a:srgbClr val="339966"/>
                      </a:solidFill>
                    </a:rPr>
                    <a:t>+</a:t>
                  </a:r>
                  <a:endParaRPr lang="fr-FR" sz="1200"/>
                </a:p>
              </p:txBody>
            </p:sp>
            <p:sp>
              <p:nvSpPr>
                <p:cNvPr id="94" name="Text Box 56"/>
                <p:cNvSpPr txBox="1">
                  <a:spLocks noChangeArrowheads="1"/>
                </p:cNvSpPr>
                <p:nvPr/>
              </p:nvSpPr>
              <p:spPr bwMode="auto">
                <a:xfrm>
                  <a:off x="2280" y="2040"/>
                  <a:ext cx="550" cy="165"/>
                </a:xfrm>
                <a:prstGeom prst="rect">
                  <a:avLst/>
                </a:prstGeom>
                <a:noFill/>
                <a:ln w="9525" algn="ctr">
                  <a:noFill/>
                  <a:miter lim="800000"/>
                  <a:headEnd/>
                  <a:tailEnd/>
                </a:ln>
              </p:spPr>
              <p:txBody>
                <a:bodyPr/>
                <a:lstStyle/>
                <a:p>
                  <a:r>
                    <a:rPr lang="fr-FR" sz="1200" b="1"/>
                    <a:t>ADP+Pi</a:t>
                  </a:r>
                  <a:endParaRPr lang="fr-FR" sz="1200"/>
                </a:p>
              </p:txBody>
            </p:sp>
          </p:grpSp>
        </p:grpSp>
        <p:sp>
          <p:nvSpPr>
            <p:cNvPr id="85" name="Line 85"/>
            <p:cNvSpPr>
              <a:spLocks noChangeShapeType="1"/>
            </p:cNvSpPr>
            <p:nvPr/>
          </p:nvSpPr>
          <p:spPr bwMode="auto">
            <a:xfrm flipH="1">
              <a:off x="3001" y="1561"/>
              <a:ext cx="1152" cy="356"/>
            </a:xfrm>
            <a:prstGeom prst="line">
              <a:avLst/>
            </a:prstGeom>
            <a:noFill/>
            <a:ln w="38100">
              <a:solidFill>
                <a:schemeClr val="folHlink"/>
              </a:solidFill>
              <a:round/>
              <a:headEnd type="stealth" w="med" len="med"/>
              <a:tailEnd type="stealth" w="med" len="med"/>
            </a:ln>
          </p:spPr>
          <p:txBody>
            <a:bodyPr/>
            <a:lstStyle/>
            <a:p>
              <a:endParaRPr lang="fr-FR"/>
            </a:p>
          </p:txBody>
        </p:sp>
      </p:grpSp>
      <p:sp>
        <p:nvSpPr>
          <p:cNvPr id="95" name="Text Box 86"/>
          <p:cNvSpPr txBox="1">
            <a:spLocks noChangeArrowheads="1"/>
          </p:cNvSpPr>
          <p:nvPr/>
        </p:nvSpPr>
        <p:spPr bwMode="auto">
          <a:xfrm>
            <a:off x="0" y="5438775"/>
            <a:ext cx="9144000" cy="366713"/>
          </a:xfrm>
          <a:prstGeom prst="rect">
            <a:avLst/>
          </a:prstGeom>
          <a:noFill/>
          <a:ln w="9525">
            <a:noFill/>
            <a:miter lim="800000"/>
            <a:headEnd/>
            <a:tailEnd/>
          </a:ln>
        </p:spPr>
        <p:txBody>
          <a:bodyPr>
            <a:spAutoFit/>
          </a:bodyPr>
          <a:lstStyle/>
          <a:p>
            <a:pPr algn="ctr">
              <a:spcBef>
                <a:spcPct val="50000"/>
              </a:spcBef>
            </a:pPr>
            <a:r>
              <a:rPr lang="fr-FR"/>
              <a:t>L’acidification de l’apoplasme ramollit la paroi qui est attaquée.</a:t>
            </a:r>
          </a:p>
        </p:txBody>
      </p:sp>
      <p:sp>
        <p:nvSpPr>
          <p:cNvPr id="96" name="Text Box 87"/>
          <p:cNvSpPr txBox="1">
            <a:spLocks noChangeArrowheads="1"/>
          </p:cNvSpPr>
          <p:nvPr/>
        </p:nvSpPr>
        <p:spPr bwMode="auto">
          <a:xfrm>
            <a:off x="0" y="5773738"/>
            <a:ext cx="9144000" cy="366712"/>
          </a:xfrm>
          <a:prstGeom prst="rect">
            <a:avLst/>
          </a:prstGeom>
          <a:noFill/>
          <a:ln w="9525">
            <a:noFill/>
            <a:miter lim="800000"/>
            <a:headEnd/>
            <a:tailEnd/>
          </a:ln>
        </p:spPr>
        <p:txBody>
          <a:bodyPr>
            <a:spAutoFit/>
          </a:bodyPr>
          <a:lstStyle/>
          <a:p>
            <a:pPr algn="ctr">
              <a:spcBef>
                <a:spcPct val="50000"/>
              </a:spcBef>
            </a:pPr>
            <a:r>
              <a:rPr lang="fr-FR" dirty="0"/>
              <a:t>L’entrée d’eau provoque l’augmentation de la taille de la cellule.</a:t>
            </a:r>
          </a:p>
        </p:txBody>
      </p:sp>
      <p:sp>
        <p:nvSpPr>
          <p:cNvPr id="97" name="Text Box 89"/>
          <p:cNvSpPr txBox="1">
            <a:spLocks noChangeArrowheads="1"/>
          </p:cNvSpPr>
          <p:nvPr/>
        </p:nvSpPr>
        <p:spPr bwMode="auto">
          <a:xfrm>
            <a:off x="0" y="6135688"/>
            <a:ext cx="9144000" cy="641350"/>
          </a:xfrm>
          <a:prstGeom prst="rect">
            <a:avLst/>
          </a:prstGeom>
          <a:noFill/>
          <a:ln w="9525">
            <a:noFill/>
            <a:miter lim="800000"/>
            <a:headEnd/>
            <a:tailEnd/>
          </a:ln>
        </p:spPr>
        <p:txBody>
          <a:bodyPr>
            <a:spAutoFit/>
          </a:bodyPr>
          <a:lstStyle/>
          <a:p>
            <a:pPr algn="ctr">
              <a:spcBef>
                <a:spcPct val="50000"/>
              </a:spcBef>
            </a:pPr>
            <a:r>
              <a:rPr lang="fr-FR" dirty="0"/>
              <a:t>L’auxine provoque des synthèses protéiques qui permettent la reconstitution de la paroi.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95" grpId="0"/>
      <p:bldP spid="96" grpId="0"/>
      <p:bldP spid="9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0"/>
          <p:cNvSpPr txBox="1">
            <a:spLocks noChangeArrowheads="1"/>
          </p:cNvSpPr>
          <p:nvPr/>
        </p:nvSpPr>
        <p:spPr bwMode="auto">
          <a:xfrm>
            <a:off x="323528" y="1124744"/>
            <a:ext cx="7992888" cy="707886"/>
          </a:xfrm>
          <a:prstGeom prst="rect">
            <a:avLst/>
          </a:prstGeom>
          <a:solidFill>
            <a:srgbClr val="FFC000"/>
          </a:solidFill>
          <a:ln w="9525">
            <a:noFill/>
            <a:miter lim="800000"/>
            <a:headEnd/>
            <a:tailEnd/>
          </a:ln>
        </p:spPr>
        <p:txBody>
          <a:bodyPr wrap="square">
            <a:spAutoFit/>
          </a:bodyPr>
          <a:lstStyle/>
          <a:p>
            <a:pPr>
              <a:spcBef>
                <a:spcPct val="50000"/>
              </a:spcBef>
            </a:pPr>
            <a:r>
              <a:rPr lang="fr-FR" sz="2000" dirty="0" smtClean="0"/>
              <a:t>L’auxine peut avoir des effets opposés, stimulants ou inhibiteurs selon la concentration à laquelle elle se trouve</a:t>
            </a:r>
            <a:endParaRPr lang="fr-FR" sz="2000" dirty="0"/>
          </a:p>
        </p:txBody>
      </p:sp>
      <p:sp>
        <p:nvSpPr>
          <p:cNvPr id="4" name="Rectangle 3"/>
          <p:cNvSpPr/>
          <p:nvPr/>
        </p:nvSpPr>
        <p:spPr>
          <a:xfrm>
            <a:off x="0" y="332656"/>
            <a:ext cx="1412374" cy="400110"/>
          </a:xfrm>
          <a:prstGeom prst="rect">
            <a:avLst/>
          </a:prstGeom>
        </p:spPr>
        <p:txBody>
          <a:bodyPr wrap="none">
            <a:spAutoFit/>
          </a:bodyPr>
          <a:lstStyle/>
          <a:p>
            <a:r>
              <a:rPr lang="fr-FR" sz="2000" dirty="0" smtClean="0">
                <a:solidFill>
                  <a:prstClr val="black"/>
                </a:solidFill>
              </a:rPr>
              <a:t>En résumé: </a:t>
            </a:r>
            <a:endParaRPr lang="fr-FR" dirty="0"/>
          </a:p>
        </p:txBody>
      </p:sp>
      <p:sp>
        <p:nvSpPr>
          <p:cNvPr id="7" name="Text Box 90"/>
          <p:cNvSpPr txBox="1">
            <a:spLocks noChangeArrowheads="1"/>
          </p:cNvSpPr>
          <p:nvPr/>
        </p:nvSpPr>
        <p:spPr bwMode="auto">
          <a:xfrm>
            <a:off x="323528" y="1988840"/>
            <a:ext cx="7992888" cy="400110"/>
          </a:xfrm>
          <a:prstGeom prst="rect">
            <a:avLst/>
          </a:prstGeom>
          <a:solidFill>
            <a:srgbClr val="FF6600"/>
          </a:solidFill>
          <a:ln w="9525">
            <a:noFill/>
            <a:miter lim="800000"/>
            <a:headEnd/>
            <a:tailEnd/>
          </a:ln>
        </p:spPr>
        <p:txBody>
          <a:bodyPr wrap="square">
            <a:spAutoFit/>
          </a:bodyPr>
          <a:lstStyle/>
          <a:p>
            <a:pPr>
              <a:spcBef>
                <a:spcPct val="50000"/>
              </a:spcBef>
            </a:pPr>
            <a:r>
              <a:rPr lang="fr-FR" sz="2000" dirty="0" smtClean="0">
                <a:solidFill>
                  <a:schemeClr val="bg1"/>
                </a:solidFill>
              </a:rPr>
              <a:t>La concentration optimale dépend du processus et des tissus considérés</a:t>
            </a:r>
            <a:endParaRPr lang="fr-FR" sz="2000" dirty="0">
              <a:solidFill>
                <a:schemeClr val="bg1"/>
              </a:solidFill>
            </a:endParaRPr>
          </a:p>
        </p:txBody>
      </p:sp>
      <p:sp>
        <p:nvSpPr>
          <p:cNvPr id="8" name="Text Box 90"/>
          <p:cNvSpPr txBox="1">
            <a:spLocks noChangeArrowheads="1"/>
          </p:cNvSpPr>
          <p:nvPr/>
        </p:nvSpPr>
        <p:spPr bwMode="auto">
          <a:xfrm>
            <a:off x="323528" y="2564904"/>
            <a:ext cx="7992888" cy="400110"/>
          </a:xfrm>
          <a:prstGeom prst="rect">
            <a:avLst/>
          </a:prstGeom>
          <a:solidFill>
            <a:srgbClr val="FF0000"/>
          </a:solidFill>
          <a:ln w="9525">
            <a:noFill/>
            <a:miter lim="800000"/>
            <a:headEnd/>
            <a:tailEnd/>
          </a:ln>
        </p:spPr>
        <p:txBody>
          <a:bodyPr wrap="square">
            <a:spAutoFit/>
          </a:bodyPr>
          <a:lstStyle/>
          <a:p>
            <a:pPr>
              <a:spcBef>
                <a:spcPct val="50000"/>
              </a:spcBef>
            </a:pPr>
            <a:r>
              <a:rPr lang="fr-FR" sz="2000" dirty="0" smtClean="0">
                <a:solidFill>
                  <a:schemeClr val="bg1"/>
                </a:solidFill>
              </a:rPr>
              <a:t>Les auxines agissent en synergie avec les autres hormones végétales</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4078681" cy="400110"/>
          </a:xfrm>
          <a:prstGeom prst="rect">
            <a:avLst/>
          </a:prstGeom>
        </p:spPr>
        <p:txBody>
          <a:bodyPr wrap="none">
            <a:spAutoFit/>
          </a:bodyPr>
          <a:lstStyle/>
          <a:p>
            <a:r>
              <a:rPr lang="fr-FR" sz="2000" b="1" dirty="0" smtClean="0"/>
              <a:t>2.2.1 Structure chimique et synthèse</a:t>
            </a:r>
          </a:p>
        </p:txBody>
      </p:sp>
      <p:sp>
        <p:nvSpPr>
          <p:cNvPr id="3" name="Rectangle 2"/>
          <p:cNvSpPr/>
          <p:nvPr/>
        </p:nvSpPr>
        <p:spPr>
          <a:xfrm>
            <a:off x="-10737" y="0"/>
            <a:ext cx="4078681" cy="1938992"/>
          </a:xfrm>
          <a:prstGeom prst="rect">
            <a:avLst/>
          </a:prstGeom>
          <a:solidFill>
            <a:schemeClr val="bg1"/>
          </a:solidFill>
        </p:spPr>
        <p:txBody>
          <a:bodyPr wrap="none">
            <a:spAutoFit/>
          </a:bodyPr>
          <a:lstStyle/>
          <a:p>
            <a:r>
              <a:rPr lang="fr-FR" sz="2000" dirty="0" smtClean="0"/>
              <a:t>2.2 LES GIBBERELLINES</a:t>
            </a:r>
          </a:p>
          <a:p>
            <a:endParaRPr lang="fr-FR" sz="2000" dirty="0" smtClean="0"/>
          </a:p>
          <a:p>
            <a:r>
              <a:rPr lang="fr-FR" sz="2000" b="1" dirty="0" smtClean="0"/>
              <a:t>2.2.1 Structure chimique et synthèse</a:t>
            </a:r>
          </a:p>
          <a:p>
            <a:r>
              <a:rPr lang="fr-FR" sz="2000" b="1" dirty="0" smtClean="0"/>
              <a:t>2.2.2 Effets principaux</a:t>
            </a:r>
          </a:p>
          <a:p>
            <a:endParaRPr lang="fr-FR" sz="2000" b="1" dirty="0" smtClean="0"/>
          </a:p>
          <a:p>
            <a:endParaRPr lang="fr-FR" sz="2000" dirty="0" smtClean="0"/>
          </a:p>
        </p:txBody>
      </p:sp>
      <p:sp>
        <p:nvSpPr>
          <p:cNvPr id="5" name="Rectangle 4"/>
          <p:cNvSpPr/>
          <p:nvPr/>
        </p:nvSpPr>
        <p:spPr>
          <a:xfrm>
            <a:off x="251520" y="645656"/>
            <a:ext cx="7920880" cy="1631216"/>
          </a:xfrm>
          <a:prstGeom prst="rect">
            <a:avLst/>
          </a:prstGeom>
        </p:spPr>
        <p:txBody>
          <a:bodyPr wrap="square">
            <a:spAutoFit/>
          </a:bodyPr>
          <a:lstStyle/>
          <a:p>
            <a:endParaRPr lang="fr-FR" sz="2000" dirty="0" smtClean="0"/>
          </a:p>
          <a:p>
            <a:endParaRPr lang="fr-FR" sz="2000" dirty="0" smtClean="0"/>
          </a:p>
          <a:p>
            <a:r>
              <a:rPr lang="fr-FR" sz="2000" dirty="0" smtClean="0"/>
              <a:t>1926 : au Japon une maladie du riz : gigantisme des plants </a:t>
            </a:r>
          </a:p>
          <a:p>
            <a:r>
              <a:rPr lang="fr-FR" sz="2000" dirty="0" smtClean="0"/>
              <a:t>Un champignon parasite (Ascomycètes) </a:t>
            </a:r>
            <a:r>
              <a:rPr lang="fr-FR" sz="2000" dirty="0" err="1" smtClean="0"/>
              <a:t>Gibberella</a:t>
            </a:r>
            <a:r>
              <a:rPr lang="fr-FR" sz="2000" dirty="0" smtClean="0"/>
              <a:t> </a:t>
            </a:r>
            <a:r>
              <a:rPr lang="fr-FR" sz="2000" dirty="0" err="1" smtClean="0"/>
              <a:t>fujikuroi</a:t>
            </a:r>
            <a:r>
              <a:rPr lang="fr-FR" sz="2000" dirty="0" smtClean="0"/>
              <a:t> = </a:t>
            </a:r>
            <a:r>
              <a:rPr lang="fr-FR" sz="2000" dirty="0" err="1" smtClean="0"/>
              <a:t>Fusarium</a:t>
            </a:r>
            <a:r>
              <a:rPr lang="fr-FR" sz="2000" dirty="0" smtClean="0"/>
              <a:t> </a:t>
            </a:r>
            <a:r>
              <a:rPr lang="fr-FR" sz="2000" dirty="0" err="1" smtClean="0"/>
              <a:t>heterosporum</a:t>
            </a:r>
            <a:r>
              <a:rPr lang="fr-FR" sz="2000" dirty="0" smtClean="0"/>
              <a:t> est identifié</a:t>
            </a:r>
            <a:endParaRPr lang="fr-FR" sz="2000" dirty="0"/>
          </a:p>
        </p:txBody>
      </p:sp>
      <p:sp>
        <p:nvSpPr>
          <p:cNvPr id="6" name="Text Box 10"/>
          <p:cNvSpPr txBox="1">
            <a:spLocks noChangeArrowheads="1"/>
          </p:cNvSpPr>
          <p:nvPr/>
        </p:nvSpPr>
        <p:spPr bwMode="auto">
          <a:xfrm>
            <a:off x="3779912" y="2348880"/>
            <a:ext cx="4464496" cy="861774"/>
          </a:xfrm>
          <a:prstGeom prst="rect">
            <a:avLst/>
          </a:prstGeom>
          <a:solidFill>
            <a:schemeClr val="accent4">
              <a:lumMod val="50000"/>
            </a:schemeClr>
          </a:solidFill>
          <a:ln w="9525">
            <a:noFill/>
            <a:miter lim="800000"/>
            <a:headEnd/>
            <a:tailEnd/>
          </a:ln>
          <a:effectLst/>
        </p:spPr>
        <p:txBody>
          <a:bodyPr wrap="square">
            <a:spAutoFit/>
          </a:bodyPr>
          <a:lstStyle/>
          <a:p>
            <a:pPr>
              <a:spcBef>
                <a:spcPct val="50000"/>
              </a:spcBef>
              <a:buFont typeface="Symbol" pitchFamily="18" charset="2"/>
              <a:buChar char="Þ"/>
              <a:defRPr/>
            </a:pPr>
            <a:r>
              <a:rPr lang="fr-FR" sz="2000" dirty="0" smtClean="0">
                <a:solidFill>
                  <a:schemeClr val="bg1">
                    <a:lumMod val="95000"/>
                  </a:schemeClr>
                </a:solidFill>
              </a:rPr>
              <a:t> molécule </a:t>
            </a:r>
            <a:r>
              <a:rPr lang="fr-FR" sz="2000" dirty="0">
                <a:solidFill>
                  <a:schemeClr val="bg1">
                    <a:lumMod val="95000"/>
                  </a:schemeClr>
                </a:solidFill>
              </a:rPr>
              <a:t>sécrétée par le </a:t>
            </a:r>
            <a:r>
              <a:rPr lang="fr-FR" sz="2000" dirty="0" smtClean="0">
                <a:solidFill>
                  <a:schemeClr val="bg1">
                    <a:lumMod val="95000"/>
                  </a:schemeClr>
                </a:solidFill>
              </a:rPr>
              <a:t>champignon</a:t>
            </a:r>
          </a:p>
          <a:p>
            <a:pPr>
              <a:spcBef>
                <a:spcPct val="50000"/>
              </a:spcBef>
              <a:defRPr/>
            </a:pPr>
            <a:r>
              <a:rPr lang="fr-FR" sz="2000" b="1" dirty="0" smtClean="0">
                <a:solidFill>
                  <a:schemeClr val="bg1">
                    <a:lumMod val="95000"/>
                  </a:schemeClr>
                </a:solidFill>
              </a:rPr>
              <a:t>gibbérelline</a:t>
            </a:r>
            <a:r>
              <a:rPr lang="fr-FR" sz="2000" dirty="0" smtClean="0">
                <a:solidFill>
                  <a:schemeClr val="bg1">
                    <a:lumMod val="95000"/>
                  </a:schemeClr>
                </a:solidFill>
              </a:rPr>
              <a:t> </a:t>
            </a:r>
            <a:r>
              <a:rPr lang="fr-FR" sz="2000" dirty="0">
                <a:solidFill>
                  <a:schemeClr val="bg1">
                    <a:lumMod val="95000"/>
                  </a:schemeClr>
                </a:solidFill>
              </a:rPr>
              <a:t>ou « </a:t>
            </a:r>
            <a:r>
              <a:rPr lang="fr-FR" sz="2000" b="1" dirty="0">
                <a:solidFill>
                  <a:schemeClr val="bg1">
                    <a:lumMod val="95000"/>
                  </a:schemeClr>
                </a:solidFill>
              </a:rPr>
              <a:t>facteur de montaison</a:t>
            </a:r>
            <a:r>
              <a:rPr lang="fr-FR" sz="2000" dirty="0">
                <a:solidFill>
                  <a:schemeClr val="bg1">
                    <a:lumMod val="95000"/>
                  </a:schemeClr>
                </a:solidFill>
              </a:rPr>
              <a:t> »</a:t>
            </a:r>
          </a:p>
        </p:txBody>
      </p:sp>
      <p:sp>
        <p:nvSpPr>
          <p:cNvPr id="22" name="Text Box 39"/>
          <p:cNvSpPr txBox="1">
            <a:spLocks noChangeArrowheads="1"/>
          </p:cNvSpPr>
          <p:nvPr/>
        </p:nvSpPr>
        <p:spPr bwMode="auto">
          <a:xfrm>
            <a:off x="0" y="3717032"/>
            <a:ext cx="9144000" cy="1158875"/>
          </a:xfrm>
          <a:prstGeom prst="rect">
            <a:avLst/>
          </a:prstGeom>
          <a:noFill/>
          <a:ln w="9525">
            <a:noFill/>
            <a:miter lim="800000"/>
            <a:headEnd/>
            <a:tailEnd/>
          </a:ln>
          <a:effectLst/>
        </p:spPr>
        <p:txBody>
          <a:bodyPr>
            <a:spAutoFit/>
          </a:bodyPr>
          <a:lstStyle/>
          <a:p>
            <a:pPr>
              <a:spcBef>
                <a:spcPct val="50000"/>
              </a:spcBef>
              <a:defRPr/>
            </a:pPr>
            <a:r>
              <a:rPr lang="fr-FR" sz="2000" dirty="0"/>
              <a:t>Deux conditions pour être classée comme gibbérelline :</a:t>
            </a:r>
          </a:p>
          <a:p>
            <a:pPr>
              <a:spcBef>
                <a:spcPct val="50000"/>
              </a:spcBef>
              <a:buFontTx/>
              <a:buChar char="•"/>
              <a:defRPr/>
            </a:pPr>
            <a:r>
              <a:rPr lang="fr-FR" sz="2000" dirty="0"/>
              <a:t>Avoir </a:t>
            </a:r>
            <a:r>
              <a:rPr lang="fr-FR" sz="2000" b="1" dirty="0">
                <a:effectLst>
                  <a:outerShdw blurRad="38100" dist="38100" dir="2700000" algn="tl">
                    <a:srgbClr val="FFFFFF"/>
                  </a:outerShdw>
                </a:effectLst>
              </a:rPr>
              <a:t>un noyau </a:t>
            </a:r>
            <a:r>
              <a:rPr lang="fr-FR" sz="2000" b="1" dirty="0" err="1">
                <a:effectLst>
                  <a:outerShdw blurRad="38100" dist="38100" dir="2700000" algn="tl">
                    <a:srgbClr val="FFFFFF"/>
                  </a:outerShdw>
                </a:effectLst>
              </a:rPr>
              <a:t>gibbane</a:t>
            </a:r>
            <a:r>
              <a:rPr lang="fr-FR" sz="2000" dirty="0"/>
              <a:t> ou </a:t>
            </a:r>
            <a:r>
              <a:rPr lang="fr-FR" sz="2000" b="1" dirty="0" err="1">
                <a:effectLst>
                  <a:outerShdw blurRad="38100" dist="38100" dir="2700000" algn="tl">
                    <a:srgbClr val="FFFFFF"/>
                  </a:outerShdw>
                </a:effectLst>
              </a:rPr>
              <a:t>gibbérellane</a:t>
            </a:r>
            <a:r>
              <a:rPr lang="fr-FR" sz="2000" dirty="0"/>
              <a:t>, chaque gibbérelline possède ce noyau avec différentes substitutions chimiques.</a:t>
            </a:r>
            <a:endParaRPr lang="fr-FR" sz="2000" b="1" dirty="0">
              <a:effectLst>
                <a:outerShdw blurRad="38100" dist="38100" dir="2700000" algn="tl">
                  <a:srgbClr val="FFFFFF"/>
                </a:outerShdw>
              </a:effectLst>
            </a:endParaRPr>
          </a:p>
        </p:txBody>
      </p:sp>
      <p:grpSp>
        <p:nvGrpSpPr>
          <p:cNvPr id="23" name="Group 40"/>
          <p:cNvGrpSpPr>
            <a:grpSpLocks/>
          </p:cNvGrpSpPr>
          <p:nvPr/>
        </p:nvGrpSpPr>
        <p:grpSpPr bwMode="auto">
          <a:xfrm>
            <a:off x="4788024" y="4941168"/>
            <a:ext cx="2840038" cy="1517650"/>
            <a:chOff x="4070" y="8536"/>
            <a:chExt cx="2558" cy="1293"/>
          </a:xfrm>
        </p:grpSpPr>
        <p:sp>
          <p:nvSpPr>
            <p:cNvPr id="24" name="AutoShape 41"/>
            <p:cNvSpPr>
              <a:spLocks noChangeArrowheads="1"/>
            </p:cNvSpPr>
            <p:nvPr/>
          </p:nvSpPr>
          <p:spPr bwMode="auto">
            <a:xfrm rot="1810462">
              <a:off x="4070" y="8536"/>
              <a:ext cx="1084" cy="923"/>
            </a:xfrm>
            <a:prstGeom prst="hexagon">
              <a:avLst>
                <a:gd name="adj" fmla="val 29361"/>
                <a:gd name="vf" fmla="val 115470"/>
              </a:avLst>
            </a:prstGeom>
            <a:noFill/>
            <a:ln w="38100" algn="ctr">
              <a:solidFill>
                <a:srgbClr val="000000"/>
              </a:solidFill>
              <a:miter lim="800000"/>
              <a:headEnd/>
              <a:tailEnd/>
            </a:ln>
          </p:spPr>
          <p:txBody>
            <a:bodyPr/>
            <a:lstStyle/>
            <a:p>
              <a:endParaRPr lang="fr-FR"/>
            </a:p>
          </p:txBody>
        </p:sp>
        <p:sp>
          <p:nvSpPr>
            <p:cNvPr id="25" name="AutoShape 42"/>
            <p:cNvSpPr>
              <a:spLocks noChangeArrowheads="1"/>
            </p:cNvSpPr>
            <p:nvPr/>
          </p:nvSpPr>
          <p:spPr bwMode="auto">
            <a:xfrm rot="1810462">
              <a:off x="5544" y="8545"/>
              <a:ext cx="1084" cy="923"/>
            </a:xfrm>
            <a:prstGeom prst="hexagon">
              <a:avLst>
                <a:gd name="adj" fmla="val 29361"/>
                <a:gd name="vf" fmla="val 115470"/>
              </a:avLst>
            </a:prstGeom>
            <a:noFill/>
            <a:ln w="38100" algn="ctr">
              <a:solidFill>
                <a:srgbClr val="000000"/>
              </a:solidFill>
              <a:miter lim="800000"/>
              <a:headEnd/>
              <a:tailEnd/>
            </a:ln>
          </p:spPr>
          <p:txBody>
            <a:bodyPr/>
            <a:lstStyle/>
            <a:p>
              <a:endParaRPr lang="fr-FR"/>
            </a:p>
          </p:txBody>
        </p:sp>
        <p:sp>
          <p:nvSpPr>
            <p:cNvPr id="26" name="Line 43"/>
            <p:cNvSpPr>
              <a:spLocks noChangeShapeType="1"/>
            </p:cNvSpPr>
            <p:nvPr/>
          </p:nvSpPr>
          <p:spPr bwMode="auto">
            <a:xfrm>
              <a:off x="5074" y="8723"/>
              <a:ext cx="540" cy="12"/>
            </a:xfrm>
            <a:prstGeom prst="line">
              <a:avLst/>
            </a:prstGeom>
            <a:noFill/>
            <a:ln w="38100">
              <a:solidFill>
                <a:srgbClr val="000000"/>
              </a:solidFill>
              <a:round/>
              <a:headEnd/>
              <a:tailEnd/>
            </a:ln>
          </p:spPr>
          <p:txBody>
            <a:bodyPr/>
            <a:lstStyle/>
            <a:p>
              <a:endParaRPr lang="fr-FR"/>
            </a:p>
          </p:txBody>
        </p:sp>
        <p:sp>
          <p:nvSpPr>
            <p:cNvPr id="27" name="Line 44"/>
            <p:cNvSpPr>
              <a:spLocks noChangeShapeType="1"/>
            </p:cNvSpPr>
            <p:nvPr/>
          </p:nvSpPr>
          <p:spPr bwMode="auto">
            <a:xfrm>
              <a:off x="5074" y="9275"/>
              <a:ext cx="270" cy="270"/>
            </a:xfrm>
            <a:prstGeom prst="line">
              <a:avLst/>
            </a:prstGeom>
            <a:noFill/>
            <a:ln w="38100">
              <a:solidFill>
                <a:srgbClr val="000000"/>
              </a:solidFill>
              <a:round/>
              <a:headEnd/>
              <a:tailEnd/>
            </a:ln>
          </p:spPr>
          <p:txBody>
            <a:bodyPr/>
            <a:lstStyle/>
            <a:p>
              <a:endParaRPr lang="fr-FR"/>
            </a:p>
          </p:txBody>
        </p:sp>
        <p:sp>
          <p:nvSpPr>
            <p:cNvPr id="28" name="Line 45"/>
            <p:cNvSpPr>
              <a:spLocks noChangeShapeType="1"/>
            </p:cNvSpPr>
            <p:nvPr/>
          </p:nvSpPr>
          <p:spPr bwMode="auto">
            <a:xfrm rot="-5400000">
              <a:off x="5352" y="9271"/>
              <a:ext cx="270" cy="270"/>
            </a:xfrm>
            <a:prstGeom prst="line">
              <a:avLst/>
            </a:prstGeom>
            <a:noFill/>
            <a:ln w="38100">
              <a:solidFill>
                <a:srgbClr val="000000"/>
              </a:solidFill>
              <a:round/>
              <a:headEnd/>
              <a:tailEnd/>
            </a:ln>
          </p:spPr>
          <p:txBody>
            <a:bodyPr/>
            <a:lstStyle/>
            <a:p>
              <a:endParaRPr lang="fr-FR"/>
            </a:p>
          </p:txBody>
        </p:sp>
        <p:sp>
          <p:nvSpPr>
            <p:cNvPr id="29" name="Line 46"/>
            <p:cNvSpPr>
              <a:spLocks noChangeShapeType="1"/>
            </p:cNvSpPr>
            <p:nvPr/>
          </p:nvSpPr>
          <p:spPr bwMode="auto">
            <a:xfrm>
              <a:off x="5614" y="9275"/>
              <a:ext cx="0" cy="540"/>
            </a:xfrm>
            <a:prstGeom prst="line">
              <a:avLst/>
            </a:prstGeom>
            <a:noFill/>
            <a:ln w="38100">
              <a:solidFill>
                <a:srgbClr val="000000"/>
              </a:solidFill>
              <a:round/>
              <a:headEnd/>
              <a:tailEnd/>
            </a:ln>
          </p:spPr>
          <p:txBody>
            <a:bodyPr/>
            <a:lstStyle/>
            <a:p>
              <a:endParaRPr lang="fr-FR"/>
            </a:p>
          </p:txBody>
        </p:sp>
        <p:sp>
          <p:nvSpPr>
            <p:cNvPr id="30" name="Line 47"/>
            <p:cNvSpPr>
              <a:spLocks noChangeShapeType="1"/>
            </p:cNvSpPr>
            <p:nvPr/>
          </p:nvSpPr>
          <p:spPr bwMode="auto">
            <a:xfrm flipH="1">
              <a:off x="6540" y="9263"/>
              <a:ext cx="12" cy="566"/>
            </a:xfrm>
            <a:prstGeom prst="line">
              <a:avLst/>
            </a:prstGeom>
            <a:noFill/>
            <a:ln w="38100">
              <a:solidFill>
                <a:srgbClr val="000000"/>
              </a:solidFill>
              <a:round/>
              <a:headEnd/>
              <a:tailEnd/>
            </a:ln>
          </p:spPr>
          <p:txBody>
            <a:bodyPr/>
            <a:lstStyle/>
            <a:p>
              <a:endParaRPr lang="fr-FR"/>
            </a:p>
          </p:txBody>
        </p:sp>
        <p:sp>
          <p:nvSpPr>
            <p:cNvPr id="31" name="Line 48"/>
            <p:cNvSpPr>
              <a:spLocks noChangeShapeType="1"/>
            </p:cNvSpPr>
            <p:nvPr/>
          </p:nvSpPr>
          <p:spPr bwMode="auto">
            <a:xfrm>
              <a:off x="5614" y="9803"/>
              <a:ext cx="926" cy="0"/>
            </a:xfrm>
            <a:prstGeom prst="line">
              <a:avLst/>
            </a:prstGeom>
            <a:noFill/>
            <a:ln w="38100">
              <a:solidFill>
                <a:srgbClr val="000000"/>
              </a:solidFill>
              <a:round/>
              <a:headEnd/>
              <a:tailEnd/>
            </a:ln>
          </p:spPr>
          <p:txBody>
            <a:bodyPr/>
            <a:lstStyle/>
            <a:p>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égende encadrée 1 5"/>
          <p:cNvSpPr/>
          <p:nvPr/>
        </p:nvSpPr>
        <p:spPr>
          <a:xfrm>
            <a:off x="1043608" y="4509120"/>
            <a:ext cx="1152128" cy="720080"/>
          </a:xfrm>
          <a:prstGeom prst="borderCallout1">
            <a:avLst>
              <a:gd name="adj1" fmla="val 48537"/>
              <a:gd name="adj2" fmla="val 105327"/>
              <a:gd name="adj3" fmla="val 48223"/>
              <a:gd name="adj4" fmla="val 156653"/>
            </a:avLst>
          </a:prstGeom>
          <a:solidFill>
            <a:schemeClr val="bg1"/>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ysClr val="windowText" lastClr="000000"/>
                </a:solidFill>
              </a:rPr>
              <a:t>Pois muté</a:t>
            </a:r>
            <a:endParaRPr lang="fr-FR" dirty="0">
              <a:solidFill>
                <a:sysClr val="windowText" lastClr="000000"/>
              </a:solidFill>
            </a:endParaRPr>
          </a:p>
        </p:txBody>
      </p:sp>
      <p:sp>
        <p:nvSpPr>
          <p:cNvPr id="2" name="Text Box 12"/>
          <p:cNvSpPr txBox="1">
            <a:spLocks noChangeArrowheads="1"/>
          </p:cNvSpPr>
          <p:nvPr/>
        </p:nvSpPr>
        <p:spPr bwMode="auto">
          <a:xfrm>
            <a:off x="179512" y="5805264"/>
            <a:ext cx="8568952" cy="701675"/>
          </a:xfrm>
          <a:prstGeom prst="rect">
            <a:avLst/>
          </a:prstGeom>
          <a:noFill/>
          <a:ln w="9525">
            <a:noFill/>
            <a:miter lim="800000"/>
            <a:headEnd/>
            <a:tailEnd/>
          </a:ln>
        </p:spPr>
        <p:txBody>
          <a:bodyPr wrap="square">
            <a:spAutoFit/>
          </a:bodyPr>
          <a:lstStyle/>
          <a:p>
            <a:pPr>
              <a:spcBef>
                <a:spcPct val="50000"/>
              </a:spcBef>
            </a:pPr>
            <a:r>
              <a:rPr lang="fr-FR" sz="2000" dirty="0"/>
              <a:t>On connaît 89 gibbérellines naturelles (GA1 à GA89) et une infinité de </a:t>
            </a:r>
            <a:r>
              <a:rPr lang="fr-FR" sz="2000" dirty="0" err="1"/>
              <a:t>gibbérellomimétiques</a:t>
            </a:r>
            <a:r>
              <a:rPr lang="fr-FR" sz="2000" dirty="0"/>
              <a:t>.</a:t>
            </a:r>
          </a:p>
        </p:txBody>
      </p:sp>
      <p:sp>
        <p:nvSpPr>
          <p:cNvPr id="3" name="Text Box 49"/>
          <p:cNvSpPr txBox="1">
            <a:spLocks noChangeArrowheads="1"/>
          </p:cNvSpPr>
          <p:nvPr/>
        </p:nvSpPr>
        <p:spPr bwMode="auto">
          <a:xfrm>
            <a:off x="0" y="116632"/>
            <a:ext cx="9144000" cy="366713"/>
          </a:xfrm>
          <a:prstGeom prst="rect">
            <a:avLst/>
          </a:prstGeom>
          <a:noFill/>
          <a:ln w="9525">
            <a:noFill/>
            <a:miter lim="800000"/>
            <a:headEnd/>
            <a:tailEnd/>
          </a:ln>
          <a:effectLst/>
        </p:spPr>
        <p:txBody>
          <a:bodyPr>
            <a:spAutoFit/>
          </a:bodyPr>
          <a:lstStyle/>
          <a:p>
            <a:pPr>
              <a:spcBef>
                <a:spcPct val="50000"/>
              </a:spcBef>
              <a:buFontTx/>
              <a:buChar char="•"/>
              <a:defRPr/>
            </a:pPr>
            <a:r>
              <a:rPr lang="fr-FR" b="1" dirty="0">
                <a:effectLst>
                  <a:outerShdw blurRad="38100" dist="38100" dir="2700000" algn="tl">
                    <a:srgbClr val="FFFFFF"/>
                  </a:outerShdw>
                </a:effectLst>
              </a:rPr>
              <a:t>Provoquer le grandissement</a:t>
            </a:r>
            <a:r>
              <a:rPr lang="fr-FR" dirty="0"/>
              <a:t> de plants nains donc, a priori, mutés.</a:t>
            </a:r>
          </a:p>
        </p:txBody>
      </p:sp>
      <p:pic>
        <p:nvPicPr>
          <p:cNvPr id="4" name="Picture 6" descr="pois gibbérellines"/>
          <p:cNvPicPr>
            <a:picLocks noChangeAspect="1" noChangeArrowheads="1"/>
          </p:cNvPicPr>
          <p:nvPr/>
        </p:nvPicPr>
        <p:blipFill>
          <a:blip r:embed="rId2" cstate="print">
            <a:clrChange>
              <a:clrFrom>
                <a:srgbClr val="EEECED"/>
              </a:clrFrom>
              <a:clrTo>
                <a:srgbClr val="EEECED">
                  <a:alpha val="0"/>
                </a:srgbClr>
              </a:clrTo>
            </a:clrChange>
          </a:blip>
          <a:srcRect/>
          <a:stretch>
            <a:fillRect/>
          </a:stretch>
        </p:blipFill>
        <p:spPr bwMode="auto">
          <a:xfrm rot="-120000">
            <a:off x="2852537" y="592583"/>
            <a:ext cx="2597575" cy="4672186"/>
          </a:xfrm>
          <a:prstGeom prst="rect">
            <a:avLst/>
          </a:prstGeom>
          <a:noFill/>
          <a:ln w="9525">
            <a:noFill/>
            <a:miter lim="800000"/>
            <a:headEnd/>
            <a:tailEnd/>
          </a:ln>
        </p:spPr>
      </p:pic>
      <p:sp>
        <p:nvSpPr>
          <p:cNvPr id="7" name="Légende encadrée 1 6"/>
          <p:cNvSpPr/>
          <p:nvPr/>
        </p:nvSpPr>
        <p:spPr>
          <a:xfrm>
            <a:off x="6012160" y="4509120"/>
            <a:ext cx="1152128" cy="720080"/>
          </a:xfrm>
          <a:prstGeom prst="borderCallout1">
            <a:avLst>
              <a:gd name="adj1" fmla="val 53240"/>
              <a:gd name="adj2" fmla="val -495"/>
              <a:gd name="adj3" fmla="val 52926"/>
              <a:gd name="adj4" fmla="val -48131"/>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ysClr val="windowText" lastClr="000000"/>
                </a:solidFill>
              </a:rPr>
              <a:t>Pois sauvage</a:t>
            </a:r>
            <a:endParaRPr lang="fr-FR" dirty="0">
              <a:solidFill>
                <a:sysClr val="windowText" lastClr="000000"/>
              </a:solidFill>
            </a:endParaRPr>
          </a:p>
        </p:txBody>
      </p:sp>
      <p:sp>
        <p:nvSpPr>
          <p:cNvPr id="8" name="Légende encadrée 1 7"/>
          <p:cNvSpPr/>
          <p:nvPr/>
        </p:nvSpPr>
        <p:spPr>
          <a:xfrm>
            <a:off x="467544" y="1772816"/>
            <a:ext cx="1872208" cy="1368152"/>
          </a:xfrm>
          <a:prstGeom prst="borderCallout1">
            <a:avLst>
              <a:gd name="adj1" fmla="val 48537"/>
              <a:gd name="adj2" fmla="val 105327"/>
              <a:gd name="adj3" fmla="val 49791"/>
              <a:gd name="adj4" fmla="val 170220"/>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ysClr val="windowText" lastClr="000000"/>
                </a:solidFill>
              </a:rPr>
              <a:t>Pois muté après application de gibbérellines</a:t>
            </a:r>
            <a:endParaRPr lang="fr-FR"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384"/>
            <a:ext cx="9144000" cy="1200329"/>
          </a:xfrm>
          <a:prstGeom prst="rect">
            <a:avLst/>
          </a:prstGeom>
          <a:solidFill>
            <a:srgbClr val="C00000"/>
          </a:solidFill>
        </p:spPr>
        <p:txBody>
          <a:bodyPr wrap="square">
            <a:spAutoFit/>
          </a:bodyPr>
          <a:lstStyle/>
          <a:p>
            <a:r>
              <a:rPr lang="fr-FR" sz="2400" dirty="0" smtClean="0">
                <a:solidFill>
                  <a:schemeClr val="bg1"/>
                </a:solidFill>
              </a:rPr>
              <a:t>1 INTRODUCTION</a:t>
            </a:r>
          </a:p>
          <a:p>
            <a:r>
              <a:rPr lang="fr-FR" sz="2400" dirty="0" smtClean="0">
                <a:solidFill>
                  <a:schemeClr val="bg1"/>
                </a:solidFill>
              </a:rPr>
              <a:t> 1.1 Les FACTEURS de CONTRÔLE du DEVELOPPEMENT et leurs EFFETS </a:t>
            </a:r>
          </a:p>
          <a:p>
            <a:r>
              <a:rPr lang="fr-FR" sz="2400" dirty="0" smtClean="0">
                <a:solidFill>
                  <a:schemeClr val="bg1"/>
                </a:solidFill>
              </a:rPr>
              <a:t> 1.2 Les HORMONES VEGETALES : GENERALITES </a:t>
            </a:r>
          </a:p>
        </p:txBody>
      </p:sp>
      <p:pic>
        <p:nvPicPr>
          <p:cNvPr id="14" name="Picture 6" descr="communication"/>
          <p:cNvPicPr>
            <a:picLocks noChangeAspect="1" noChangeArrowheads="1"/>
          </p:cNvPicPr>
          <p:nvPr/>
        </p:nvPicPr>
        <p:blipFill>
          <a:blip r:embed="rId2" cstate="print"/>
          <a:srcRect t="13463" b="2261"/>
          <a:stretch>
            <a:fillRect/>
          </a:stretch>
        </p:blipFill>
        <p:spPr bwMode="auto">
          <a:xfrm>
            <a:off x="0" y="1169368"/>
            <a:ext cx="9000000" cy="56886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2276872"/>
            <a:ext cx="2531655" cy="369332"/>
          </a:xfrm>
          <a:prstGeom prst="rect">
            <a:avLst/>
          </a:prstGeom>
        </p:spPr>
        <p:txBody>
          <a:bodyPr wrap="none">
            <a:spAutoFit/>
          </a:bodyPr>
          <a:lstStyle/>
          <a:p>
            <a:r>
              <a:rPr lang="fr-FR" dirty="0" smtClean="0"/>
              <a:t>GA3: acide gibbérellique </a:t>
            </a:r>
            <a:endParaRPr lang="fr-FR" dirty="0"/>
          </a:p>
        </p:txBody>
      </p:sp>
      <p:pic>
        <p:nvPicPr>
          <p:cNvPr id="3" name="Image 2" descr="Image2.jpg"/>
          <p:cNvPicPr>
            <a:picLocks noChangeAspect="1"/>
          </p:cNvPicPr>
          <p:nvPr/>
        </p:nvPicPr>
        <p:blipFill>
          <a:blip r:embed="rId2" cstate="print">
            <a:grayscl/>
          </a:blip>
          <a:stretch>
            <a:fillRect/>
          </a:stretch>
        </p:blipFill>
        <p:spPr>
          <a:xfrm>
            <a:off x="395536" y="404664"/>
            <a:ext cx="3534938" cy="1728192"/>
          </a:xfrm>
          <a:prstGeom prst="rect">
            <a:avLst/>
          </a:prstGeom>
        </p:spPr>
      </p:pic>
      <p:sp>
        <p:nvSpPr>
          <p:cNvPr id="4" name="Text Box 4"/>
          <p:cNvSpPr txBox="1">
            <a:spLocks noChangeArrowheads="1"/>
          </p:cNvSpPr>
          <p:nvPr/>
        </p:nvSpPr>
        <p:spPr bwMode="auto">
          <a:xfrm>
            <a:off x="395536" y="3212976"/>
            <a:ext cx="8208912" cy="1785104"/>
          </a:xfrm>
          <a:prstGeom prst="rect">
            <a:avLst/>
          </a:prstGeom>
          <a:solidFill>
            <a:srgbClr val="00B0F0"/>
          </a:solidFill>
          <a:ln w="9525">
            <a:noFill/>
            <a:miter lim="800000"/>
            <a:headEnd/>
            <a:tailEnd/>
          </a:ln>
        </p:spPr>
        <p:txBody>
          <a:bodyPr wrap="square">
            <a:spAutoFit/>
          </a:bodyPr>
          <a:lstStyle/>
          <a:p>
            <a:pPr>
              <a:spcBef>
                <a:spcPct val="50000"/>
              </a:spcBef>
            </a:pPr>
            <a:r>
              <a:rPr lang="fr-FR" sz="2000" dirty="0"/>
              <a:t>La synthèse se fait à partir des terpènes, </a:t>
            </a:r>
            <a:r>
              <a:rPr lang="fr-FR" sz="2000" dirty="0" smtClean="0"/>
              <a:t>dans </a:t>
            </a:r>
            <a:r>
              <a:rPr lang="fr-FR" sz="2000" dirty="0"/>
              <a:t>les tissus en division active :</a:t>
            </a:r>
          </a:p>
          <a:p>
            <a:pPr>
              <a:spcBef>
                <a:spcPct val="50000"/>
              </a:spcBef>
              <a:buFontTx/>
              <a:buChar char="•"/>
            </a:pPr>
            <a:r>
              <a:rPr lang="fr-FR" sz="2000" dirty="0"/>
              <a:t>Méristèmes des jeunes bourgeons apicaux racinaires et caulinaires</a:t>
            </a:r>
          </a:p>
          <a:p>
            <a:pPr>
              <a:spcBef>
                <a:spcPct val="50000"/>
              </a:spcBef>
              <a:buFontTx/>
              <a:buChar char="•"/>
            </a:pPr>
            <a:r>
              <a:rPr lang="fr-FR" sz="2000" dirty="0"/>
              <a:t>Jeunes feuilles</a:t>
            </a:r>
          </a:p>
          <a:p>
            <a:pPr>
              <a:spcBef>
                <a:spcPct val="50000"/>
              </a:spcBef>
              <a:buFontTx/>
              <a:buChar char="•"/>
            </a:pPr>
            <a:r>
              <a:rPr lang="fr-FR" sz="2000" dirty="0"/>
              <a:t>Embryons</a:t>
            </a:r>
          </a:p>
        </p:txBody>
      </p:sp>
      <p:sp>
        <p:nvSpPr>
          <p:cNvPr id="5" name="Text Box 9"/>
          <p:cNvSpPr txBox="1">
            <a:spLocks noChangeArrowheads="1"/>
          </p:cNvSpPr>
          <p:nvPr/>
        </p:nvSpPr>
        <p:spPr bwMode="auto">
          <a:xfrm>
            <a:off x="395536" y="5157192"/>
            <a:ext cx="8208912" cy="861774"/>
          </a:xfrm>
          <a:prstGeom prst="rect">
            <a:avLst/>
          </a:prstGeom>
          <a:solidFill>
            <a:schemeClr val="accent6">
              <a:lumMod val="75000"/>
            </a:schemeClr>
          </a:solidFill>
          <a:ln w="9525">
            <a:noFill/>
            <a:miter lim="800000"/>
            <a:headEnd/>
            <a:tailEnd/>
          </a:ln>
        </p:spPr>
        <p:txBody>
          <a:bodyPr wrap="square">
            <a:spAutoFit/>
          </a:bodyPr>
          <a:lstStyle/>
          <a:p>
            <a:pPr>
              <a:spcBef>
                <a:spcPct val="50000"/>
              </a:spcBef>
            </a:pPr>
            <a:r>
              <a:rPr lang="fr-FR" sz="2000" dirty="0"/>
              <a:t>Le transport se fait indifféremment par le xylème ou le phloème.</a:t>
            </a:r>
          </a:p>
          <a:p>
            <a:pPr>
              <a:spcBef>
                <a:spcPct val="50000"/>
              </a:spcBef>
            </a:pPr>
            <a:r>
              <a:rPr lang="fr-FR" sz="2000" dirty="0"/>
              <a:t>Il n’est pas polarisé.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980728"/>
            <a:ext cx="8820472" cy="877163"/>
          </a:xfrm>
          <a:prstGeom prst="rect">
            <a:avLst/>
          </a:prstGeom>
        </p:spPr>
        <p:txBody>
          <a:bodyPr wrap="square">
            <a:spAutoFit/>
          </a:bodyPr>
          <a:lstStyle/>
          <a:p>
            <a:pPr algn="ctr">
              <a:spcBef>
                <a:spcPct val="50000"/>
              </a:spcBef>
              <a:defRPr/>
            </a:pPr>
            <a:r>
              <a:rPr lang="fr-FR" sz="2000" b="1" dirty="0" smtClean="0">
                <a:solidFill>
                  <a:schemeClr val="folHlink"/>
                </a:solidFill>
              </a:rPr>
              <a:t>stimulent  </a:t>
            </a:r>
            <a:r>
              <a:rPr lang="fr-FR" sz="2400" b="1" dirty="0" smtClean="0">
                <a:solidFill>
                  <a:schemeClr val="folHlink"/>
                </a:solidFill>
              </a:rPr>
              <a:t>l’élongation</a:t>
            </a:r>
            <a:r>
              <a:rPr lang="fr-FR" sz="2000" b="1" dirty="0" smtClean="0">
                <a:solidFill>
                  <a:schemeClr val="folHlink"/>
                </a:solidFill>
              </a:rPr>
              <a:t> et </a:t>
            </a:r>
            <a:r>
              <a:rPr lang="fr-FR" sz="2400" b="1" dirty="0" smtClean="0">
                <a:solidFill>
                  <a:schemeClr val="folHlink"/>
                </a:solidFill>
              </a:rPr>
              <a:t>la division cellulaire</a:t>
            </a:r>
          </a:p>
          <a:p>
            <a:pPr>
              <a:spcBef>
                <a:spcPct val="50000"/>
              </a:spcBef>
              <a:defRPr/>
            </a:pPr>
            <a:r>
              <a:rPr lang="fr-FR" dirty="0" smtClean="0"/>
              <a:t>principalement dans les tissus insensibles à l’auxine (tissus corticaux et épidermiques)</a:t>
            </a:r>
            <a:endParaRPr lang="fr-FR" dirty="0"/>
          </a:p>
        </p:txBody>
      </p:sp>
      <p:sp>
        <p:nvSpPr>
          <p:cNvPr id="3" name="Rectangle 2"/>
          <p:cNvSpPr/>
          <p:nvPr/>
        </p:nvSpPr>
        <p:spPr>
          <a:xfrm>
            <a:off x="251520" y="188640"/>
            <a:ext cx="2544030" cy="400110"/>
          </a:xfrm>
          <a:prstGeom prst="rect">
            <a:avLst/>
          </a:prstGeom>
        </p:spPr>
        <p:txBody>
          <a:bodyPr wrap="none">
            <a:spAutoFit/>
          </a:bodyPr>
          <a:lstStyle/>
          <a:p>
            <a:r>
              <a:rPr lang="fr-FR" sz="2000" b="1" dirty="0" smtClean="0"/>
              <a:t>2.2.2 Effets principaux</a:t>
            </a:r>
          </a:p>
        </p:txBody>
      </p:sp>
      <p:sp>
        <p:nvSpPr>
          <p:cNvPr id="4" name="Text Box 6"/>
          <p:cNvSpPr txBox="1">
            <a:spLocks noChangeArrowheads="1"/>
          </p:cNvSpPr>
          <p:nvPr/>
        </p:nvSpPr>
        <p:spPr bwMode="auto">
          <a:xfrm>
            <a:off x="0" y="2276872"/>
            <a:ext cx="9144000" cy="3785652"/>
          </a:xfrm>
          <a:prstGeom prst="rect">
            <a:avLst/>
          </a:prstGeom>
          <a:noFill/>
          <a:ln w="9525">
            <a:noFill/>
            <a:miter lim="800000"/>
            <a:headEnd/>
            <a:tailEnd/>
          </a:ln>
          <a:effectLst/>
        </p:spPr>
        <p:txBody>
          <a:bodyPr>
            <a:spAutoFit/>
          </a:bodyPr>
          <a:lstStyle/>
          <a:p>
            <a:pPr>
              <a:spcBef>
                <a:spcPct val="50000"/>
              </a:spcBef>
              <a:buFontTx/>
              <a:buChar char="•"/>
              <a:defRPr/>
            </a:pPr>
            <a:r>
              <a:rPr lang="fr-FR" sz="2000" dirty="0" smtClean="0"/>
              <a:t>Stimulent </a:t>
            </a:r>
            <a:r>
              <a:rPr lang="fr-FR" sz="2000" dirty="0"/>
              <a:t>la croissance des </a:t>
            </a:r>
            <a:r>
              <a:rPr lang="fr-FR" sz="2000" b="1" dirty="0">
                <a:solidFill>
                  <a:srgbClr val="FF33CC"/>
                </a:solidFill>
              </a:rPr>
              <a:t>tiges</a:t>
            </a:r>
          </a:p>
          <a:p>
            <a:pPr>
              <a:spcBef>
                <a:spcPct val="50000"/>
              </a:spcBef>
              <a:buFontTx/>
              <a:buChar char="•"/>
              <a:defRPr/>
            </a:pPr>
            <a:r>
              <a:rPr lang="fr-FR" sz="2000" dirty="0"/>
              <a:t>Stimulent la croissance des </a:t>
            </a:r>
            <a:r>
              <a:rPr lang="fr-FR" sz="2000" b="1" dirty="0">
                <a:solidFill>
                  <a:srgbClr val="FF33CC"/>
                </a:solidFill>
              </a:rPr>
              <a:t>feuilles </a:t>
            </a:r>
            <a:r>
              <a:rPr lang="fr-FR" sz="2000" dirty="0"/>
              <a:t>(à forte dose)</a:t>
            </a:r>
            <a:endParaRPr lang="fr-FR" sz="2000" b="1" dirty="0">
              <a:solidFill>
                <a:srgbClr val="FF33CC"/>
              </a:solidFill>
            </a:endParaRPr>
          </a:p>
          <a:p>
            <a:pPr>
              <a:spcBef>
                <a:spcPct val="50000"/>
              </a:spcBef>
              <a:buFontTx/>
              <a:buChar char="•"/>
              <a:defRPr/>
            </a:pPr>
            <a:r>
              <a:rPr lang="fr-FR" sz="2000" dirty="0"/>
              <a:t>Sont sans effet sur les </a:t>
            </a:r>
            <a:r>
              <a:rPr lang="fr-FR" sz="2000" b="1" dirty="0">
                <a:solidFill>
                  <a:srgbClr val="FF33CC"/>
                </a:solidFill>
              </a:rPr>
              <a:t>racines</a:t>
            </a:r>
            <a:r>
              <a:rPr lang="fr-FR" sz="2000" dirty="0"/>
              <a:t> (mais y sont produites)</a:t>
            </a:r>
          </a:p>
          <a:p>
            <a:pPr>
              <a:spcBef>
                <a:spcPct val="50000"/>
              </a:spcBef>
              <a:buFontTx/>
              <a:buChar char="•"/>
              <a:defRPr/>
            </a:pPr>
            <a:r>
              <a:rPr lang="fr-FR" sz="2000" dirty="0"/>
              <a:t>Stimulent la </a:t>
            </a:r>
            <a:r>
              <a:rPr lang="fr-FR" sz="2000" b="1" dirty="0">
                <a:solidFill>
                  <a:srgbClr val="FF33CC"/>
                </a:solidFill>
              </a:rPr>
              <a:t>fructification</a:t>
            </a:r>
          </a:p>
          <a:p>
            <a:pPr>
              <a:spcBef>
                <a:spcPct val="50000"/>
              </a:spcBef>
              <a:buFontTx/>
              <a:buChar char="•"/>
              <a:defRPr/>
            </a:pPr>
            <a:r>
              <a:rPr lang="fr-FR" sz="2000" dirty="0"/>
              <a:t>Permettent la production de </a:t>
            </a:r>
            <a:r>
              <a:rPr lang="fr-FR" sz="2000" b="1" dirty="0">
                <a:solidFill>
                  <a:srgbClr val="FF33CC"/>
                </a:solidFill>
              </a:rPr>
              <a:t>fruits </a:t>
            </a:r>
            <a:r>
              <a:rPr lang="fr-FR" sz="2000" b="1" dirty="0" err="1">
                <a:solidFill>
                  <a:srgbClr val="FF33CC"/>
                </a:solidFill>
              </a:rPr>
              <a:t>parthénocarpiques</a:t>
            </a:r>
            <a:r>
              <a:rPr lang="fr-FR" sz="2000" dirty="0"/>
              <a:t> (sans </a:t>
            </a:r>
            <a:r>
              <a:rPr lang="fr-FR" sz="2000" dirty="0" smtClean="0"/>
              <a:t>pépins)</a:t>
            </a:r>
          </a:p>
          <a:p>
            <a:pPr>
              <a:spcBef>
                <a:spcPct val="50000"/>
              </a:spcBef>
              <a:buFontTx/>
              <a:buChar char="•"/>
              <a:defRPr/>
            </a:pPr>
            <a:r>
              <a:rPr lang="fr-FR" sz="2000" dirty="0" smtClean="0"/>
              <a:t>Permettent </a:t>
            </a:r>
            <a:r>
              <a:rPr lang="fr-FR" sz="2000" dirty="0"/>
              <a:t>la </a:t>
            </a:r>
            <a:r>
              <a:rPr lang="fr-FR" sz="2000" b="1" dirty="0">
                <a:solidFill>
                  <a:srgbClr val="FF33CC"/>
                </a:solidFill>
              </a:rPr>
              <a:t>levée de dormance</a:t>
            </a:r>
            <a:r>
              <a:rPr lang="fr-FR" sz="2000" dirty="0"/>
              <a:t> des </a:t>
            </a:r>
            <a:r>
              <a:rPr lang="fr-FR" sz="2000" dirty="0" smtClean="0"/>
              <a:t>graines, remplacent les signaux lumière ou froid. </a:t>
            </a:r>
          </a:p>
          <a:p>
            <a:r>
              <a:rPr lang="fr-FR" sz="2000" dirty="0" smtClean="0"/>
              <a:t>Stimulent  l’élongation de la radicule, facilitent la rupture du tégument des graines </a:t>
            </a:r>
          </a:p>
          <a:p>
            <a:pPr>
              <a:spcBef>
                <a:spcPct val="50000"/>
              </a:spcBef>
              <a:buFontTx/>
              <a:buChar char="•"/>
              <a:defRPr/>
            </a:pPr>
            <a:r>
              <a:rPr lang="fr-FR" sz="2000" dirty="0" smtClean="0"/>
              <a:t>Agissent sur le </a:t>
            </a:r>
            <a:r>
              <a:rPr lang="fr-FR" sz="2000" b="1" dirty="0" smtClean="0">
                <a:solidFill>
                  <a:srgbClr val="FF33CC"/>
                </a:solidFill>
              </a:rPr>
              <a:t>fonctionnement des méristèmes</a:t>
            </a:r>
            <a:endParaRPr lang="fr-FR" sz="2000" b="1" dirty="0">
              <a:solidFill>
                <a:srgbClr val="FF33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0" y="548680"/>
            <a:ext cx="9144000" cy="1938992"/>
          </a:xfrm>
          <a:prstGeom prst="rect">
            <a:avLst/>
          </a:prstGeom>
          <a:noFill/>
          <a:ln w="9525">
            <a:noFill/>
            <a:miter lim="800000"/>
            <a:headEnd/>
            <a:tailEnd/>
          </a:ln>
          <a:effectLst/>
        </p:spPr>
        <p:txBody>
          <a:bodyPr>
            <a:spAutoFit/>
          </a:bodyPr>
          <a:lstStyle/>
          <a:p>
            <a:pPr>
              <a:spcBef>
                <a:spcPct val="50000"/>
              </a:spcBef>
              <a:defRPr/>
            </a:pPr>
            <a:r>
              <a:rPr lang="fr-FR" sz="2000" b="1" dirty="0"/>
              <a:t>Les gibbérellines jouent sur :</a:t>
            </a:r>
          </a:p>
          <a:p>
            <a:pPr>
              <a:spcBef>
                <a:spcPct val="50000"/>
              </a:spcBef>
              <a:buFontTx/>
              <a:buChar char="•"/>
              <a:defRPr/>
            </a:pPr>
            <a:r>
              <a:rPr lang="fr-FR" sz="2000" dirty="0"/>
              <a:t>La régulation </a:t>
            </a:r>
            <a:r>
              <a:rPr lang="fr-FR" sz="2000" b="1" dirty="0">
                <a:solidFill>
                  <a:srgbClr val="FF33CC"/>
                </a:solidFill>
              </a:rPr>
              <a:t>moléculaire</a:t>
            </a:r>
            <a:r>
              <a:rPr lang="fr-FR" sz="2000" dirty="0"/>
              <a:t> : elles induisent la synthèse d’</a:t>
            </a:r>
            <a:r>
              <a:rPr lang="fr-FR" sz="2000" dirty="0" err="1"/>
              <a:t>ARNm</a:t>
            </a:r>
            <a:r>
              <a:rPr lang="fr-FR" sz="2000" dirty="0"/>
              <a:t> impliqués dans la levée de dormance.</a:t>
            </a:r>
          </a:p>
          <a:p>
            <a:pPr>
              <a:spcBef>
                <a:spcPct val="50000"/>
              </a:spcBef>
              <a:buFontTx/>
              <a:buChar char="•"/>
              <a:defRPr/>
            </a:pPr>
            <a:r>
              <a:rPr lang="fr-FR" sz="2000" dirty="0"/>
              <a:t>La régulation </a:t>
            </a:r>
            <a:r>
              <a:rPr lang="fr-FR" sz="2000" b="1" dirty="0">
                <a:solidFill>
                  <a:srgbClr val="FF33CC"/>
                </a:solidFill>
              </a:rPr>
              <a:t>enzymatique</a:t>
            </a:r>
            <a:r>
              <a:rPr lang="fr-FR" sz="2000" dirty="0"/>
              <a:t> : mise à disposition de nutriments et donc </a:t>
            </a:r>
            <a:r>
              <a:rPr lang="fr-FR" sz="2000" dirty="0" smtClean="0"/>
              <a:t>d’énergie (comme l’</a:t>
            </a:r>
            <a:r>
              <a:rPr lang="el-GR" sz="2000" dirty="0" smtClean="0"/>
              <a:t>α</a:t>
            </a:r>
            <a:r>
              <a:rPr lang="fr-FR" sz="2000" dirty="0" smtClean="0"/>
              <a:t>-amylase).</a:t>
            </a:r>
            <a:endParaRPr lang="fr-FR" sz="2000" dirty="0"/>
          </a:p>
        </p:txBody>
      </p:sp>
      <p:sp>
        <p:nvSpPr>
          <p:cNvPr id="38" name="Text Box 5"/>
          <p:cNvSpPr txBox="1">
            <a:spLocks noChangeArrowheads="1"/>
          </p:cNvSpPr>
          <p:nvPr/>
        </p:nvSpPr>
        <p:spPr bwMode="auto">
          <a:xfrm>
            <a:off x="0" y="2636912"/>
            <a:ext cx="9144000" cy="2225675"/>
          </a:xfrm>
          <a:prstGeom prst="rect">
            <a:avLst/>
          </a:prstGeom>
          <a:noFill/>
          <a:ln w="9525">
            <a:noFill/>
            <a:miter lim="800000"/>
            <a:headEnd/>
            <a:tailEnd/>
          </a:ln>
          <a:effectLst/>
        </p:spPr>
        <p:txBody>
          <a:bodyPr>
            <a:spAutoFit/>
          </a:bodyPr>
          <a:lstStyle/>
          <a:p>
            <a:pPr>
              <a:spcBef>
                <a:spcPct val="50000"/>
              </a:spcBef>
              <a:defRPr/>
            </a:pPr>
            <a:r>
              <a:rPr lang="fr-FR" sz="2000" b="1" dirty="0"/>
              <a:t>Mode d’action général</a:t>
            </a:r>
            <a:r>
              <a:rPr lang="fr-FR" sz="2000" dirty="0"/>
              <a:t> : </a:t>
            </a:r>
          </a:p>
          <a:p>
            <a:pPr>
              <a:spcBef>
                <a:spcPct val="50000"/>
              </a:spcBef>
              <a:defRPr/>
            </a:pPr>
            <a:r>
              <a:rPr lang="fr-FR" sz="2000" dirty="0"/>
              <a:t>Les </a:t>
            </a:r>
            <a:r>
              <a:rPr lang="fr-FR" sz="2000" b="1" dirty="0">
                <a:solidFill>
                  <a:srgbClr val="FF33CC"/>
                </a:solidFill>
              </a:rPr>
              <a:t>nutriments</a:t>
            </a:r>
            <a:r>
              <a:rPr lang="fr-FR" sz="2000" dirty="0"/>
              <a:t> sont fabriqués dans les feuilles (photosynthèse) puis circulent dans la plante jusqu’aux </a:t>
            </a:r>
            <a:r>
              <a:rPr lang="fr-FR" sz="2000" b="1" dirty="0">
                <a:solidFill>
                  <a:srgbClr val="FF33CC"/>
                </a:solidFill>
              </a:rPr>
              <a:t>organes puits</a:t>
            </a:r>
            <a:r>
              <a:rPr lang="fr-FR" sz="2000" dirty="0"/>
              <a:t> (demandeurs).</a:t>
            </a:r>
          </a:p>
          <a:p>
            <a:pPr>
              <a:spcBef>
                <a:spcPct val="50000"/>
              </a:spcBef>
              <a:defRPr/>
            </a:pPr>
            <a:r>
              <a:rPr lang="fr-FR" sz="2000" dirty="0"/>
              <a:t>Les nutriments entrent alors dans les cellules grâce à des </a:t>
            </a:r>
            <a:r>
              <a:rPr lang="fr-FR" sz="2000" b="1" dirty="0">
                <a:solidFill>
                  <a:srgbClr val="FF33CC"/>
                </a:solidFill>
              </a:rPr>
              <a:t>formations protéiques</a:t>
            </a:r>
            <a:r>
              <a:rPr lang="fr-FR" sz="2000" dirty="0"/>
              <a:t> qui permettent aux molécules polarisées de traverser les membranes (plasmalemme) (toujours chargées).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5"/>
          <p:cNvGrpSpPr>
            <a:grpSpLocks/>
          </p:cNvGrpSpPr>
          <p:nvPr/>
        </p:nvGrpSpPr>
        <p:grpSpPr bwMode="auto">
          <a:xfrm>
            <a:off x="3275856" y="1412776"/>
            <a:ext cx="4186238" cy="2889250"/>
            <a:chOff x="2082" y="2308"/>
            <a:chExt cx="2637" cy="1820"/>
          </a:xfrm>
        </p:grpSpPr>
        <p:sp>
          <p:nvSpPr>
            <p:cNvPr id="5" name="Line 14"/>
            <p:cNvSpPr>
              <a:spLocks noChangeShapeType="1"/>
            </p:cNvSpPr>
            <p:nvPr/>
          </p:nvSpPr>
          <p:spPr bwMode="auto">
            <a:xfrm>
              <a:off x="3164" y="2341"/>
              <a:ext cx="0" cy="1543"/>
            </a:xfrm>
            <a:prstGeom prst="line">
              <a:avLst/>
            </a:prstGeom>
            <a:noFill/>
            <a:ln w="76200">
              <a:solidFill>
                <a:srgbClr val="000000"/>
              </a:solidFill>
              <a:round/>
              <a:headEnd/>
              <a:tailEnd/>
            </a:ln>
          </p:spPr>
          <p:txBody>
            <a:bodyPr/>
            <a:lstStyle/>
            <a:p>
              <a:endParaRPr lang="fr-FR"/>
            </a:p>
          </p:txBody>
        </p:sp>
        <p:sp>
          <p:nvSpPr>
            <p:cNvPr id="6" name="Text Box 20"/>
            <p:cNvSpPr txBox="1">
              <a:spLocks noChangeArrowheads="1"/>
            </p:cNvSpPr>
            <p:nvPr/>
          </p:nvSpPr>
          <p:spPr bwMode="auto">
            <a:xfrm>
              <a:off x="2802" y="3837"/>
              <a:ext cx="917" cy="291"/>
            </a:xfrm>
            <a:prstGeom prst="rect">
              <a:avLst/>
            </a:prstGeom>
            <a:noFill/>
            <a:ln w="9525" algn="ctr">
              <a:noFill/>
              <a:miter lim="800000"/>
              <a:headEnd/>
              <a:tailEnd/>
            </a:ln>
          </p:spPr>
          <p:txBody>
            <a:bodyPr/>
            <a:lstStyle/>
            <a:p>
              <a:r>
                <a:rPr lang="fr-FR" sz="1600" b="1"/>
                <a:t>plasmalemme</a:t>
              </a:r>
              <a:endParaRPr lang="fr-FR" sz="1600"/>
            </a:p>
          </p:txBody>
        </p:sp>
        <p:sp>
          <p:nvSpPr>
            <p:cNvPr id="7" name="Text Box 33"/>
            <p:cNvSpPr txBox="1">
              <a:spLocks noChangeArrowheads="1"/>
            </p:cNvSpPr>
            <p:nvPr/>
          </p:nvSpPr>
          <p:spPr bwMode="auto">
            <a:xfrm>
              <a:off x="2082" y="2309"/>
              <a:ext cx="802" cy="237"/>
            </a:xfrm>
            <a:prstGeom prst="rect">
              <a:avLst/>
            </a:prstGeom>
            <a:noFill/>
            <a:ln w="9525">
              <a:solidFill>
                <a:schemeClr val="tx1"/>
              </a:solidFill>
              <a:miter lim="800000"/>
              <a:headEnd/>
              <a:tailEnd/>
            </a:ln>
          </p:spPr>
          <p:txBody>
            <a:bodyPr>
              <a:spAutoFit/>
            </a:bodyPr>
            <a:lstStyle/>
            <a:p>
              <a:pPr>
                <a:spcBef>
                  <a:spcPct val="50000"/>
                </a:spcBef>
              </a:pPr>
              <a:r>
                <a:rPr lang="fr-FR" b="1"/>
                <a:t>extérieur</a:t>
              </a:r>
            </a:p>
          </p:txBody>
        </p:sp>
        <p:sp>
          <p:nvSpPr>
            <p:cNvPr id="8" name="Text Box 34"/>
            <p:cNvSpPr txBox="1">
              <a:spLocks noChangeArrowheads="1"/>
            </p:cNvSpPr>
            <p:nvPr/>
          </p:nvSpPr>
          <p:spPr bwMode="auto">
            <a:xfrm>
              <a:off x="3938" y="2308"/>
              <a:ext cx="781" cy="237"/>
            </a:xfrm>
            <a:prstGeom prst="rect">
              <a:avLst/>
            </a:prstGeom>
            <a:noFill/>
            <a:ln w="9525">
              <a:solidFill>
                <a:schemeClr val="tx1"/>
              </a:solidFill>
              <a:miter lim="800000"/>
              <a:headEnd/>
              <a:tailEnd/>
            </a:ln>
          </p:spPr>
          <p:txBody>
            <a:bodyPr>
              <a:spAutoFit/>
            </a:bodyPr>
            <a:lstStyle/>
            <a:p>
              <a:pPr>
                <a:spcBef>
                  <a:spcPct val="50000"/>
                </a:spcBef>
              </a:pPr>
              <a:r>
                <a:rPr lang="fr-FR" b="1"/>
                <a:t>intérieur</a:t>
              </a:r>
            </a:p>
          </p:txBody>
        </p:sp>
      </p:grpSp>
      <p:sp>
        <p:nvSpPr>
          <p:cNvPr id="10" name="Text Box 6"/>
          <p:cNvSpPr txBox="1">
            <a:spLocks noChangeArrowheads="1"/>
          </p:cNvSpPr>
          <p:nvPr/>
        </p:nvSpPr>
        <p:spPr bwMode="auto">
          <a:xfrm>
            <a:off x="0" y="188640"/>
            <a:ext cx="9144000" cy="457200"/>
          </a:xfrm>
          <a:prstGeom prst="rect">
            <a:avLst/>
          </a:prstGeom>
          <a:noFill/>
          <a:ln w="9525">
            <a:noFill/>
            <a:miter lim="800000"/>
            <a:headEnd/>
            <a:tailEnd/>
          </a:ln>
          <a:effectLst/>
        </p:spPr>
        <p:txBody>
          <a:bodyPr>
            <a:spAutoFit/>
          </a:bodyPr>
          <a:lstStyle/>
          <a:p>
            <a:pPr algn="ctr">
              <a:spcBef>
                <a:spcPct val="50000"/>
              </a:spcBef>
              <a:defRPr/>
            </a:pPr>
            <a:r>
              <a:rPr lang="fr-FR" sz="2400" b="1" dirty="0">
                <a:solidFill>
                  <a:schemeClr val="folHlink"/>
                </a:solidFill>
              </a:rPr>
              <a:t>Formations protéiques = transporteurs ou </a:t>
            </a:r>
            <a:r>
              <a:rPr lang="fr-FR" sz="2400" b="1" dirty="0" err="1">
                <a:solidFill>
                  <a:schemeClr val="folHlink"/>
                </a:solidFill>
              </a:rPr>
              <a:t>co</a:t>
            </a:r>
            <a:r>
              <a:rPr lang="fr-FR" sz="2400" b="1" dirty="0">
                <a:solidFill>
                  <a:schemeClr val="folHlink"/>
                </a:solidFill>
              </a:rPr>
              <a:t>-transporteurs</a:t>
            </a:r>
          </a:p>
        </p:txBody>
      </p:sp>
      <p:grpSp>
        <p:nvGrpSpPr>
          <p:cNvPr id="11" name="Group 36"/>
          <p:cNvGrpSpPr>
            <a:grpSpLocks/>
          </p:cNvGrpSpPr>
          <p:nvPr/>
        </p:nvGrpSpPr>
        <p:grpSpPr bwMode="auto">
          <a:xfrm>
            <a:off x="859681" y="1817589"/>
            <a:ext cx="4305300" cy="1830387"/>
            <a:chOff x="560" y="2563"/>
            <a:chExt cx="2712" cy="1153"/>
          </a:xfrm>
        </p:grpSpPr>
        <p:sp>
          <p:nvSpPr>
            <p:cNvPr id="12" name="Oval 8" descr="Grands confettis"/>
            <p:cNvSpPr>
              <a:spLocks noChangeArrowheads="1"/>
            </p:cNvSpPr>
            <p:nvPr/>
          </p:nvSpPr>
          <p:spPr bwMode="auto">
            <a:xfrm>
              <a:off x="618" y="3055"/>
              <a:ext cx="171" cy="197"/>
            </a:xfrm>
            <a:prstGeom prst="ellipse">
              <a:avLst/>
            </a:prstGeom>
            <a:pattFill prst="lgConfetti">
              <a:fgClr>
                <a:srgbClr val="FFFFFF"/>
              </a:fgClr>
              <a:bgClr>
                <a:srgbClr val="008080"/>
              </a:bgClr>
            </a:pattFill>
            <a:ln w="9525" algn="ctr">
              <a:noFill/>
              <a:round/>
              <a:headEnd/>
              <a:tailEnd/>
            </a:ln>
          </p:spPr>
          <p:txBody>
            <a:bodyPr/>
            <a:lstStyle/>
            <a:p>
              <a:endParaRPr lang="fr-FR"/>
            </a:p>
          </p:txBody>
        </p:sp>
        <p:sp>
          <p:nvSpPr>
            <p:cNvPr id="13" name="Text Box 9"/>
            <p:cNvSpPr txBox="1">
              <a:spLocks noChangeArrowheads="1"/>
            </p:cNvSpPr>
            <p:nvPr/>
          </p:nvSpPr>
          <p:spPr bwMode="auto">
            <a:xfrm>
              <a:off x="848" y="3032"/>
              <a:ext cx="1021" cy="270"/>
            </a:xfrm>
            <a:prstGeom prst="rect">
              <a:avLst/>
            </a:prstGeom>
            <a:noFill/>
            <a:ln w="9525" algn="ctr">
              <a:noFill/>
              <a:miter lim="800000"/>
              <a:headEnd/>
              <a:tailEnd/>
            </a:ln>
          </p:spPr>
          <p:txBody>
            <a:bodyPr/>
            <a:lstStyle/>
            <a:p>
              <a:r>
                <a:rPr lang="fr-FR" sz="1600" b="1"/>
                <a:t>ATPase H</a:t>
              </a:r>
              <a:r>
                <a:rPr lang="fr-FR" sz="1600" b="1" baseline="30000"/>
                <a:t>+</a:t>
              </a:r>
              <a:endParaRPr lang="fr-FR" sz="1600"/>
            </a:p>
          </p:txBody>
        </p:sp>
        <p:sp>
          <p:nvSpPr>
            <p:cNvPr id="14" name="Rectangle 10" descr="Grands confettis"/>
            <p:cNvSpPr>
              <a:spLocks noChangeArrowheads="1"/>
            </p:cNvSpPr>
            <p:nvPr/>
          </p:nvSpPr>
          <p:spPr bwMode="auto">
            <a:xfrm>
              <a:off x="624" y="3334"/>
              <a:ext cx="158" cy="244"/>
            </a:xfrm>
            <a:prstGeom prst="rect">
              <a:avLst/>
            </a:prstGeom>
            <a:pattFill prst="lgConfetti">
              <a:fgClr>
                <a:srgbClr val="FFFFFF"/>
              </a:fgClr>
              <a:bgClr>
                <a:srgbClr val="FF6600"/>
              </a:bgClr>
            </a:pattFill>
            <a:ln w="9525" algn="ctr">
              <a:noFill/>
              <a:miter lim="800000"/>
              <a:headEnd/>
              <a:tailEnd/>
            </a:ln>
          </p:spPr>
          <p:txBody>
            <a:bodyPr/>
            <a:lstStyle/>
            <a:p>
              <a:endParaRPr lang="fr-FR"/>
            </a:p>
          </p:txBody>
        </p:sp>
        <p:sp>
          <p:nvSpPr>
            <p:cNvPr id="15" name="Text Box 11"/>
            <p:cNvSpPr txBox="1">
              <a:spLocks noChangeArrowheads="1"/>
            </p:cNvSpPr>
            <p:nvPr/>
          </p:nvSpPr>
          <p:spPr bwMode="auto">
            <a:xfrm>
              <a:off x="840" y="3368"/>
              <a:ext cx="1167" cy="251"/>
            </a:xfrm>
            <a:prstGeom prst="rect">
              <a:avLst/>
            </a:prstGeom>
            <a:noFill/>
            <a:ln w="9525" algn="ctr">
              <a:noFill/>
              <a:miter lim="800000"/>
              <a:headEnd/>
              <a:tailEnd/>
            </a:ln>
          </p:spPr>
          <p:txBody>
            <a:bodyPr/>
            <a:lstStyle/>
            <a:p>
              <a:r>
                <a:rPr lang="fr-FR" sz="1600" b="1"/>
                <a:t>Co-transporteur</a:t>
              </a:r>
              <a:endParaRPr lang="fr-FR" sz="1600"/>
            </a:p>
          </p:txBody>
        </p:sp>
        <p:sp>
          <p:nvSpPr>
            <p:cNvPr id="16" name="Text Box 12"/>
            <p:cNvSpPr txBox="1">
              <a:spLocks noChangeArrowheads="1"/>
            </p:cNvSpPr>
            <p:nvPr/>
          </p:nvSpPr>
          <p:spPr bwMode="auto">
            <a:xfrm>
              <a:off x="973" y="2746"/>
              <a:ext cx="1031" cy="251"/>
            </a:xfrm>
            <a:prstGeom prst="rect">
              <a:avLst/>
            </a:prstGeom>
            <a:noFill/>
            <a:ln w="9525" algn="ctr">
              <a:noFill/>
              <a:miter lim="800000"/>
              <a:headEnd/>
              <a:tailEnd/>
            </a:ln>
          </p:spPr>
          <p:txBody>
            <a:bodyPr/>
            <a:lstStyle/>
            <a:p>
              <a:r>
                <a:rPr lang="fr-FR" sz="1600" u="sng"/>
                <a:t>Légendes</a:t>
              </a:r>
              <a:endParaRPr lang="fr-FR" sz="1600"/>
            </a:p>
          </p:txBody>
        </p:sp>
        <p:sp>
          <p:nvSpPr>
            <p:cNvPr id="17" name="Rectangle 13"/>
            <p:cNvSpPr>
              <a:spLocks noChangeArrowheads="1"/>
            </p:cNvSpPr>
            <p:nvPr/>
          </p:nvSpPr>
          <p:spPr bwMode="auto">
            <a:xfrm>
              <a:off x="560" y="2712"/>
              <a:ext cx="1443" cy="1004"/>
            </a:xfrm>
            <a:prstGeom prst="rect">
              <a:avLst/>
            </a:prstGeom>
            <a:noFill/>
            <a:ln w="12700" algn="ctr">
              <a:solidFill>
                <a:srgbClr val="000000"/>
              </a:solidFill>
              <a:miter lim="800000"/>
              <a:headEnd/>
              <a:tailEnd/>
            </a:ln>
          </p:spPr>
          <p:txBody>
            <a:bodyPr/>
            <a:lstStyle/>
            <a:p>
              <a:endParaRPr lang="fr-FR"/>
            </a:p>
          </p:txBody>
        </p:sp>
        <p:sp>
          <p:nvSpPr>
            <p:cNvPr id="18" name="Oval 15" descr="Grands confettis"/>
            <p:cNvSpPr>
              <a:spLocks noChangeArrowheads="1"/>
            </p:cNvSpPr>
            <p:nvPr/>
          </p:nvSpPr>
          <p:spPr bwMode="auto">
            <a:xfrm>
              <a:off x="3055" y="2563"/>
              <a:ext cx="217" cy="244"/>
            </a:xfrm>
            <a:prstGeom prst="ellipse">
              <a:avLst/>
            </a:prstGeom>
            <a:pattFill prst="lgConfetti">
              <a:fgClr>
                <a:srgbClr val="FFFFFF"/>
              </a:fgClr>
              <a:bgClr>
                <a:srgbClr val="008080"/>
              </a:bgClr>
            </a:pattFill>
            <a:ln w="9525" algn="ctr">
              <a:noFill/>
              <a:round/>
              <a:headEnd/>
              <a:tailEnd/>
            </a:ln>
          </p:spPr>
          <p:txBody>
            <a:bodyPr/>
            <a:lstStyle/>
            <a:p>
              <a:endParaRPr lang="fr-FR"/>
            </a:p>
          </p:txBody>
        </p:sp>
        <p:sp>
          <p:nvSpPr>
            <p:cNvPr id="19" name="Rectangle 16" descr="Grands confettis"/>
            <p:cNvSpPr>
              <a:spLocks noChangeArrowheads="1"/>
            </p:cNvSpPr>
            <p:nvPr/>
          </p:nvSpPr>
          <p:spPr bwMode="auto">
            <a:xfrm>
              <a:off x="3086" y="3214"/>
              <a:ext cx="157" cy="345"/>
            </a:xfrm>
            <a:prstGeom prst="rect">
              <a:avLst/>
            </a:prstGeom>
            <a:pattFill prst="lgConfetti">
              <a:fgClr>
                <a:srgbClr val="FFFFFF"/>
              </a:fgClr>
              <a:bgClr>
                <a:srgbClr val="FF6600"/>
              </a:bgClr>
            </a:pattFill>
            <a:ln w="9525" algn="ctr">
              <a:noFill/>
              <a:miter lim="800000"/>
              <a:headEnd/>
              <a:tailEnd/>
            </a:ln>
          </p:spPr>
          <p:txBody>
            <a:bodyPr/>
            <a:lstStyle/>
            <a:p>
              <a:endParaRPr lang="fr-FR"/>
            </a:p>
          </p:txBody>
        </p:sp>
      </p:grpSp>
      <p:grpSp>
        <p:nvGrpSpPr>
          <p:cNvPr id="20" name="Group 37"/>
          <p:cNvGrpSpPr>
            <a:grpSpLocks/>
          </p:cNvGrpSpPr>
          <p:nvPr/>
        </p:nvGrpSpPr>
        <p:grpSpPr bwMode="auto">
          <a:xfrm>
            <a:off x="3347294" y="3170139"/>
            <a:ext cx="3205162" cy="747712"/>
            <a:chOff x="2127" y="3415"/>
            <a:chExt cx="2019" cy="471"/>
          </a:xfrm>
        </p:grpSpPr>
        <p:sp>
          <p:nvSpPr>
            <p:cNvPr id="21" name="Text Box 23"/>
            <p:cNvSpPr txBox="1">
              <a:spLocks noChangeArrowheads="1"/>
            </p:cNvSpPr>
            <p:nvPr/>
          </p:nvSpPr>
          <p:spPr bwMode="auto">
            <a:xfrm>
              <a:off x="2127" y="3575"/>
              <a:ext cx="541" cy="311"/>
            </a:xfrm>
            <a:prstGeom prst="rect">
              <a:avLst/>
            </a:prstGeom>
            <a:noFill/>
            <a:ln w="9525" algn="ctr">
              <a:noFill/>
              <a:miter lim="800000"/>
              <a:headEnd/>
              <a:tailEnd/>
            </a:ln>
          </p:spPr>
          <p:txBody>
            <a:bodyPr/>
            <a:lstStyle/>
            <a:p>
              <a:r>
                <a:rPr lang="fr-FR" sz="1600" b="1"/>
                <a:t>sucres</a:t>
              </a:r>
              <a:endParaRPr lang="fr-FR" sz="1600"/>
            </a:p>
          </p:txBody>
        </p:sp>
        <p:sp>
          <p:nvSpPr>
            <p:cNvPr id="22" name="Text Box 24"/>
            <p:cNvSpPr txBox="1">
              <a:spLocks noChangeArrowheads="1"/>
            </p:cNvSpPr>
            <p:nvPr/>
          </p:nvSpPr>
          <p:spPr bwMode="auto">
            <a:xfrm>
              <a:off x="3599" y="3575"/>
              <a:ext cx="547" cy="311"/>
            </a:xfrm>
            <a:prstGeom prst="rect">
              <a:avLst/>
            </a:prstGeom>
            <a:noFill/>
            <a:ln w="9525" algn="ctr">
              <a:noFill/>
              <a:miter lim="800000"/>
              <a:headEnd/>
              <a:tailEnd/>
            </a:ln>
          </p:spPr>
          <p:txBody>
            <a:bodyPr/>
            <a:lstStyle/>
            <a:p>
              <a:r>
                <a:rPr lang="fr-FR" sz="1600" b="1"/>
                <a:t>sucres</a:t>
              </a:r>
              <a:endParaRPr lang="fr-FR" sz="1600"/>
            </a:p>
          </p:txBody>
        </p:sp>
        <p:sp>
          <p:nvSpPr>
            <p:cNvPr id="23" name="Freeform 25"/>
            <p:cNvSpPr>
              <a:spLocks/>
            </p:cNvSpPr>
            <p:nvPr/>
          </p:nvSpPr>
          <p:spPr bwMode="auto">
            <a:xfrm>
              <a:off x="2357" y="3415"/>
              <a:ext cx="1549" cy="232"/>
            </a:xfrm>
            <a:custGeom>
              <a:avLst/>
              <a:gdLst>
                <a:gd name="T0" fmla="*/ 0 w 3035"/>
                <a:gd name="T1" fmla="*/ 415 h 441"/>
                <a:gd name="T2" fmla="*/ 1595 w 3035"/>
                <a:gd name="T3" fmla="*/ 4 h 441"/>
                <a:gd name="T4" fmla="*/ 3035 w 3035"/>
                <a:gd name="T5" fmla="*/ 441 h 441"/>
                <a:gd name="T6" fmla="*/ 0 60000 65536"/>
                <a:gd name="T7" fmla="*/ 0 60000 65536"/>
                <a:gd name="T8" fmla="*/ 0 60000 65536"/>
                <a:gd name="T9" fmla="*/ 0 w 3035"/>
                <a:gd name="T10" fmla="*/ 0 h 441"/>
                <a:gd name="T11" fmla="*/ 3035 w 3035"/>
                <a:gd name="T12" fmla="*/ 441 h 441"/>
              </a:gdLst>
              <a:ahLst/>
              <a:cxnLst>
                <a:cxn ang="T6">
                  <a:pos x="T0" y="T1"/>
                </a:cxn>
                <a:cxn ang="T7">
                  <a:pos x="T2" y="T3"/>
                </a:cxn>
                <a:cxn ang="T8">
                  <a:pos x="T4" y="T5"/>
                </a:cxn>
              </a:cxnLst>
              <a:rect l="T9" t="T10" r="T11" b="T12"/>
              <a:pathLst>
                <a:path w="3035" h="441">
                  <a:moveTo>
                    <a:pt x="0" y="415"/>
                  </a:moveTo>
                  <a:cubicBezTo>
                    <a:pt x="544" y="207"/>
                    <a:pt x="1089" y="0"/>
                    <a:pt x="1595" y="4"/>
                  </a:cubicBezTo>
                  <a:cubicBezTo>
                    <a:pt x="2101" y="8"/>
                    <a:pt x="2568" y="224"/>
                    <a:pt x="3035" y="441"/>
                  </a:cubicBezTo>
                </a:path>
              </a:pathLst>
            </a:custGeom>
            <a:noFill/>
            <a:ln w="25400" cap="flat" cmpd="sng">
              <a:solidFill>
                <a:srgbClr val="000000"/>
              </a:solidFill>
              <a:prstDash val="solid"/>
              <a:round/>
              <a:headEnd type="none" w="med" len="med"/>
              <a:tailEnd type="arrow" w="med" len="med"/>
            </a:ln>
          </p:spPr>
          <p:txBody>
            <a:bodyPr/>
            <a:lstStyle/>
            <a:p>
              <a:endParaRPr lang="fr-FR"/>
            </a:p>
          </p:txBody>
        </p:sp>
      </p:grpSp>
      <p:grpSp>
        <p:nvGrpSpPr>
          <p:cNvPr id="24" name="Group 38"/>
          <p:cNvGrpSpPr>
            <a:grpSpLocks/>
          </p:cNvGrpSpPr>
          <p:nvPr/>
        </p:nvGrpSpPr>
        <p:grpSpPr bwMode="auto">
          <a:xfrm>
            <a:off x="3428256" y="2398614"/>
            <a:ext cx="3233738" cy="744537"/>
            <a:chOff x="2178" y="2929"/>
            <a:chExt cx="2037" cy="469"/>
          </a:xfrm>
        </p:grpSpPr>
        <p:sp>
          <p:nvSpPr>
            <p:cNvPr id="25" name="Text Box 21"/>
            <p:cNvSpPr txBox="1">
              <a:spLocks noChangeArrowheads="1"/>
            </p:cNvSpPr>
            <p:nvPr/>
          </p:nvSpPr>
          <p:spPr bwMode="auto">
            <a:xfrm>
              <a:off x="3880" y="2976"/>
              <a:ext cx="335" cy="292"/>
            </a:xfrm>
            <a:prstGeom prst="rect">
              <a:avLst/>
            </a:prstGeom>
            <a:noFill/>
            <a:ln w="9525" algn="ctr">
              <a:noFill/>
              <a:miter lim="800000"/>
              <a:headEnd/>
              <a:tailEnd/>
            </a:ln>
          </p:spPr>
          <p:txBody>
            <a:bodyPr/>
            <a:lstStyle/>
            <a:p>
              <a:r>
                <a:rPr lang="fr-FR" sz="1600" b="1">
                  <a:solidFill>
                    <a:srgbClr val="800080"/>
                  </a:solidFill>
                </a:rPr>
                <a:t>H+</a:t>
              </a:r>
              <a:endParaRPr lang="fr-FR" sz="1600"/>
            </a:p>
          </p:txBody>
        </p:sp>
        <p:sp>
          <p:nvSpPr>
            <p:cNvPr id="26" name="Text Box 22"/>
            <p:cNvSpPr txBox="1">
              <a:spLocks noChangeArrowheads="1"/>
            </p:cNvSpPr>
            <p:nvPr/>
          </p:nvSpPr>
          <p:spPr bwMode="auto">
            <a:xfrm>
              <a:off x="2178" y="2929"/>
              <a:ext cx="335" cy="291"/>
            </a:xfrm>
            <a:prstGeom prst="rect">
              <a:avLst/>
            </a:prstGeom>
            <a:noFill/>
            <a:ln w="9525" algn="ctr">
              <a:noFill/>
              <a:miter lim="800000"/>
              <a:headEnd/>
              <a:tailEnd/>
            </a:ln>
          </p:spPr>
          <p:txBody>
            <a:bodyPr/>
            <a:lstStyle/>
            <a:p>
              <a:r>
                <a:rPr lang="fr-FR" sz="1600" b="1">
                  <a:solidFill>
                    <a:srgbClr val="800080"/>
                  </a:solidFill>
                </a:rPr>
                <a:t>H+</a:t>
              </a:r>
              <a:endParaRPr lang="fr-FR" sz="1600"/>
            </a:p>
          </p:txBody>
        </p:sp>
        <p:sp>
          <p:nvSpPr>
            <p:cNvPr id="27" name="Freeform 26"/>
            <p:cNvSpPr>
              <a:spLocks/>
            </p:cNvSpPr>
            <p:nvPr/>
          </p:nvSpPr>
          <p:spPr bwMode="auto">
            <a:xfrm flipV="1">
              <a:off x="2355" y="3166"/>
              <a:ext cx="1549" cy="232"/>
            </a:xfrm>
            <a:custGeom>
              <a:avLst/>
              <a:gdLst>
                <a:gd name="T0" fmla="*/ 0 w 3035"/>
                <a:gd name="T1" fmla="*/ 415 h 441"/>
                <a:gd name="T2" fmla="*/ 1595 w 3035"/>
                <a:gd name="T3" fmla="*/ 4 h 441"/>
                <a:gd name="T4" fmla="*/ 3035 w 3035"/>
                <a:gd name="T5" fmla="*/ 441 h 441"/>
                <a:gd name="T6" fmla="*/ 0 60000 65536"/>
                <a:gd name="T7" fmla="*/ 0 60000 65536"/>
                <a:gd name="T8" fmla="*/ 0 60000 65536"/>
                <a:gd name="T9" fmla="*/ 0 w 3035"/>
                <a:gd name="T10" fmla="*/ 0 h 441"/>
                <a:gd name="T11" fmla="*/ 3035 w 3035"/>
                <a:gd name="T12" fmla="*/ 441 h 441"/>
              </a:gdLst>
              <a:ahLst/>
              <a:cxnLst>
                <a:cxn ang="T6">
                  <a:pos x="T0" y="T1"/>
                </a:cxn>
                <a:cxn ang="T7">
                  <a:pos x="T2" y="T3"/>
                </a:cxn>
                <a:cxn ang="T8">
                  <a:pos x="T4" y="T5"/>
                </a:cxn>
              </a:cxnLst>
              <a:rect l="T9" t="T10" r="T11" b="T12"/>
              <a:pathLst>
                <a:path w="3035" h="441">
                  <a:moveTo>
                    <a:pt x="0" y="415"/>
                  </a:moveTo>
                  <a:cubicBezTo>
                    <a:pt x="544" y="207"/>
                    <a:pt x="1089" y="0"/>
                    <a:pt x="1595" y="4"/>
                  </a:cubicBezTo>
                  <a:cubicBezTo>
                    <a:pt x="2101" y="8"/>
                    <a:pt x="2568" y="224"/>
                    <a:pt x="3035" y="441"/>
                  </a:cubicBezTo>
                </a:path>
              </a:pathLst>
            </a:custGeom>
            <a:noFill/>
            <a:ln w="25400" cap="flat" cmpd="sng">
              <a:solidFill>
                <a:srgbClr val="000000"/>
              </a:solidFill>
              <a:prstDash val="solid"/>
              <a:round/>
              <a:headEnd type="none" w="med" len="med"/>
              <a:tailEnd type="arrow" w="med" len="med"/>
            </a:ln>
          </p:spPr>
          <p:txBody>
            <a:bodyPr/>
            <a:lstStyle/>
            <a:p>
              <a:endParaRPr lang="fr-FR"/>
            </a:p>
          </p:txBody>
        </p:sp>
      </p:grpSp>
      <p:grpSp>
        <p:nvGrpSpPr>
          <p:cNvPr id="28" name="Group 40"/>
          <p:cNvGrpSpPr>
            <a:grpSpLocks/>
          </p:cNvGrpSpPr>
          <p:nvPr/>
        </p:nvGrpSpPr>
        <p:grpSpPr bwMode="auto">
          <a:xfrm>
            <a:off x="3648919" y="1454051"/>
            <a:ext cx="2752725" cy="1146175"/>
            <a:chOff x="2317" y="2334"/>
            <a:chExt cx="1734" cy="722"/>
          </a:xfrm>
        </p:grpSpPr>
        <p:sp>
          <p:nvSpPr>
            <p:cNvPr id="29" name="AutoShape 17"/>
            <p:cNvSpPr>
              <a:spLocks noChangeArrowheads="1"/>
            </p:cNvSpPr>
            <p:nvPr/>
          </p:nvSpPr>
          <p:spPr bwMode="auto">
            <a:xfrm>
              <a:off x="3269" y="2448"/>
              <a:ext cx="230" cy="521"/>
            </a:xfrm>
            <a:prstGeom prst="curvedRightArrow">
              <a:avLst>
                <a:gd name="adj1" fmla="val 10068"/>
                <a:gd name="adj2" fmla="val 55372"/>
                <a:gd name="adj3" fmla="val 33333"/>
              </a:avLst>
            </a:prstGeom>
            <a:solidFill>
              <a:srgbClr val="008080"/>
            </a:solidFill>
            <a:ln w="9525">
              <a:solidFill>
                <a:srgbClr val="008080"/>
              </a:solidFill>
              <a:miter lim="800000"/>
              <a:headEnd/>
              <a:tailEnd/>
            </a:ln>
          </p:spPr>
          <p:txBody>
            <a:bodyPr/>
            <a:lstStyle/>
            <a:p>
              <a:endParaRPr lang="fr-FR"/>
            </a:p>
          </p:txBody>
        </p:sp>
        <p:sp>
          <p:nvSpPr>
            <p:cNvPr id="30" name="Text Box 18"/>
            <p:cNvSpPr txBox="1">
              <a:spLocks noChangeArrowheads="1"/>
            </p:cNvSpPr>
            <p:nvPr/>
          </p:nvSpPr>
          <p:spPr bwMode="auto">
            <a:xfrm>
              <a:off x="3452" y="2334"/>
              <a:ext cx="460" cy="277"/>
            </a:xfrm>
            <a:prstGeom prst="rect">
              <a:avLst/>
            </a:prstGeom>
            <a:noFill/>
            <a:ln w="9525" algn="ctr">
              <a:noFill/>
              <a:miter lim="800000"/>
              <a:headEnd/>
              <a:tailEnd/>
            </a:ln>
          </p:spPr>
          <p:txBody>
            <a:bodyPr/>
            <a:lstStyle/>
            <a:p>
              <a:r>
                <a:rPr lang="fr-FR" sz="1600" b="1">
                  <a:solidFill>
                    <a:srgbClr val="008080"/>
                  </a:solidFill>
                </a:rPr>
                <a:t>ATP</a:t>
              </a:r>
              <a:endParaRPr lang="fr-FR" sz="1600"/>
            </a:p>
          </p:txBody>
        </p:sp>
        <p:sp>
          <p:nvSpPr>
            <p:cNvPr id="31" name="Text Box 19"/>
            <p:cNvSpPr txBox="1">
              <a:spLocks noChangeArrowheads="1"/>
            </p:cNvSpPr>
            <p:nvPr/>
          </p:nvSpPr>
          <p:spPr bwMode="auto">
            <a:xfrm>
              <a:off x="3443" y="2779"/>
              <a:ext cx="584" cy="277"/>
            </a:xfrm>
            <a:prstGeom prst="rect">
              <a:avLst/>
            </a:prstGeom>
            <a:noFill/>
            <a:ln w="9525" algn="ctr">
              <a:noFill/>
              <a:miter lim="800000"/>
              <a:headEnd/>
              <a:tailEnd/>
            </a:ln>
          </p:spPr>
          <p:txBody>
            <a:bodyPr/>
            <a:lstStyle/>
            <a:p>
              <a:r>
                <a:rPr lang="fr-FR" sz="1600" b="1">
                  <a:solidFill>
                    <a:srgbClr val="008080"/>
                  </a:solidFill>
                </a:rPr>
                <a:t>ADP+Pi</a:t>
              </a:r>
              <a:endParaRPr lang="fr-FR" sz="1600"/>
            </a:p>
          </p:txBody>
        </p:sp>
        <p:sp>
          <p:nvSpPr>
            <p:cNvPr id="32" name="Freeform 27"/>
            <p:cNvSpPr>
              <a:spLocks/>
            </p:cNvSpPr>
            <p:nvPr/>
          </p:nvSpPr>
          <p:spPr bwMode="auto">
            <a:xfrm>
              <a:off x="2317" y="2629"/>
              <a:ext cx="729" cy="348"/>
            </a:xfrm>
            <a:custGeom>
              <a:avLst/>
              <a:gdLst>
                <a:gd name="T0" fmla="*/ 1427 w 1427"/>
                <a:gd name="T1" fmla="*/ 83 h 661"/>
                <a:gd name="T2" fmla="*/ 489 w 1427"/>
                <a:gd name="T3" fmla="*/ 96 h 661"/>
                <a:gd name="T4" fmla="*/ 0 w 1427"/>
                <a:gd name="T5" fmla="*/ 661 h 661"/>
                <a:gd name="T6" fmla="*/ 0 60000 65536"/>
                <a:gd name="T7" fmla="*/ 0 60000 65536"/>
                <a:gd name="T8" fmla="*/ 0 60000 65536"/>
                <a:gd name="T9" fmla="*/ 0 w 1427"/>
                <a:gd name="T10" fmla="*/ 0 h 661"/>
                <a:gd name="T11" fmla="*/ 1427 w 1427"/>
                <a:gd name="T12" fmla="*/ 661 h 661"/>
              </a:gdLst>
              <a:ahLst/>
              <a:cxnLst>
                <a:cxn ang="T6">
                  <a:pos x="T0" y="T1"/>
                </a:cxn>
                <a:cxn ang="T7">
                  <a:pos x="T2" y="T3"/>
                </a:cxn>
                <a:cxn ang="T8">
                  <a:pos x="T4" y="T5"/>
                </a:cxn>
              </a:cxnLst>
              <a:rect l="T9" t="T10" r="T11" b="T12"/>
              <a:pathLst>
                <a:path w="1427" h="661">
                  <a:moveTo>
                    <a:pt x="1427" y="83"/>
                  </a:moveTo>
                  <a:cubicBezTo>
                    <a:pt x="1077" y="41"/>
                    <a:pt x="727" y="0"/>
                    <a:pt x="489" y="96"/>
                  </a:cubicBezTo>
                  <a:cubicBezTo>
                    <a:pt x="251" y="192"/>
                    <a:pt x="125" y="426"/>
                    <a:pt x="0" y="661"/>
                  </a:cubicBezTo>
                </a:path>
              </a:pathLst>
            </a:custGeom>
            <a:noFill/>
            <a:ln w="25400" cap="flat" cmpd="sng">
              <a:solidFill>
                <a:srgbClr val="000000"/>
              </a:solidFill>
              <a:prstDash val="solid"/>
              <a:round/>
              <a:headEnd type="none" w="med" len="med"/>
              <a:tailEnd type="arrow" w="med" len="med"/>
            </a:ln>
          </p:spPr>
          <p:txBody>
            <a:bodyPr/>
            <a:lstStyle/>
            <a:p>
              <a:endParaRPr lang="fr-FR"/>
            </a:p>
          </p:txBody>
        </p:sp>
        <p:sp>
          <p:nvSpPr>
            <p:cNvPr id="33" name="Freeform 28"/>
            <p:cNvSpPr>
              <a:spLocks/>
            </p:cNvSpPr>
            <p:nvPr/>
          </p:nvSpPr>
          <p:spPr bwMode="auto">
            <a:xfrm>
              <a:off x="3282" y="2614"/>
              <a:ext cx="769" cy="403"/>
            </a:xfrm>
            <a:custGeom>
              <a:avLst/>
              <a:gdLst>
                <a:gd name="T0" fmla="*/ 1505 w 1505"/>
                <a:gd name="T1" fmla="*/ 766 h 766"/>
                <a:gd name="T2" fmla="*/ 1247 w 1505"/>
                <a:gd name="T3" fmla="*/ 111 h 766"/>
                <a:gd name="T4" fmla="*/ 0 w 1505"/>
                <a:gd name="T5" fmla="*/ 98 h 766"/>
                <a:gd name="T6" fmla="*/ 0 60000 65536"/>
                <a:gd name="T7" fmla="*/ 0 60000 65536"/>
                <a:gd name="T8" fmla="*/ 0 60000 65536"/>
                <a:gd name="T9" fmla="*/ 0 w 1505"/>
                <a:gd name="T10" fmla="*/ 0 h 766"/>
                <a:gd name="T11" fmla="*/ 1505 w 1505"/>
                <a:gd name="T12" fmla="*/ 766 h 766"/>
              </a:gdLst>
              <a:ahLst/>
              <a:cxnLst>
                <a:cxn ang="T6">
                  <a:pos x="T0" y="T1"/>
                </a:cxn>
                <a:cxn ang="T7">
                  <a:pos x="T2" y="T3"/>
                </a:cxn>
                <a:cxn ang="T8">
                  <a:pos x="T4" y="T5"/>
                </a:cxn>
              </a:cxnLst>
              <a:rect l="T9" t="T10" r="T11" b="T12"/>
              <a:pathLst>
                <a:path w="1505" h="766">
                  <a:moveTo>
                    <a:pt x="1505" y="766"/>
                  </a:moveTo>
                  <a:cubicBezTo>
                    <a:pt x="1501" y="494"/>
                    <a:pt x="1498" y="222"/>
                    <a:pt x="1247" y="111"/>
                  </a:cubicBezTo>
                  <a:cubicBezTo>
                    <a:pt x="996" y="0"/>
                    <a:pt x="498" y="49"/>
                    <a:pt x="0" y="98"/>
                  </a:cubicBezTo>
                </a:path>
              </a:pathLst>
            </a:custGeom>
            <a:noFill/>
            <a:ln w="25400" cap="flat" cmpd="sng">
              <a:solidFill>
                <a:srgbClr val="000000"/>
              </a:solidFill>
              <a:prstDash val="solid"/>
              <a:round/>
              <a:headEnd type="none" w="med" len="med"/>
              <a:tailEnd type="arrow" w="med" len="med"/>
            </a:ln>
          </p:spPr>
          <p:txBody>
            <a:bodyPr/>
            <a:lstStyle/>
            <a:p>
              <a:endParaRPr lang="fr-FR"/>
            </a:p>
          </p:txBody>
        </p:sp>
      </p:grpSp>
      <p:grpSp>
        <p:nvGrpSpPr>
          <p:cNvPr id="34" name="Group 39"/>
          <p:cNvGrpSpPr>
            <a:grpSpLocks/>
          </p:cNvGrpSpPr>
          <p:nvPr/>
        </p:nvGrpSpPr>
        <p:grpSpPr bwMode="auto">
          <a:xfrm>
            <a:off x="6460381" y="3238401"/>
            <a:ext cx="1292225" cy="704850"/>
            <a:chOff x="4088" y="3458"/>
            <a:chExt cx="814" cy="444"/>
          </a:xfrm>
        </p:grpSpPr>
        <p:sp>
          <p:nvSpPr>
            <p:cNvPr id="35" name="Line 29"/>
            <p:cNvSpPr>
              <a:spLocks noChangeShapeType="1"/>
            </p:cNvSpPr>
            <p:nvPr/>
          </p:nvSpPr>
          <p:spPr bwMode="auto">
            <a:xfrm flipV="1">
              <a:off x="4090" y="3593"/>
              <a:ext cx="124" cy="108"/>
            </a:xfrm>
            <a:prstGeom prst="line">
              <a:avLst/>
            </a:prstGeom>
            <a:noFill/>
            <a:ln w="9525">
              <a:solidFill>
                <a:srgbClr val="000000"/>
              </a:solidFill>
              <a:round/>
              <a:headEnd/>
              <a:tailEnd type="triangle" w="med" len="med"/>
            </a:ln>
          </p:spPr>
          <p:txBody>
            <a:bodyPr/>
            <a:lstStyle/>
            <a:p>
              <a:endParaRPr lang="fr-FR"/>
            </a:p>
          </p:txBody>
        </p:sp>
        <p:sp>
          <p:nvSpPr>
            <p:cNvPr id="36" name="Line 30"/>
            <p:cNvSpPr>
              <a:spLocks noChangeShapeType="1"/>
            </p:cNvSpPr>
            <p:nvPr/>
          </p:nvSpPr>
          <p:spPr bwMode="auto">
            <a:xfrm>
              <a:off x="4088" y="3706"/>
              <a:ext cx="124" cy="108"/>
            </a:xfrm>
            <a:prstGeom prst="line">
              <a:avLst/>
            </a:prstGeom>
            <a:noFill/>
            <a:ln w="9525">
              <a:solidFill>
                <a:srgbClr val="000000"/>
              </a:solidFill>
              <a:round/>
              <a:headEnd/>
              <a:tailEnd type="triangle" w="med" len="med"/>
            </a:ln>
          </p:spPr>
          <p:txBody>
            <a:bodyPr/>
            <a:lstStyle/>
            <a:p>
              <a:endParaRPr lang="fr-FR"/>
            </a:p>
          </p:txBody>
        </p:sp>
        <p:sp>
          <p:nvSpPr>
            <p:cNvPr id="37" name="Text Box 31"/>
            <p:cNvSpPr txBox="1">
              <a:spLocks noChangeArrowheads="1"/>
            </p:cNvSpPr>
            <p:nvPr/>
          </p:nvSpPr>
          <p:spPr bwMode="auto">
            <a:xfrm>
              <a:off x="4208" y="3458"/>
              <a:ext cx="666" cy="223"/>
            </a:xfrm>
            <a:prstGeom prst="rect">
              <a:avLst/>
            </a:prstGeom>
            <a:noFill/>
            <a:ln w="9525" algn="ctr">
              <a:noFill/>
              <a:miter lim="800000"/>
              <a:headEnd/>
              <a:tailEnd/>
            </a:ln>
          </p:spPr>
          <p:txBody>
            <a:bodyPr/>
            <a:lstStyle/>
            <a:p>
              <a:r>
                <a:rPr lang="fr-FR" sz="1600" b="1"/>
                <a:t>carbone</a:t>
              </a:r>
              <a:endParaRPr lang="fr-FR" sz="1600"/>
            </a:p>
          </p:txBody>
        </p:sp>
        <p:sp>
          <p:nvSpPr>
            <p:cNvPr id="38" name="Text Box 32"/>
            <p:cNvSpPr txBox="1">
              <a:spLocks noChangeArrowheads="1"/>
            </p:cNvSpPr>
            <p:nvPr/>
          </p:nvSpPr>
          <p:spPr bwMode="auto">
            <a:xfrm>
              <a:off x="4205" y="3679"/>
              <a:ext cx="697" cy="223"/>
            </a:xfrm>
            <a:prstGeom prst="rect">
              <a:avLst/>
            </a:prstGeom>
            <a:noFill/>
            <a:ln w="9525" algn="ctr">
              <a:noFill/>
              <a:miter lim="800000"/>
              <a:headEnd/>
              <a:tailEnd/>
            </a:ln>
          </p:spPr>
          <p:txBody>
            <a:bodyPr/>
            <a:lstStyle/>
            <a:p>
              <a:r>
                <a:rPr lang="fr-FR" sz="1600" b="1"/>
                <a:t>énergie</a:t>
              </a:r>
              <a:endParaRPr lang="fr-FR" sz="1600"/>
            </a:p>
          </p:txBody>
        </p:sp>
      </p:grpSp>
      <p:sp>
        <p:nvSpPr>
          <p:cNvPr id="40" name="Rectangle 39"/>
          <p:cNvSpPr/>
          <p:nvPr/>
        </p:nvSpPr>
        <p:spPr>
          <a:xfrm>
            <a:off x="467544" y="4653136"/>
            <a:ext cx="8288783" cy="1938992"/>
          </a:xfrm>
          <a:prstGeom prst="rect">
            <a:avLst/>
          </a:prstGeom>
        </p:spPr>
        <p:txBody>
          <a:bodyPr wrap="square">
            <a:spAutoFit/>
          </a:bodyPr>
          <a:lstStyle/>
          <a:p>
            <a:pPr lvl="0">
              <a:lnSpc>
                <a:spcPct val="200000"/>
              </a:lnSpc>
              <a:spcBef>
                <a:spcPct val="50000"/>
              </a:spcBef>
            </a:pPr>
            <a:r>
              <a:rPr lang="fr-FR" sz="2000" dirty="0" smtClean="0">
                <a:solidFill>
                  <a:prstClr val="black"/>
                </a:solidFill>
              </a:rPr>
              <a:t>Les gibbérellines jouent, selon les espèces, soit sur l’activité </a:t>
            </a:r>
            <a:r>
              <a:rPr lang="fr-FR" sz="2000" dirty="0" err="1" smtClean="0">
                <a:solidFill>
                  <a:prstClr val="black"/>
                </a:solidFill>
              </a:rPr>
              <a:t>ATPase</a:t>
            </a:r>
            <a:r>
              <a:rPr lang="fr-FR" sz="2000" dirty="0" smtClean="0">
                <a:solidFill>
                  <a:prstClr val="black"/>
                </a:solidFill>
              </a:rPr>
              <a:t>-H+, soit sur celle des transporteurs ou </a:t>
            </a:r>
            <a:r>
              <a:rPr lang="fr-FR" sz="2000" dirty="0" err="1" smtClean="0">
                <a:solidFill>
                  <a:prstClr val="black"/>
                </a:solidFill>
              </a:rPr>
              <a:t>co</a:t>
            </a:r>
            <a:r>
              <a:rPr lang="fr-FR" sz="2000" dirty="0" smtClean="0">
                <a:solidFill>
                  <a:prstClr val="black"/>
                </a:solidFill>
              </a:rPr>
              <a:t>-transporteurs. Ces derniers sont inhibés pendant la dormance.</a:t>
            </a:r>
            <a:endParaRPr lang="fr-FR" sz="2000" dirty="0">
              <a:solidFill>
                <a:prstClr val="black"/>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5589240"/>
            <a:ext cx="7848872" cy="646331"/>
          </a:xfrm>
          <a:prstGeom prst="rect">
            <a:avLst/>
          </a:prstGeom>
        </p:spPr>
        <p:txBody>
          <a:bodyPr wrap="square">
            <a:spAutoFit/>
          </a:bodyPr>
          <a:lstStyle/>
          <a:p>
            <a:r>
              <a:rPr lang="fr-FR" dirty="0" smtClean="0">
                <a:solidFill>
                  <a:prstClr val="black"/>
                </a:solidFill>
              </a:rPr>
              <a:t>Inhibition des gibbérellines permet de </a:t>
            </a:r>
            <a:r>
              <a:rPr lang="fr-FR" b="1" dirty="0" smtClean="0">
                <a:solidFill>
                  <a:prstClr val="black"/>
                </a:solidFill>
              </a:rPr>
              <a:t>retarder la germination et limiter la taille des plantes </a:t>
            </a:r>
            <a:r>
              <a:rPr lang="fr-FR" dirty="0" smtClean="0">
                <a:solidFill>
                  <a:prstClr val="black"/>
                </a:solidFill>
              </a:rPr>
              <a:t>(limiter la verse)</a:t>
            </a:r>
            <a:endParaRPr lang="fr-FR" b="1" dirty="0"/>
          </a:p>
        </p:txBody>
      </p:sp>
      <p:sp>
        <p:nvSpPr>
          <p:cNvPr id="12" name="Rectangle 11"/>
          <p:cNvSpPr/>
          <p:nvPr/>
        </p:nvSpPr>
        <p:spPr>
          <a:xfrm>
            <a:off x="251520" y="260648"/>
            <a:ext cx="8784976" cy="369332"/>
          </a:xfrm>
          <a:prstGeom prst="rect">
            <a:avLst/>
          </a:prstGeom>
        </p:spPr>
        <p:txBody>
          <a:bodyPr wrap="square">
            <a:spAutoFit/>
          </a:bodyPr>
          <a:lstStyle/>
          <a:p>
            <a:r>
              <a:rPr lang="fr-FR" b="1" dirty="0" smtClean="0">
                <a:solidFill>
                  <a:prstClr val="black"/>
                </a:solidFill>
              </a:rPr>
              <a:t>Interactions</a:t>
            </a:r>
            <a:r>
              <a:rPr lang="fr-FR" dirty="0" smtClean="0">
                <a:solidFill>
                  <a:prstClr val="black"/>
                </a:solidFill>
              </a:rPr>
              <a:t>: principalement avec les </a:t>
            </a:r>
            <a:r>
              <a:rPr lang="fr-FR" b="1" dirty="0" smtClean="0">
                <a:solidFill>
                  <a:prstClr val="black"/>
                </a:solidFill>
              </a:rPr>
              <a:t>auxines</a:t>
            </a:r>
            <a:r>
              <a:rPr lang="fr-FR" dirty="0" smtClean="0">
                <a:solidFill>
                  <a:prstClr val="black"/>
                </a:solidFill>
              </a:rPr>
              <a:t> et </a:t>
            </a:r>
            <a:r>
              <a:rPr lang="fr-FR" b="1" dirty="0" smtClean="0">
                <a:solidFill>
                  <a:prstClr val="black"/>
                </a:solidFill>
              </a:rPr>
              <a:t>l’acide </a:t>
            </a:r>
            <a:r>
              <a:rPr lang="fr-FR" b="1" dirty="0" err="1" smtClean="0">
                <a:solidFill>
                  <a:prstClr val="black"/>
                </a:solidFill>
              </a:rPr>
              <a:t>abscissique</a:t>
            </a:r>
            <a:endParaRPr lang="fr-FR" b="1" dirty="0"/>
          </a:p>
        </p:txBody>
      </p:sp>
      <p:grpSp>
        <p:nvGrpSpPr>
          <p:cNvPr id="15" name="Groupe 14"/>
          <p:cNvGrpSpPr/>
          <p:nvPr/>
        </p:nvGrpSpPr>
        <p:grpSpPr>
          <a:xfrm>
            <a:off x="251520" y="836712"/>
            <a:ext cx="8496944" cy="4104456"/>
            <a:chOff x="251520" y="836712"/>
            <a:chExt cx="8496944" cy="4104456"/>
          </a:xfrm>
        </p:grpSpPr>
        <p:pic>
          <p:nvPicPr>
            <p:cNvPr id="2" name="Picture 1"/>
            <p:cNvPicPr>
              <a:picLocks noChangeAspect="1"/>
            </p:cNvPicPr>
            <p:nvPr/>
          </p:nvPicPr>
          <p:blipFill>
            <a:blip r:embed="rId2" cstate="print"/>
            <a:srcRect/>
            <a:stretch>
              <a:fillRect/>
            </a:stretch>
          </p:blipFill>
          <p:spPr bwMode="auto">
            <a:xfrm>
              <a:off x="1259632" y="1412776"/>
              <a:ext cx="5301444" cy="3528392"/>
            </a:xfrm>
            <a:prstGeom prst="rect">
              <a:avLst/>
            </a:prstGeom>
            <a:noFill/>
            <a:ln w="9525">
              <a:noFill/>
              <a:miter lim="800000"/>
              <a:headEnd/>
              <a:tailEnd/>
            </a:ln>
          </p:spPr>
        </p:pic>
        <p:sp>
          <p:nvSpPr>
            <p:cNvPr id="10" name="Légende encadrée 1 9"/>
            <p:cNvSpPr/>
            <p:nvPr/>
          </p:nvSpPr>
          <p:spPr>
            <a:xfrm>
              <a:off x="5652120" y="3789040"/>
              <a:ext cx="1152128" cy="720080"/>
            </a:xfrm>
            <a:prstGeom prst="borderCallout1">
              <a:avLst>
                <a:gd name="adj1" fmla="val -4766"/>
                <a:gd name="adj2" fmla="val 51436"/>
                <a:gd name="adj3" fmla="val -83466"/>
                <a:gd name="adj4" fmla="val 39074"/>
              </a:avLst>
            </a:prstGeom>
            <a:noFill/>
            <a:ln>
              <a:no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ysClr val="windowText" lastClr="000000"/>
                  </a:solidFill>
                </a:rPr>
                <a:t>[sauvage]</a:t>
              </a:r>
              <a:endParaRPr lang="fr-FR" dirty="0">
                <a:solidFill>
                  <a:sysClr val="windowText" lastClr="000000"/>
                </a:solidFill>
              </a:endParaRPr>
            </a:p>
          </p:txBody>
        </p:sp>
        <p:sp>
          <p:nvSpPr>
            <p:cNvPr id="14" name="Rectangle 13"/>
            <p:cNvSpPr/>
            <p:nvPr/>
          </p:nvSpPr>
          <p:spPr>
            <a:xfrm>
              <a:off x="251520" y="836712"/>
              <a:ext cx="8496944" cy="646331"/>
            </a:xfrm>
            <a:prstGeom prst="rect">
              <a:avLst/>
            </a:prstGeom>
          </p:spPr>
          <p:txBody>
            <a:bodyPr wrap="square">
              <a:spAutoFit/>
            </a:bodyPr>
            <a:lstStyle/>
            <a:p>
              <a:r>
                <a:rPr lang="fr-FR" b="1" dirty="0" smtClean="0">
                  <a:solidFill>
                    <a:prstClr val="black"/>
                  </a:solidFill>
                </a:rPr>
                <a:t>Applications</a:t>
              </a:r>
              <a:r>
                <a:rPr lang="fr-FR" dirty="0" smtClean="0">
                  <a:solidFill>
                    <a:prstClr val="black"/>
                  </a:solidFill>
                </a:rPr>
                <a:t>: augmenter la teneur en sucre, diminuer le nb de fruits donc augmenter leur taille</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88640"/>
            <a:ext cx="3677482" cy="369332"/>
          </a:xfrm>
          <a:prstGeom prst="rect">
            <a:avLst/>
          </a:prstGeom>
        </p:spPr>
        <p:txBody>
          <a:bodyPr wrap="none">
            <a:spAutoFit/>
          </a:bodyPr>
          <a:lstStyle/>
          <a:p>
            <a:r>
              <a:rPr lang="fr-FR" b="1" dirty="0" smtClean="0"/>
              <a:t>2.3.1 Structure chimique et synthèse</a:t>
            </a:r>
            <a:endParaRPr lang="fr-FR" dirty="0"/>
          </a:p>
        </p:txBody>
      </p:sp>
      <p:sp>
        <p:nvSpPr>
          <p:cNvPr id="2" name="Rectangle 1"/>
          <p:cNvSpPr/>
          <p:nvPr/>
        </p:nvSpPr>
        <p:spPr>
          <a:xfrm>
            <a:off x="0" y="188640"/>
            <a:ext cx="4078681" cy="1323439"/>
          </a:xfrm>
          <a:prstGeom prst="rect">
            <a:avLst/>
          </a:prstGeom>
          <a:solidFill>
            <a:schemeClr val="bg1"/>
          </a:solidFill>
        </p:spPr>
        <p:txBody>
          <a:bodyPr wrap="square">
            <a:spAutoFit/>
          </a:bodyPr>
          <a:lstStyle/>
          <a:p>
            <a:r>
              <a:rPr lang="fr-FR" sz="2000" dirty="0" smtClean="0"/>
              <a:t>2.3 CYTOKININES</a:t>
            </a:r>
          </a:p>
          <a:p>
            <a:endParaRPr lang="fr-FR" sz="2000" dirty="0" smtClean="0"/>
          </a:p>
          <a:p>
            <a:r>
              <a:rPr lang="fr-FR" sz="2000" b="1" dirty="0" smtClean="0"/>
              <a:t>2.3.1 Structure chimique et synthèse</a:t>
            </a:r>
          </a:p>
          <a:p>
            <a:r>
              <a:rPr lang="fr-FR" sz="2000" b="1" dirty="0" smtClean="0"/>
              <a:t>2.3.2 Effets principaux</a:t>
            </a:r>
            <a:endParaRPr lang="fr-FR" sz="2000" dirty="0" smtClean="0"/>
          </a:p>
        </p:txBody>
      </p:sp>
      <p:sp>
        <p:nvSpPr>
          <p:cNvPr id="4" name="Text Box 24"/>
          <p:cNvSpPr txBox="1">
            <a:spLocks noChangeArrowheads="1"/>
          </p:cNvSpPr>
          <p:nvPr/>
        </p:nvSpPr>
        <p:spPr bwMode="auto">
          <a:xfrm>
            <a:off x="0" y="1605285"/>
            <a:ext cx="9144000" cy="1463675"/>
          </a:xfrm>
          <a:prstGeom prst="rect">
            <a:avLst/>
          </a:prstGeom>
          <a:noFill/>
          <a:ln w="9525">
            <a:noFill/>
            <a:miter lim="800000"/>
            <a:headEnd/>
            <a:tailEnd/>
          </a:ln>
        </p:spPr>
        <p:txBody>
          <a:bodyPr>
            <a:spAutoFit/>
          </a:bodyPr>
          <a:lstStyle/>
          <a:p>
            <a:pPr>
              <a:lnSpc>
                <a:spcPct val="150000"/>
              </a:lnSpc>
              <a:spcBef>
                <a:spcPct val="50000"/>
              </a:spcBef>
              <a:buFontTx/>
              <a:buChar char="•"/>
            </a:pPr>
            <a:r>
              <a:rPr lang="fr-FR" sz="2000" dirty="0"/>
              <a:t> en essayant différents additifs sur des cellules ne pouvant pas se multiplier seules (cellules de moelle) : découverte d’une substance provoquant la multiplication…</a:t>
            </a:r>
          </a:p>
        </p:txBody>
      </p:sp>
      <p:sp>
        <p:nvSpPr>
          <p:cNvPr id="5" name="Text Box 25"/>
          <p:cNvSpPr txBox="1">
            <a:spLocks noChangeArrowheads="1"/>
          </p:cNvSpPr>
          <p:nvPr/>
        </p:nvSpPr>
        <p:spPr bwMode="auto">
          <a:xfrm>
            <a:off x="0" y="2934965"/>
            <a:ext cx="9144000" cy="854075"/>
          </a:xfrm>
          <a:prstGeom prst="rect">
            <a:avLst/>
          </a:prstGeom>
          <a:noFill/>
          <a:ln w="9525">
            <a:noFill/>
            <a:miter lim="800000"/>
            <a:headEnd/>
            <a:tailEnd/>
          </a:ln>
        </p:spPr>
        <p:txBody>
          <a:bodyPr>
            <a:spAutoFit/>
          </a:bodyPr>
          <a:lstStyle/>
          <a:p>
            <a:pPr>
              <a:spcBef>
                <a:spcPct val="50000"/>
              </a:spcBef>
              <a:buFontTx/>
              <a:buChar char="•"/>
            </a:pPr>
            <a:r>
              <a:rPr lang="fr-FR" sz="2000" dirty="0"/>
              <a:t> </a:t>
            </a:r>
            <a:r>
              <a:rPr lang="fr-FR" sz="2000" dirty="0" err="1"/>
              <a:t>Skoog</a:t>
            </a:r>
            <a:r>
              <a:rPr lang="fr-FR" sz="2000" dirty="0"/>
              <a:t> (1950) : </a:t>
            </a:r>
            <a:r>
              <a:rPr lang="fr-FR" sz="2000" dirty="0" smtClean="0">
                <a:sym typeface="Wingdings"/>
              </a:rPr>
              <a:t></a:t>
            </a:r>
            <a:r>
              <a:rPr lang="fr-FR" sz="2000" dirty="0" smtClean="0"/>
              <a:t>applique </a:t>
            </a:r>
            <a:r>
              <a:rPr lang="fr-FR" sz="2000" dirty="0"/>
              <a:t>de l’</a:t>
            </a:r>
            <a:r>
              <a:rPr lang="fr-FR" sz="2000" b="1" dirty="0">
                <a:solidFill>
                  <a:srgbClr val="0E9414"/>
                </a:solidFill>
              </a:rPr>
              <a:t>auxine</a:t>
            </a:r>
            <a:r>
              <a:rPr lang="fr-FR" sz="2000" dirty="0"/>
              <a:t> sur cellules de moelle : </a:t>
            </a:r>
            <a:r>
              <a:rPr lang="fr-FR" sz="2000" b="1" dirty="0">
                <a:solidFill>
                  <a:srgbClr val="0E9414"/>
                </a:solidFill>
              </a:rPr>
              <a:t>grandissement</a:t>
            </a:r>
            <a:r>
              <a:rPr lang="fr-FR" sz="2000" dirty="0"/>
              <a:t>.</a:t>
            </a:r>
          </a:p>
          <a:p>
            <a:pPr>
              <a:spcBef>
                <a:spcPct val="50000"/>
              </a:spcBef>
            </a:pPr>
            <a:r>
              <a:rPr lang="fr-FR" sz="2000" dirty="0"/>
              <a:t>                        </a:t>
            </a:r>
            <a:r>
              <a:rPr lang="fr-FR" sz="2000" dirty="0" smtClean="0"/>
              <a:t>      </a:t>
            </a:r>
            <a:r>
              <a:rPr lang="fr-FR" sz="2000" dirty="0" smtClean="0">
                <a:sym typeface="Wingdings"/>
              </a:rPr>
              <a:t></a:t>
            </a:r>
            <a:r>
              <a:rPr lang="fr-FR" sz="2000" dirty="0" smtClean="0"/>
              <a:t>applique </a:t>
            </a:r>
            <a:r>
              <a:rPr lang="fr-FR" sz="2000" dirty="0"/>
              <a:t>un mélange complexe (</a:t>
            </a:r>
            <a:r>
              <a:rPr lang="fr-FR" sz="2000" b="1" dirty="0">
                <a:solidFill>
                  <a:srgbClr val="00B0F0"/>
                </a:solidFill>
              </a:rPr>
              <a:t>lait de coco</a:t>
            </a:r>
            <a:r>
              <a:rPr lang="fr-FR" sz="2000" dirty="0"/>
              <a:t>) : </a:t>
            </a:r>
            <a:r>
              <a:rPr lang="fr-FR" sz="2000" b="1" dirty="0">
                <a:solidFill>
                  <a:srgbClr val="00B0F0"/>
                </a:solidFill>
              </a:rPr>
              <a:t>multiplication</a:t>
            </a:r>
            <a:r>
              <a:rPr lang="fr-FR" sz="2000" dirty="0"/>
              <a:t>.</a:t>
            </a:r>
          </a:p>
        </p:txBody>
      </p:sp>
      <p:sp>
        <p:nvSpPr>
          <p:cNvPr id="6" name="Text Box 29"/>
          <p:cNvSpPr txBox="1">
            <a:spLocks noChangeArrowheads="1"/>
          </p:cNvSpPr>
          <p:nvPr/>
        </p:nvSpPr>
        <p:spPr bwMode="auto">
          <a:xfrm>
            <a:off x="0" y="4293096"/>
            <a:ext cx="9144000" cy="1508105"/>
          </a:xfrm>
          <a:prstGeom prst="rect">
            <a:avLst/>
          </a:prstGeom>
          <a:solidFill>
            <a:srgbClr val="FFC000"/>
          </a:solidFill>
          <a:ln w="9525">
            <a:noFill/>
            <a:miter lim="800000"/>
            <a:headEnd/>
            <a:tailEnd/>
          </a:ln>
          <a:effectLst/>
        </p:spPr>
        <p:txBody>
          <a:bodyPr wrap="square">
            <a:spAutoFit/>
          </a:bodyPr>
          <a:lstStyle/>
          <a:p>
            <a:pPr algn="ctr">
              <a:spcBef>
                <a:spcPct val="50000"/>
              </a:spcBef>
              <a:defRPr/>
            </a:pPr>
            <a:r>
              <a:rPr lang="fr-FR" sz="2000" dirty="0"/>
              <a:t>Toutes les molécules ayant les mêmes propriétés ont été nommées « </a:t>
            </a:r>
            <a:r>
              <a:rPr lang="fr-FR" sz="2000" b="1" dirty="0" err="1">
                <a:solidFill>
                  <a:schemeClr val="folHlink"/>
                </a:solidFill>
              </a:rPr>
              <a:t>cytokinines</a:t>
            </a:r>
            <a:r>
              <a:rPr lang="fr-FR" sz="2000" dirty="0"/>
              <a:t> »</a:t>
            </a:r>
          </a:p>
          <a:p>
            <a:pPr>
              <a:lnSpc>
                <a:spcPct val="130000"/>
              </a:lnSpc>
              <a:spcBef>
                <a:spcPct val="50000"/>
              </a:spcBef>
              <a:defRPr/>
            </a:pPr>
            <a:r>
              <a:rPr lang="fr-FR" sz="2000" dirty="0"/>
              <a:t>Car elles provoquent la </a:t>
            </a:r>
            <a:r>
              <a:rPr lang="fr-FR" sz="2000" b="1" dirty="0" err="1">
                <a:solidFill>
                  <a:schemeClr val="folHlink"/>
                </a:solidFill>
              </a:rPr>
              <a:t>cytocinèse</a:t>
            </a:r>
            <a:r>
              <a:rPr lang="fr-FR" sz="2000" b="1" dirty="0">
                <a:solidFill>
                  <a:schemeClr val="folHlink"/>
                </a:solidFill>
              </a:rPr>
              <a:t> </a:t>
            </a:r>
          </a:p>
          <a:p>
            <a:pPr>
              <a:lnSpc>
                <a:spcPct val="130000"/>
              </a:lnSpc>
              <a:spcBef>
                <a:spcPct val="50000"/>
              </a:spcBef>
              <a:defRPr/>
            </a:pPr>
            <a:r>
              <a:rPr lang="fr-FR" sz="2000" dirty="0"/>
              <a:t>= séparation du cytoplasme d’une cellule en 2 = base de la division cellulaire.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a:grpSpLocks/>
          </p:cNvGrpSpPr>
          <p:nvPr/>
        </p:nvGrpSpPr>
        <p:grpSpPr bwMode="auto">
          <a:xfrm>
            <a:off x="467544" y="980728"/>
            <a:ext cx="2304255" cy="2448271"/>
            <a:chOff x="1815" y="1364"/>
            <a:chExt cx="1674" cy="1694"/>
          </a:xfrm>
        </p:grpSpPr>
        <p:sp>
          <p:nvSpPr>
            <p:cNvPr id="18" name="AutoShape 8"/>
            <p:cNvSpPr>
              <a:spLocks noChangeArrowheads="1"/>
            </p:cNvSpPr>
            <p:nvPr/>
          </p:nvSpPr>
          <p:spPr bwMode="auto">
            <a:xfrm rot="-1746353">
              <a:off x="1909" y="1821"/>
              <a:ext cx="896" cy="745"/>
            </a:xfrm>
            <a:prstGeom prst="hexagon">
              <a:avLst>
                <a:gd name="adj" fmla="val 30067"/>
                <a:gd name="vf" fmla="val 115470"/>
              </a:avLst>
            </a:prstGeom>
            <a:noFill/>
            <a:ln w="25400" algn="ctr">
              <a:solidFill>
                <a:srgbClr val="000000"/>
              </a:solidFill>
              <a:miter lim="800000"/>
              <a:headEnd/>
              <a:tailEnd/>
            </a:ln>
          </p:spPr>
          <p:txBody>
            <a:bodyPr/>
            <a:lstStyle/>
            <a:p>
              <a:endParaRPr lang="fr-FR" sz="1400"/>
            </a:p>
          </p:txBody>
        </p:sp>
        <p:sp>
          <p:nvSpPr>
            <p:cNvPr id="19" name="AutoShape 9"/>
            <p:cNvSpPr>
              <a:spLocks noChangeArrowheads="1"/>
            </p:cNvSpPr>
            <p:nvPr/>
          </p:nvSpPr>
          <p:spPr bwMode="auto">
            <a:xfrm rot="5400000">
              <a:off x="2761" y="1834"/>
              <a:ext cx="716" cy="740"/>
            </a:xfrm>
            <a:prstGeom prst="pentagon">
              <a:avLst/>
            </a:prstGeom>
            <a:noFill/>
            <a:ln w="25400" algn="ctr">
              <a:solidFill>
                <a:srgbClr val="000000"/>
              </a:solidFill>
              <a:miter lim="800000"/>
              <a:headEnd/>
              <a:tailEnd/>
            </a:ln>
          </p:spPr>
          <p:txBody>
            <a:bodyPr/>
            <a:lstStyle/>
            <a:p>
              <a:endParaRPr lang="fr-FR" sz="1400"/>
            </a:p>
          </p:txBody>
        </p:sp>
        <p:sp>
          <p:nvSpPr>
            <p:cNvPr id="20" name="Text Box 10"/>
            <p:cNvSpPr txBox="1">
              <a:spLocks noChangeArrowheads="1"/>
            </p:cNvSpPr>
            <p:nvPr/>
          </p:nvSpPr>
          <p:spPr bwMode="auto">
            <a:xfrm>
              <a:off x="3103" y="1679"/>
              <a:ext cx="223" cy="202"/>
            </a:xfrm>
            <a:prstGeom prst="rect">
              <a:avLst/>
            </a:prstGeom>
            <a:noFill/>
            <a:ln w="9525" algn="ctr">
              <a:noFill/>
              <a:miter lim="800000"/>
              <a:headEnd/>
              <a:tailEnd/>
            </a:ln>
          </p:spPr>
          <p:txBody>
            <a:bodyPr/>
            <a:lstStyle/>
            <a:p>
              <a:r>
                <a:rPr lang="fr-FR" sz="1400" b="1"/>
                <a:t>N</a:t>
              </a:r>
              <a:endParaRPr lang="fr-FR" sz="1400"/>
            </a:p>
          </p:txBody>
        </p:sp>
        <p:sp>
          <p:nvSpPr>
            <p:cNvPr id="21" name="Text Box 11"/>
            <p:cNvSpPr txBox="1">
              <a:spLocks noChangeArrowheads="1"/>
            </p:cNvSpPr>
            <p:nvPr/>
          </p:nvSpPr>
          <p:spPr bwMode="auto">
            <a:xfrm>
              <a:off x="3073" y="2565"/>
              <a:ext cx="223" cy="193"/>
            </a:xfrm>
            <a:prstGeom prst="rect">
              <a:avLst/>
            </a:prstGeom>
            <a:noFill/>
            <a:ln w="9525" algn="ctr">
              <a:noFill/>
              <a:miter lim="800000"/>
              <a:headEnd/>
              <a:tailEnd/>
            </a:ln>
          </p:spPr>
          <p:txBody>
            <a:bodyPr/>
            <a:lstStyle/>
            <a:p>
              <a:r>
                <a:rPr lang="fr-FR" sz="1400" b="1"/>
                <a:t>N</a:t>
              </a:r>
              <a:endParaRPr lang="fr-FR" sz="1400"/>
            </a:p>
          </p:txBody>
        </p:sp>
        <p:sp>
          <p:nvSpPr>
            <p:cNvPr id="22" name="Text Box 12"/>
            <p:cNvSpPr txBox="1">
              <a:spLocks noChangeArrowheads="1"/>
            </p:cNvSpPr>
            <p:nvPr/>
          </p:nvSpPr>
          <p:spPr bwMode="auto">
            <a:xfrm>
              <a:off x="3074" y="2848"/>
              <a:ext cx="214" cy="210"/>
            </a:xfrm>
            <a:prstGeom prst="rect">
              <a:avLst/>
            </a:prstGeom>
            <a:noFill/>
            <a:ln w="9525" algn="ctr">
              <a:noFill/>
              <a:miter lim="800000"/>
              <a:headEnd/>
              <a:tailEnd/>
            </a:ln>
          </p:spPr>
          <p:txBody>
            <a:bodyPr/>
            <a:lstStyle/>
            <a:p>
              <a:r>
                <a:rPr lang="fr-FR" sz="1400" b="1" dirty="0"/>
                <a:t>H</a:t>
              </a:r>
              <a:endParaRPr lang="fr-FR" sz="1400" dirty="0"/>
            </a:p>
          </p:txBody>
        </p:sp>
        <p:sp>
          <p:nvSpPr>
            <p:cNvPr id="23" name="Line 13"/>
            <p:cNvSpPr>
              <a:spLocks noChangeShapeType="1"/>
            </p:cNvSpPr>
            <p:nvPr/>
          </p:nvSpPr>
          <p:spPr bwMode="auto">
            <a:xfrm>
              <a:off x="3181" y="2739"/>
              <a:ext cx="0" cy="111"/>
            </a:xfrm>
            <a:prstGeom prst="line">
              <a:avLst/>
            </a:prstGeom>
            <a:noFill/>
            <a:ln w="25400">
              <a:solidFill>
                <a:srgbClr val="000000"/>
              </a:solidFill>
              <a:round/>
              <a:headEnd/>
              <a:tailEnd/>
            </a:ln>
          </p:spPr>
          <p:txBody>
            <a:bodyPr/>
            <a:lstStyle/>
            <a:p>
              <a:endParaRPr lang="fr-FR" sz="1400"/>
            </a:p>
          </p:txBody>
        </p:sp>
        <p:sp>
          <p:nvSpPr>
            <p:cNvPr id="24" name="Line 14"/>
            <p:cNvSpPr>
              <a:spLocks noChangeShapeType="1"/>
            </p:cNvSpPr>
            <p:nvPr/>
          </p:nvSpPr>
          <p:spPr bwMode="auto">
            <a:xfrm>
              <a:off x="3173" y="1892"/>
              <a:ext cx="267" cy="341"/>
            </a:xfrm>
            <a:prstGeom prst="line">
              <a:avLst/>
            </a:prstGeom>
            <a:noFill/>
            <a:ln w="25400">
              <a:solidFill>
                <a:srgbClr val="000000"/>
              </a:solidFill>
              <a:round/>
              <a:headEnd/>
              <a:tailEnd/>
            </a:ln>
          </p:spPr>
          <p:txBody>
            <a:bodyPr/>
            <a:lstStyle/>
            <a:p>
              <a:endParaRPr lang="fr-FR" sz="1400"/>
            </a:p>
          </p:txBody>
        </p:sp>
        <p:sp>
          <p:nvSpPr>
            <p:cNvPr id="25" name="Line 15"/>
            <p:cNvSpPr>
              <a:spLocks noChangeShapeType="1"/>
            </p:cNvSpPr>
            <p:nvPr/>
          </p:nvSpPr>
          <p:spPr bwMode="auto">
            <a:xfrm>
              <a:off x="2691" y="2001"/>
              <a:ext cx="1" cy="400"/>
            </a:xfrm>
            <a:prstGeom prst="line">
              <a:avLst/>
            </a:prstGeom>
            <a:noFill/>
            <a:ln w="25400">
              <a:solidFill>
                <a:srgbClr val="000000"/>
              </a:solidFill>
              <a:round/>
              <a:headEnd/>
              <a:tailEnd/>
            </a:ln>
          </p:spPr>
          <p:txBody>
            <a:bodyPr/>
            <a:lstStyle/>
            <a:p>
              <a:endParaRPr lang="fr-FR" sz="1400"/>
            </a:p>
          </p:txBody>
        </p:sp>
        <p:sp>
          <p:nvSpPr>
            <p:cNvPr id="26" name="Line 16"/>
            <p:cNvSpPr>
              <a:spLocks noChangeShapeType="1"/>
            </p:cNvSpPr>
            <p:nvPr/>
          </p:nvSpPr>
          <p:spPr bwMode="auto">
            <a:xfrm rot="3715651">
              <a:off x="2189" y="1707"/>
              <a:ext cx="1" cy="419"/>
            </a:xfrm>
            <a:prstGeom prst="line">
              <a:avLst/>
            </a:prstGeom>
            <a:noFill/>
            <a:ln w="25400">
              <a:solidFill>
                <a:srgbClr val="000000"/>
              </a:solidFill>
              <a:round/>
              <a:headEnd/>
              <a:tailEnd/>
            </a:ln>
          </p:spPr>
          <p:txBody>
            <a:bodyPr/>
            <a:lstStyle/>
            <a:p>
              <a:endParaRPr lang="fr-FR" sz="1400"/>
            </a:p>
          </p:txBody>
        </p:sp>
        <p:sp>
          <p:nvSpPr>
            <p:cNvPr id="27" name="Line 17"/>
            <p:cNvSpPr>
              <a:spLocks noChangeShapeType="1"/>
            </p:cNvSpPr>
            <p:nvPr/>
          </p:nvSpPr>
          <p:spPr bwMode="auto">
            <a:xfrm rot="-3581399">
              <a:off x="2196" y="2267"/>
              <a:ext cx="1" cy="419"/>
            </a:xfrm>
            <a:prstGeom prst="line">
              <a:avLst/>
            </a:prstGeom>
            <a:noFill/>
            <a:ln w="25400">
              <a:solidFill>
                <a:srgbClr val="000000"/>
              </a:solidFill>
              <a:round/>
              <a:headEnd/>
              <a:tailEnd/>
            </a:ln>
          </p:spPr>
          <p:txBody>
            <a:bodyPr/>
            <a:lstStyle/>
            <a:p>
              <a:endParaRPr lang="fr-FR" sz="1400"/>
            </a:p>
          </p:txBody>
        </p:sp>
        <p:sp>
          <p:nvSpPr>
            <p:cNvPr id="28" name="Text Box 18"/>
            <p:cNvSpPr txBox="1">
              <a:spLocks noChangeArrowheads="1"/>
            </p:cNvSpPr>
            <p:nvPr/>
          </p:nvSpPr>
          <p:spPr bwMode="auto">
            <a:xfrm>
              <a:off x="1815" y="1832"/>
              <a:ext cx="207" cy="201"/>
            </a:xfrm>
            <a:prstGeom prst="rect">
              <a:avLst/>
            </a:prstGeom>
            <a:noFill/>
            <a:ln w="9525" algn="ctr">
              <a:noFill/>
              <a:miter lim="800000"/>
              <a:headEnd/>
              <a:tailEnd/>
            </a:ln>
          </p:spPr>
          <p:txBody>
            <a:bodyPr/>
            <a:lstStyle/>
            <a:p>
              <a:r>
                <a:rPr lang="fr-FR" sz="1400" b="1"/>
                <a:t>N</a:t>
              </a:r>
              <a:endParaRPr lang="fr-FR" sz="1400"/>
            </a:p>
          </p:txBody>
        </p:sp>
        <p:sp>
          <p:nvSpPr>
            <p:cNvPr id="29" name="Line 19"/>
            <p:cNvSpPr>
              <a:spLocks noChangeShapeType="1"/>
            </p:cNvSpPr>
            <p:nvPr/>
          </p:nvSpPr>
          <p:spPr bwMode="auto">
            <a:xfrm>
              <a:off x="2361" y="1586"/>
              <a:ext cx="0" cy="178"/>
            </a:xfrm>
            <a:prstGeom prst="line">
              <a:avLst/>
            </a:prstGeom>
            <a:noFill/>
            <a:ln w="25400">
              <a:solidFill>
                <a:srgbClr val="000000"/>
              </a:solidFill>
              <a:round/>
              <a:headEnd/>
              <a:tailEnd/>
            </a:ln>
          </p:spPr>
          <p:txBody>
            <a:bodyPr/>
            <a:lstStyle/>
            <a:p>
              <a:endParaRPr lang="fr-FR" sz="1400"/>
            </a:p>
          </p:txBody>
        </p:sp>
        <p:sp>
          <p:nvSpPr>
            <p:cNvPr id="30" name="Text Box 20"/>
            <p:cNvSpPr txBox="1">
              <a:spLocks noChangeArrowheads="1"/>
            </p:cNvSpPr>
            <p:nvPr/>
          </p:nvSpPr>
          <p:spPr bwMode="auto">
            <a:xfrm>
              <a:off x="2209" y="1369"/>
              <a:ext cx="544" cy="290"/>
            </a:xfrm>
            <a:prstGeom prst="rect">
              <a:avLst/>
            </a:prstGeom>
            <a:noFill/>
            <a:ln w="9525" algn="ctr">
              <a:noFill/>
              <a:miter lim="800000"/>
              <a:headEnd/>
              <a:tailEnd/>
            </a:ln>
          </p:spPr>
          <p:txBody>
            <a:bodyPr/>
            <a:lstStyle/>
            <a:p>
              <a:r>
                <a:rPr lang="fr-FR" sz="1400" b="1"/>
                <a:t>NH</a:t>
              </a:r>
              <a:r>
                <a:rPr lang="fr-FR" sz="1400" b="1" baseline="-25000"/>
                <a:t>2</a:t>
              </a:r>
              <a:endParaRPr lang="fr-FR" sz="1400"/>
            </a:p>
          </p:txBody>
        </p:sp>
        <p:sp>
          <p:nvSpPr>
            <p:cNvPr id="31" name="Line 21"/>
            <p:cNvSpPr>
              <a:spLocks noChangeShapeType="1"/>
            </p:cNvSpPr>
            <p:nvPr/>
          </p:nvSpPr>
          <p:spPr bwMode="auto">
            <a:xfrm>
              <a:off x="2592" y="1509"/>
              <a:ext cx="330" cy="0"/>
            </a:xfrm>
            <a:prstGeom prst="line">
              <a:avLst/>
            </a:prstGeom>
            <a:noFill/>
            <a:ln w="25400">
              <a:solidFill>
                <a:srgbClr val="000000"/>
              </a:solidFill>
              <a:prstDash val="sysDot"/>
              <a:round/>
              <a:headEnd/>
              <a:tailEnd/>
            </a:ln>
          </p:spPr>
          <p:txBody>
            <a:bodyPr/>
            <a:lstStyle/>
            <a:p>
              <a:endParaRPr lang="fr-FR" sz="1400"/>
            </a:p>
          </p:txBody>
        </p:sp>
        <p:sp>
          <p:nvSpPr>
            <p:cNvPr id="32" name="Text Box 22"/>
            <p:cNvSpPr txBox="1">
              <a:spLocks noChangeArrowheads="1"/>
            </p:cNvSpPr>
            <p:nvPr/>
          </p:nvSpPr>
          <p:spPr bwMode="auto">
            <a:xfrm>
              <a:off x="2895" y="1364"/>
              <a:ext cx="250" cy="172"/>
            </a:xfrm>
            <a:prstGeom prst="rect">
              <a:avLst/>
            </a:prstGeom>
            <a:noFill/>
            <a:ln w="9525" algn="ctr">
              <a:noFill/>
              <a:miter lim="800000"/>
              <a:headEnd/>
              <a:tailEnd/>
            </a:ln>
          </p:spPr>
          <p:txBody>
            <a:bodyPr/>
            <a:lstStyle/>
            <a:p>
              <a:r>
                <a:rPr lang="fr-FR" sz="1400"/>
                <a:t>~</a:t>
              </a:r>
            </a:p>
          </p:txBody>
        </p:sp>
        <p:sp>
          <p:nvSpPr>
            <p:cNvPr id="33" name="Text Box 23"/>
            <p:cNvSpPr txBox="1">
              <a:spLocks noChangeArrowheads="1"/>
            </p:cNvSpPr>
            <p:nvPr/>
          </p:nvSpPr>
          <p:spPr bwMode="auto">
            <a:xfrm>
              <a:off x="2235" y="2632"/>
              <a:ext cx="215" cy="228"/>
            </a:xfrm>
            <a:prstGeom prst="rect">
              <a:avLst/>
            </a:prstGeom>
            <a:noFill/>
            <a:ln w="9525" algn="ctr">
              <a:noFill/>
              <a:miter lim="800000"/>
              <a:headEnd/>
              <a:tailEnd/>
            </a:ln>
          </p:spPr>
          <p:txBody>
            <a:bodyPr/>
            <a:lstStyle/>
            <a:p>
              <a:r>
                <a:rPr lang="fr-FR" sz="1400" b="1"/>
                <a:t>N</a:t>
              </a:r>
              <a:endParaRPr lang="fr-FR" sz="1400"/>
            </a:p>
          </p:txBody>
        </p:sp>
      </p:grpSp>
      <p:pic>
        <p:nvPicPr>
          <p:cNvPr id="35" name="Picture 26" descr="cytok"/>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3779912" y="980728"/>
            <a:ext cx="4608512" cy="3449897"/>
          </a:xfrm>
          <a:prstGeom prst="rect">
            <a:avLst/>
          </a:prstGeom>
          <a:noFill/>
          <a:ln w="9525">
            <a:noFill/>
            <a:miter lim="800000"/>
            <a:headEnd/>
            <a:tailEnd/>
          </a:ln>
        </p:spPr>
      </p:pic>
      <p:sp>
        <p:nvSpPr>
          <p:cNvPr id="36" name="Text Box 6"/>
          <p:cNvSpPr txBox="1">
            <a:spLocks noChangeArrowheads="1"/>
          </p:cNvSpPr>
          <p:nvPr/>
        </p:nvSpPr>
        <p:spPr bwMode="auto">
          <a:xfrm>
            <a:off x="0" y="188640"/>
            <a:ext cx="8208912" cy="396875"/>
          </a:xfrm>
          <a:prstGeom prst="rect">
            <a:avLst/>
          </a:prstGeom>
          <a:noFill/>
          <a:ln w="9525">
            <a:noFill/>
            <a:miter lim="800000"/>
            <a:headEnd/>
            <a:tailEnd/>
          </a:ln>
          <a:effectLst/>
        </p:spPr>
        <p:txBody>
          <a:bodyPr wrap="square">
            <a:spAutoFit/>
          </a:bodyPr>
          <a:lstStyle/>
          <a:p>
            <a:pPr algn="ctr">
              <a:spcBef>
                <a:spcPct val="50000"/>
              </a:spcBef>
              <a:defRPr/>
            </a:pPr>
            <a:r>
              <a:rPr lang="fr-FR" sz="2000" dirty="0"/>
              <a:t>Toutes les </a:t>
            </a:r>
            <a:r>
              <a:rPr lang="fr-FR" sz="2000" dirty="0" err="1"/>
              <a:t>cytokinines</a:t>
            </a:r>
            <a:r>
              <a:rPr lang="fr-FR" sz="2000" dirty="0"/>
              <a:t> sont des analogues substitués de </a:t>
            </a:r>
            <a:r>
              <a:rPr lang="fr-FR" sz="2000" b="1" dirty="0">
                <a:solidFill>
                  <a:schemeClr val="folHlink"/>
                </a:solidFill>
              </a:rPr>
              <a:t>l’adénine</a:t>
            </a:r>
          </a:p>
        </p:txBody>
      </p:sp>
      <p:sp>
        <p:nvSpPr>
          <p:cNvPr id="37" name="Text Box 25"/>
          <p:cNvSpPr txBox="1">
            <a:spLocks noChangeArrowheads="1"/>
          </p:cNvSpPr>
          <p:nvPr/>
        </p:nvSpPr>
        <p:spPr bwMode="auto">
          <a:xfrm>
            <a:off x="0" y="4233863"/>
            <a:ext cx="9144000" cy="2530475"/>
          </a:xfrm>
          <a:prstGeom prst="rect">
            <a:avLst/>
          </a:prstGeom>
          <a:noFill/>
          <a:ln w="9525">
            <a:noFill/>
            <a:miter lim="800000"/>
            <a:headEnd/>
            <a:tailEnd/>
          </a:ln>
        </p:spPr>
        <p:txBody>
          <a:bodyPr>
            <a:spAutoFit/>
          </a:bodyPr>
          <a:lstStyle/>
          <a:p>
            <a:pPr>
              <a:spcBef>
                <a:spcPct val="50000"/>
              </a:spcBef>
            </a:pPr>
            <a:r>
              <a:rPr lang="fr-FR" sz="2000" u="sng" dirty="0"/>
              <a:t>Remarques</a:t>
            </a:r>
            <a:r>
              <a:rPr lang="fr-FR" sz="2000" dirty="0"/>
              <a:t> : </a:t>
            </a:r>
          </a:p>
          <a:p>
            <a:pPr>
              <a:spcBef>
                <a:spcPct val="50000"/>
              </a:spcBef>
              <a:buFontTx/>
              <a:buChar char="•"/>
            </a:pPr>
            <a:r>
              <a:rPr lang="fr-FR" sz="2000" dirty="0"/>
              <a:t>plus la chaîne de synthèse est longue entre adénine et </a:t>
            </a:r>
            <a:r>
              <a:rPr lang="fr-FR" sz="2000" dirty="0" err="1"/>
              <a:t>cytokinine</a:t>
            </a:r>
            <a:r>
              <a:rPr lang="fr-FR" sz="2000" dirty="0"/>
              <a:t>, </a:t>
            </a:r>
          </a:p>
          <a:p>
            <a:pPr>
              <a:spcBef>
                <a:spcPct val="50000"/>
              </a:spcBef>
            </a:pPr>
            <a:r>
              <a:rPr lang="fr-FR" sz="2000" dirty="0"/>
              <a:t> plus la </a:t>
            </a:r>
            <a:r>
              <a:rPr lang="fr-FR" sz="2000" dirty="0" err="1"/>
              <a:t>cytokinine</a:t>
            </a:r>
            <a:r>
              <a:rPr lang="fr-FR" sz="2000" dirty="0"/>
              <a:t> est active</a:t>
            </a:r>
          </a:p>
          <a:p>
            <a:pPr>
              <a:spcBef>
                <a:spcPct val="50000"/>
              </a:spcBef>
              <a:buFontTx/>
              <a:buChar char="•"/>
            </a:pPr>
            <a:r>
              <a:rPr lang="fr-FR" sz="2000" dirty="0" smtClean="0"/>
              <a:t>le </a:t>
            </a:r>
            <a:r>
              <a:rPr lang="fr-FR" sz="2000" dirty="0"/>
              <a:t>nom de la molécule est fabriqué à partir de la fonction chimique fixée au NH</a:t>
            </a:r>
            <a:r>
              <a:rPr lang="fr-FR" sz="2000" baseline="-25000" dirty="0"/>
              <a:t>2</a:t>
            </a:r>
            <a:r>
              <a:rPr lang="fr-FR" sz="2000" dirty="0"/>
              <a:t> </a:t>
            </a:r>
            <a:r>
              <a:rPr lang="fr-FR" sz="2000" dirty="0" smtClean="0"/>
              <a:t>(</a:t>
            </a:r>
            <a:r>
              <a:rPr lang="fr-FR" sz="2000" dirty="0" err="1" smtClean="0"/>
              <a:t>diméthylallyladénine</a:t>
            </a:r>
            <a:r>
              <a:rPr lang="fr-FR" sz="2000" dirty="0"/>
              <a:t>, </a:t>
            </a:r>
            <a:r>
              <a:rPr lang="fr-FR" sz="2000" dirty="0" err="1"/>
              <a:t>isopentényladénine</a:t>
            </a:r>
            <a:r>
              <a:rPr lang="fr-FR" sz="2000" dirty="0"/>
              <a:t>….)</a:t>
            </a:r>
          </a:p>
          <a:p>
            <a:pPr>
              <a:spcBef>
                <a:spcPct val="50000"/>
              </a:spcBef>
            </a:pPr>
            <a:r>
              <a:rPr lang="fr-FR" sz="2000" dirty="0"/>
              <a:t>ou de l’espèce où elle a été découverte (</a:t>
            </a:r>
            <a:r>
              <a:rPr lang="fr-FR" sz="2000" dirty="0" err="1"/>
              <a:t>zéatine</a:t>
            </a:r>
            <a:r>
              <a:rPr lang="fr-FR" sz="2000" dirty="0"/>
              <a:t> de </a:t>
            </a:r>
            <a:r>
              <a:rPr lang="fr-FR" sz="2000" i="1" dirty="0" err="1"/>
              <a:t>zea</a:t>
            </a:r>
            <a:r>
              <a:rPr lang="fr-FR" sz="2000" i="1" dirty="0"/>
              <a:t> mais…)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252536" y="76562"/>
            <a:ext cx="9144000" cy="400110"/>
          </a:xfrm>
          <a:prstGeom prst="rect">
            <a:avLst/>
          </a:prstGeom>
          <a:noFill/>
          <a:ln w="9525">
            <a:noFill/>
            <a:miter lim="800000"/>
            <a:headEnd/>
            <a:tailEnd/>
          </a:ln>
          <a:effectLst/>
        </p:spPr>
        <p:txBody>
          <a:bodyPr>
            <a:spAutoFit/>
          </a:bodyPr>
          <a:lstStyle/>
          <a:p>
            <a:pPr algn="ctr">
              <a:spcBef>
                <a:spcPct val="50000"/>
              </a:spcBef>
              <a:buFont typeface="Arial" pitchFamily="34" charset="0"/>
              <a:buChar char="•"/>
              <a:defRPr/>
            </a:pPr>
            <a:r>
              <a:rPr lang="fr-FR" sz="2000" dirty="0" smtClean="0"/>
              <a:t> La synthèse </a:t>
            </a:r>
            <a:r>
              <a:rPr lang="fr-FR" sz="2000" dirty="0"/>
              <a:t>principale se fait dans la </a:t>
            </a:r>
            <a:r>
              <a:rPr lang="fr-FR" sz="2000" b="1" dirty="0">
                <a:solidFill>
                  <a:schemeClr val="folHlink"/>
                </a:solidFill>
              </a:rPr>
              <a:t>zone subapicale </a:t>
            </a:r>
            <a:r>
              <a:rPr lang="fr-FR" sz="2000" b="1" dirty="0" smtClean="0">
                <a:solidFill>
                  <a:schemeClr val="folHlink"/>
                </a:solidFill>
              </a:rPr>
              <a:t>du </a:t>
            </a:r>
            <a:r>
              <a:rPr lang="fr-FR" sz="2000" b="1" dirty="0">
                <a:solidFill>
                  <a:schemeClr val="folHlink"/>
                </a:solidFill>
              </a:rPr>
              <a:t>bourgeon racinaire</a:t>
            </a:r>
          </a:p>
        </p:txBody>
      </p:sp>
      <p:sp>
        <p:nvSpPr>
          <p:cNvPr id="5" name="Text Box 8"/>
          <p:cNvSpPr txBox="1">
            <a:spLocks noChangeArrowheads="1"/>
          </p:cNvSpPr>
          <p:nvPr/>
        </p:nvSpPr>
        <p:spPr bwMode="auto">
          <a:xfrm>
            <a:off x="251520" y="652626"/>
            <a:ext cx="8388424" cy="701675"/>
          </a:xfrm>
          <a:prstGeom prst="rect">
            <a:avLst/>
          </a:prstGeom>
          <a:noFill/>
          <a:ln w="9525">
            <a:noFill/>
            <a:miter lim="800000"/>
            <a:headEnd/>
            <a:tailEnd/>
          </a:ln>
          <a:effectLst/>
        </p:spPr>
        <p:txBody>
          <a:bodyPr wrap="square">
            <a:spAutoFit/>
          </a:bodyPr>
          <a:lstStyle/>
          <a:p>
            <a:pPr>
              <a:spcBef>
                <a:spcPct val="50000"/>
              </a:spcBef>
              <a:buFont typeface="Arial" pitchFamily="34" charset="0"/>
              <a:buChar char="•"/>
              <a:defRPr/>
            </a:pPr>
            <a:r>
              <a:rPr lang="fr-FR" sz="2000" dirty="0" smtClean="0"/>
              <a:t> Les </a:t>
            </a:r>
            <a:r>
              <a:rPr lang="fr-FR" sz="2000" dirty="0" err="1"/>
              <a:t>cytokinines</a:t>
            </a:r>
            <a:r>
              <a:rPr lang="fr-FR" sz="2000" dirty="0"/>
              <a:t> migrent alors vers le haut de la plante en suivant la sève brute : par le</a:t>
            </a:r>
            <a:r>
              <a:rPr lang="fr-FR" sz="2000" b="1" dirty="0">
                <a:solidFill>
                  <a:schemeClr val="folHlink"/>
                </a:solidFill>
              </a:rPr>
              <a:t> xylème</a:t>
            </a:r>
          </a:p>
        </p:txBody>
      </p:sp>
      <p:sp>
        <p:nvSpPr>
          <p:cNvPr id="16" name="Rectangle 15"/>
          <p:cNvSpPr/>
          <p:nvPr/>
        </p:nvSpPr>
        <p:spPr>
          <a:xfrm>
            <a:off x="0" y="1444714"/>
            <a:ext cx="2544030" cy="400110"/>
          </a:xfrm>
          <a:prstGeom prst="rect">
            <a:avLst/>
          </a:prstGeom>
        </p:spPr>
        <p:txBody>
          <a:bodyPr wrap="none">
            <a:spAutoFit/>
          </a:bodyPr>
          <a:lstStyle/>
          <a:p>
            <a:r>
              <a:rPr lang="fr-FR" sz="2000" b="1" dirty="0" smtClean="0"/>
              <a:t>2.3.2 Effets principaux</a:t>
            </a:r>
            <a:endParaRPr lang="fr-FR" sz="2000" dirty="0" smtClean="0"/>
          </a:p>
        </p:txBody>
      </p:sp>
      <p:pic>
        <p:nvPicPr>
          <p:cNvPr id="17" name="Picture 2"/>
          <p:cNvPicPr>
            <a:picLocks noChangeAspect="1" noChangeArrowheads="1"/>
          </p:cNvPicPr>
          <p:nvPr/>
        </p:nvPicPr>
        <p:blipFill>
          <a:blip r:embed="rId2" cstate="print"/>
          <a:srcRect/>
          <a:stretch>
            <a:fillRect/>
          </a:stretch>
        </p:blipFill>
        <p:spPr bwMode="auto">
          <a:xfrm>
            <a:off x="323528" y="1988840"/>
            <a:ext cx="6934200" cy="4603750"/>
          </a:xfrm>
          <a:prstGeom prst="rect">
            <a:avLst/>
          </a:prstGeom>
          <a:noFill/>
          <a:ln w="9525">
            <a:noFill/>
            <a:miter lim="800000"/>
            <a:headEnd/>
            <a:tailEnd/>
          </a:ln>
        </p:spPr>
      </p:pic>
      <p:sp>
        <p:nvSpPr>
          <p:cNvPr id="15" name="Text Box 5"/>
          <p:cNvSpPr txBox="1">
            <a:spLocks noChangeArrowheads="1"/>
          </p:cNvSpPr>
          <p:nvPr/>
        </p:nvSpPr>
        <p:spPr bwMode="auto">
          <a:xfrm>
            <a:off x="5327576" y="2996952"/>
            <a:ext cx="3816424" cy="506292"/>
          </a:xfrm>
          <a:prstGeom prst="rect">
            <a:avLst/>
          </a:prstGeom>
          <a:solidFill>
            <a:srgbClr val="FFC000"/>
          </a:solidFill>
          <a:ln w="9525">
            <a:noFill/>
            <a:miter lim="800000"/>
            <a:headEnd/>
            <a:tailEnd/>
          </a:ln>
        </p:spPr>
        <p:txBody>
          <a:bodyPr wrap="square">
            <a:spAutoFit/>
          </a:bodyPr>
          <a:lstStyle/>
          <a:p>
            <a:pPr>
              <a:lnSpc>
                <a:spcPct val="150000"/>
              </a:lnSpc>
              <a:spcBef>
                <a:spcPct val="50000"/>
              </a:spcBef>
            </a:pPr>
            <a:r>
              <a:rPr lang="fr-FR" sz="2000" dirty="0" smtClean="0"/>
              <a:t>Contrôle de la division cellulaire</a:t>
            </a:r>
          </a:p>
        </p:txBody>
      </p:sp>
      <p:sp>
        <p:nvSpPr>
          <p:cNvPr id="18" name="Text Box 5"/>
          <p:cNvSpPr txBox="1">
            <a:spLocks noChangeArrowheads="1"/>
          </p:cNvSpPr>
          <p:nvPr/>
        </p:nvSpPr>
        <p:spPr bwMode="auto">
          <a:xfrm>
            <a:off x="3779912" y="3667090"/>
            <a:ext cx="5364088" cy="506292"/>
          </a:xfrm>
          <a:prstGeom prst="rect">
            <a:avLst/>
          </a:prstGeom>
          <a:solidFill>
            <a:srgbClr val="FF6600"/>
          </a:solidFill>
          <a:ln w="9525">
            <a:noFill/>
            <a:miter lim="800000"/>
            <a:headEnd/>
            <a:tailEnd/>
          </a:ln>
        </p:spPr>
        <p:txBody>
          <a:bodyPr wrap="square">
            <a:spAutoFit/>
          </a:bodyPr>
          <a:lstStyle/>
          <a:p>
            <a:pPr>
              <a:lnSpc>
                <a:spcPct val="150000"/>
              </a:lnSpc>
              <a:spcBef>
                <a:spcPct val="50000"/>
              </a:spcBef>
            </a:pPr>
            <a:r>
              <a:rPr lang="fr-FR" sz="2000" dirty="0" smtClean="0">
                <a:solidFill>
                  <a:schemeClr val="bg1"/>
                </a:solidFill>
              </a:rPr>
              <a:t>Stimulent la croissance des bourgeons latéraux</a:t>
            </a:r>
          </a:p>
        </p:txBody>
      </p:sp>
      <p:sp>
        <p:nvSpPr>
          <p:cNvPr id="19" name="Text Box 5"/>
          <p:cNvSpPr txBox="1">
            <a:spLocks noChangeArrowheads="1"/>
          </p:cNvSpPr>
          <p:nvPr/>
        </p:nvSpPr>
        <p:spPr bwMode="auto">
          <a:xfrm>
            <a:off x="5220072" y="4365104"/>
            <a:ext cx="3923928" cy="506292"/>
          </a:xfrm>
          <a:prstGeom prst="rect">
            <a:avLst/>
          </a:prstGeom>
          <a:solidFill>
            <a:srgbClr val="FFC000"/>
          </a:solidFill>
          <a:ln w="9525">
            <a:noFill/>
            <a:miter lim="800000"/>
            <a:headEnd/>
            <a:tailEnd/>
          </a:ln>
        </p:spPr>
        <p:txBody>
          <a:bodyPr wrap="square">
            <a:spAutoFit/>
          </a:bodyPr>
          <a:lstStyle/>
          <a:p>
            <a:pPr algn="r">
              <a:lnSpc>
                <a:spcPct val="150000"/>
              </a:lnSpc>
              <a:spcBef>
                <a:spcPct val="50000"/>
              </a:spcBef>
            </a:pPr>
            <a:r>
              <a:rPr lang="fr-FR" sz="2000" dirty="0" smtClean="0"/>
              <a:t>Retardent la sénescence des feuilles</a:t>
            </a:r>
          </a:p>
        </p:txBody>
      </p:sp>
      <p:sp>
        <p:nvSpPr>
          <p:cNvPr id="20" name="Text Box 5"/>
          <p:cNvSpPr txBox="1">
            <a:spLocks noChangeArrowheads="1"/>
          </p:cNvSpPr>
          <p:nvPr/>
        </p:nvSpPr>
        <p:spPr bwMode="auto">
          <a:xfrm>
            <a:off x="2483768" y="5085184"/>
            <a:ext cx="6660232" cy="506292"/>
          </a:xfrm>
          <a:prstGeom prst="rect">
            <a:avLst/>
          </a:prstGeom>
          <a:solidFill>
            <a:srgbClr val="FF6600"/>
          </a:solidFill>
          <a:ln w="9525">
            <a:noFill/>
            <a:miter lim="800000"/>
            <a:headEnd/>
            <a:tailEnd/>
          </a:ln>
        </p:spPr>
        <p:txBody>
          <a:bodyPr wrap="square">
            <a:spAutoFit/>
          </a:bodyPr>
          <a:lstStyle/>
          <a:p>
            <a:pPr>
              <a:lnSpc>
                <a:spcPct val="150000"/>
              </a:lnSpc>
              <a:spcBef>
                <a:spcPct val="50000"/>
              </a:spcBef>
            </a:pPr>
            <a:r>
              <a:rPr lang="fr-FR" sz="2000" dirty="0" smtClean="0">
                <a:solidFill>
                  <a:schemeClr val="bg1"/>
                </a:solidFill>
              </a:rPr>
              <a:t>Jouent un rôle crucial dans le fonctionnement du méristème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5"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el.unisciel.fr/biologie/module1/module1_ch04/res/dominance3.png"/>
          <p:cNvPicPr>
            <a:picLocks noChangeAspect="1" noChangeArrowheads="1"/>
          </p:cNvPicPr>
          <p:nvPr/>
        </p:nvPicPr>
        <p:blipFill>
          <a:blip r:embed="rId2" cstate="print"/>
          <a:srcRect/>
          <a:stretch>
            <a:fillRect/>
          </a:stretch>
        </p:blipFill>
        <p:spPr bwMode="auto">
          <a:xfrm>
            <a:off x="1043608" y="1916832"/>
            <a:ext cx="6162853" cy="3361556"/>
          </a:xfrm>
          <a:prstGeom prst="rect">
            <a:avLst/>
          </a:prstGeom>
          <a:noFill/>
        </p:spPr>
      </p:pic>
      <p:sp>
        <p:nvSpPr>
          <p:cNvPr id="5" name="Rectangle 4"/>
          <p:cNvSpPr/>
          <p:nvPr/>
        </p:nvSpPr>
        <p:spPr>
          <a:xfrm>
            <a:off x="179512" y="836712"/>
            <a:ext cx="8640960" cy="707886"/>
          </a:xfrm>
          <a:prstGeom prst="rect">
            <a:avLst/>
          </a:prstGeom>
        </p:spPr>
        <p:txBody>
          <a:bodyPr wrap="square">
            <a:spAutoFit/>
          </a:bodyPr>
          <a:lstStyle/>
          <a:p>
            <a:r>
              <a:rPr lang="fr-FR" sz="2000" dirty="0" smtClean="0"/>
              <a:t>Des </a:t>
            </a:r>
            <a:r>
              <a:rPr lang="fr-FR" sz="2000" dirty="0" err="1" smtClean="0"/>
              <a:t>cytokinines</a:t>
            </a:r>
            <a:r>
              <a:rPr lang="fr-FR" sz="2000" dirty="0" smtClean="0"/>
              <a:t> appliquées sur un bourgeon axillaire, normalement inhibé par la dominance apicale, provoquent son développement.</a:t>
            </a:r>
            <a:endParaRPr lang="fr-FR" sz="2000" dirty="0"/>
          </a:p>
        </p:txBody>
      </p:sp>
      <p:cxnSp>
        <p:nvCxnSpPr>
          <p:cNvPr id="7" name="Connecteur droit avec flèche 6"/>
          <p:cNvCxnSpPr/>
          <p:nvPr/>
        </p:nvCxnSpPr>
        <p:spPr>
          <a:xfrm>
            <a:off x="2771800" y="1556792"/>
            <a:ext cx="1008112" cy="13681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0" y="0"/>
            <a:ext cx="8820472" cy="224676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4B4B4B"/>
                </a:solidFill>
                <a:effectLst/>
                <a:latin typeface="+mj-lt"/>
                <a:cs typeface="Arial" pitchFamily="34" charset="0"/>
              </a:rPr>
              <a:t>C’est </a:t>
            </a:r>
            <a:r>
              <a:rPr kumimoji="0" lang="fr-FR" sz="2000" b="1" i="0" u="none" strike="noStrike" cap="none" normalizeH="0" baseline="0" dirty="0" smtClean="0">
                <a:ln>
                  <a:noFill/>
                </a:ln>
                <a:solidFill>
                  <a:srgbClr val="4B4B4B"/>
                </a:solidFill>
                <a:effectLst/>
                <a:latin typeface="+mj-lt"/>
                <a:cs typeface="Arial" pitchFamily="34" charset="0"/>
              </a:rPr>
              <a:t>le rapport </a:t>
            </a:r>
            <a:r>
              <a:rPr kumimoji="0" lang="fr-FR" sz="2000" b="1" i="0" u="none" strike="noStrike" cap="none" normalizeH="0" baseline="0" dirty="0" err="1" smtClean="0">
                <a:ln>
                  <a:noFill/>
                </a:ln>
                <a:solidFill>
                  <a:srgbClr val="4B4B4B"/>
                </a:solidFill>
                <a:effectLst/>
                <a:latin typeface="+mj-lt"/>
                <a:cs typeface="Arial" pitchFamily="34" charset="0"/>
              </a:rPr>
              <a:t>cytokinines</a:t>
            </a:r>
            <a:r>
              <a:rPr kumimoji="0" lang="fr-FR" sz="2000" b="1" i="0" u="none" strike="noStrike" cap="none" normalizeH="0" baseline="0" dirty="0" smtClean="0">
                <a:ln>
                  <a:noFill/>
                </a:ln>
                <a:solidFill>
                  <a:srgbClr val="4B4B4B"/>
                </a:solidFill>
                <a:effectLst/>
                <a:latin typeface="+mj-lt"/>
                <a:cs typeface="Arial" pitchFamily="34" charset="0"/>
              </a:rPr>
              <a:t> / auxines </a:t>
            </a:r>
            <a:r>
              <a:rPr kumimoji="0" lang="fr-FR" sz="2000" b="0" i="0" u="none" strike="noStrike" cap="none" normalizeH="0" baseline="0" dirty="0" smtClean="0">
                <a:ln>
                  <a:noFill/>
                </a:ln>
                <a:solidFill>
                  <a:srgbClr val="4B4B4B"/>
                </a:solidFill>
                <a:effectLst/>
                <a:latin typeface="+mj-lt"/>
                <a:cs typeface="Arial" pitchFamily="34" charset="0"/>
              </a:rPr>
              <a:t>qui semble régler le développement des bourgeons axillaires.</a:t>
            </a:r>
          </a:p>
          <a:p>
            <a:pPr marL="0" marR="0" lvl="0" indent="0" defTabSz="914400" rtl="0" eaLnBrk="1" fontAlgn="base" latinLnBrk="0" hangingPunct="1">
              <a:lnSpc>
                <a:spcPct val="100000"/>
              </a:lnSpc>
              <a:spcBef>
                <a:spcPct val="0"/>
              </a:spcBef>
              <a:spcAft>
                <a:spcPct val="0"/>
              </a:spcAft>
              <a:buClrTx/>
              <a:buSzTx/>
              <a:buFontTx/>
              <a:buNone/>
              <a:tabLst/>
            </a:pPr>
            <a:endParaRPr kumimoji="0" lang="fr-FR" sz="2000" b="0" i="0" u="none" strike="noStrike" cap="none" normalizeH="0" baseline="0" dirty="0" smtClean="0">
              <a:ln>
                <a:noFill/>
              </a:ln>
              <a:solidFill>
                <a:schemeClr val="tx1"/>
              </a:solidFill>
              <a:effectLst/>
              <a:latin typeface="+mj-lt"/>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4B4B4B"/>
                </a:solidFill>
                <a:effectLst/>
                <a:latin typeface="+mj-lt"/>
                <a:cs typeface="Arial" pitchFamily="34" charset="0"/>
              </a:rPr>
              <a:t>Ce rapport varie </a:t>
            </a:r>
            <a:r>
              <a:rPr kumimoji="0" lang="fr-FR" sz="2000" b="1" i="0" u="none" strike="noStrike" cap="none" normalizeH="0" baseline="0" dirty="0" smtClean="0">
                <a:ln>
                  <a:noFill/>
                </a:ln>
                <a:solidFill>
                  <a:srgbClr val="4B4B4B"/>
                </a:solidFill>
                <a:effectLst/>
                <a:latin typeface="+mj-lt"/>
                <a:cs typeface="Arial" pitchFamily="34" charset="0"/>
              </a:rPr>
              <a:t>selon le niveau de la tige </a:t>
            </a:r>
            <a:r>
              <a:rPr kumimoji="0" lang="fr-FR" sz="2000" b="0" i="0" u="none" strike="noStrike" cap="none" normalizeH="0" baseline="0" dirty="0" smtClean="0">
                <a:ln>
                  <a:noFill/>
                </a:ln>
                <a:solidFill>
                  <a:srgbClr val="4B4B4B"/>
                </a:solidFill>
                <a:effectLst/>
                <a:latin typeface="+mj-lt"/>
                <a:cs typeface="Arial" pitchFamily="34" charset="0"/>
              </a:rPr>
              <a:t>et selon les caractéristiques spécifiques de la réponse des plantes. Ainsi, les lieux de développement et d'inhibition des bourgeons peuvent être plus ou moins étendus.</a:t>
            </a:r>
          </a:p>
          <a:p>
            <a:pPr marL="0" marR="0" lvl="0" indent="0" defTabSz="914400" rtl="0" eaLnBrk="0" fontAlgn="base" latinLnBrk="0" hangingPunct="0">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4B4B4B"/>
                </a:solidFill>
                <a:effectLst/>
                <a:latin typeface="+mj-lt"/>
                <a:cs typeface="Arial" pitchFamily="34" charset="0"/>
              </a:rPr>
              <a:t>  </a:t>
            </a:r>
          </a:p>
        </p:txBody>
      </p:sp>
      <p:pic>
        <p:nvPicPr>
          <p:cNvPr id="62466" name="Picture 2" descr="http://uel.unisciel.fr/biologie/module1/module1_ch04/res/dominance4.png"/>
          <p:cNvPicPr>
            <a:picLocks noChangeAspect="1" noChangeArrowheads="1"/>
          </p:cNvPicPr>
          <p:nvPr/>
        </p:nvPicPr>
        <p:blipFill>
          <a:blip r:embed="rId2" cstate="print"/>
          <a:srcRect/>
          <a:stretch>
            <a:fillRect/>
          </a:stretch>
        </p:blipFill>
        <p:spPr bwMode="auto">
          <a:xfrm>
            <a:off x="1907704" y="2492896"/>
            <a:ext cx="5085796" cy="4005064"/>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0648"/>
            <a:ext cx="9144000" cy="461665"/>
          </a:xfrm>
          <a:prstGeom prst="rect">
            <a:avLst/>
          </a:prstGeom>
          <a:noFill/>
        </p:spPr>
        <p:txBody>
          <a:bodyPr wrap="square">
            <a:spAutoFit/>
          </a:bodyPr>
          <a:lstStyle/>
          <a:p>
            <a:r>
              <a:rPr lang="fr-FR" sz="2400" dirty="0" smtClean="0"/>
              <a:t>1.1 Les FACTEURS de CONTRÔLE du développement et leurs EFFETS </a:t>
            </a:r>
          </a:p>
        </p:txBody>
      </p:sp>
      <p:sp>
        <p:nvSpPr>
          <p:cNvPr id="5" name="Rectangle 4"/>
          <p:cNvSpPr/>
          <p:nvPr/>
        </p:nvSpPr>
        <p:spPr>
          <a:xfrm>
            <a:off x="2915816" y="4221088"/>
            <a:ext cx="5526360" cy="707886"/>
          </a:xfrm>
          <a:prstGeom prst="rect">
            <a:avLst/>
          </a:prstGeom>
        </p:spPr>
        <p:txBody>
          <a:bodyPr wrap="square">
            <a:spAutoFit/>
          </a:bodyPr>
          <a:lstStyle/>
          <a:p>
            <a:r>
              <a:rPr lang="fr-FR" sz="2000" dirty="0" smtClean="0"/>
              <a:t>pour une espèce donnée </a:t>
            </a:r>
          </a:p>
          <a:p>
            <a:r>
              <a:rPr lang="fr-FR" sz="2000" dirty="0" smtClean="0"/>
              <a:t>dans des conditions identiques </a:t>
            </a:r>
            <a:endParaRPr lang="fr-FR" sz="2000" dirty="0"/>
          </a:p>
        </p:txBody>
      </p:sp>
      <p:sp>
        <p:nvSpPr>
          <p:cNvPr id="6" name="Rectangle 5"/>
          <p:cNvSpPr/>
          <p:nvPr/>
        </p:nvSpPr>
        <p:spPr>
          <a:xfrm>
            <a:off x="1402811" y="1844824"/>
            <a:ext cx="1473480" cy="400110"/>
          </a:xfrm>
          <a:prstGeom prst="rect">
            <a:avLst/>
          </a:prstGeom>
          <a:solidFill>
            <a:srgbClr val="FFC000"/>
          </a:solidFill>
        </p:spPr>
        <p:txBody>
          <a:bodyPr wrap="none">
            <a:spAutoFit/>
          </a:bodyPr>
          <a:lstStyle/>
          <a:p>
            <a:pPr lvl="0"/>
            <a:r>
              <a:rPr lang="fr-FR" sz="2000" b="1" dirty="0" smtClean="0">
                <a:solidFill>
                  <a:prstClr val="black"/>
                </a:solidFill>
              </a:rPr>
              <a:t>harmonieux</a:t>
            </a:r>
          </a:p>
        </p:txBody>
      </p:sp>
      <p:sp>
        <p:nvSpPr>
          <p:cNvPr id="7" name="Rectangle 6"/>
          <p:cNvSpPr/>
          <p:nvPr/>
        </p:nvSpPr>
        <p:spPr>
          <a:xfrm>
            <a:off x="1540284" y="3284984"/>
            <a:ext cx="1336007" cy="400110"/>
          </a:xfrm>
          <a:prstGeom prst="rect">
            <a:avLst/>
          </a:prstGeom>
          <a:solidFill>
            <a:srgbClr val="FFC000"/>
          </a:solidFill>
        </p:spPr>
        <p:txBody>
          <a:bodyPr wrap="none">
            <a:spAutoFit/>
          </a:bodyPr>
          <a:lstStyle/>
          <a:p>
            <a:pPr lvl="0"/>
            <a:r>
              <a:rPr lang="fr-FR" sz="2000" b="1" dirty="0" smtClean="0">
                <a:solidFill>
                  <a:prstClr val="black"/>
                </a:solidFill>
              </a:rPr>
              <a:t>coordonné</a:t>
            </a:r>
          </a:p>
        </p:txBody>
      </p:sp>
      <p:sp>
        <p:nvSpPr>
          <p:cNvPr id="8" name="Rectangle 7"/>
          <p:cNvSpPr/>
          <p:nvPr/>
        </p:nvSpPr>
        <p:spPr>
          <a:xfrm>
            <a:off x="1187624" y="4437112"/>
            <a:ext cx="1688667" cy="400110"/>
          </a:xfrm>
          <a:prstGeom prst="rect">
            <a:avLst/>
          </a:prstGeom>
          <a:solidFill>
            <a:srgbClr val="FFC000"/>
          </a:solidFill>
        </p:spPr>
        <p:txBody>
          <a:bodyPr wrap="none">
            <a:spAutoFit/>
          </a:bodyPr>
          <a:lstStyle/>
          <a:p>
            <a:pPr lvl="0"/>
            <a:r>
              <a:rPr lang="fr-FR" sz="2000" b="1" dirty="0" smtClean="0">
                <a:solidFill>
                  <a:prstClr val="black"/>
                </a:solidFill>
              </a:rPr>
              <a:t>reproductible </a:t>
            </a:r>
          </a:p>
        </p:txBody>
      </p:sp>
      <p:sp>
        <p:nvSpPr>
          <p:cNvPr id="9" name="Rectangle 8"/>
          <p:cNvSpPr/>
          <p:nvPr/>
        </p:nvSpPr>
        <p:spPr>
          <a:xfrm>
            <a:off x="251520" y="908720"/>
            <a:ext cx="6840760" cy="707886"/>
          </a:xfrm>
          <a:prstGeom prst="rect">
            <a:avLst/>
          </a:prstGeom>
        </p:spPr>
        <p:txBody>
          <a:bodyPr wrap="square">
            <a:spAutoFit/>
          </a:bodyPr>
          <a:lstStyle/>
          <a:p>
            <a:endParaRPr lang="fr-FR" sz="2000" dirty="0" smtClean="0"/>
          </a:p>
          <a:p>
            <a:r>
              <a:rPr lang="fr-FR" sz="2000" dirty="0" smtClean="0"/>
              <a:t>Les caractéristiques du développement des végétaux: </a:t>
            </a:r>
            <a:endParaRPr lang="fr-FR" sz="2000" dirty="0"/>
          </a:p>
        </p:txBody>
      </p:sp>
      <p:sp>
        <p:nvSpPr>
          <p:cNvPr id="10" name="Rectangle 9"/>
          <p:cNvSpPr/>
          <p:nvPr/>
        </p:nvSpPr>
        <p:spPr>
          <a:xfrm>
            <a:off x="2908176" y="1700808"/>
            <a:ext cx="5696272" cy="1015663"/>
          </a:xfrm>
          <a:prstGeom prst="rect">
            <a:avLst/>
          </a:prstGeom>
        </p:spPr>
        <p:txBody>
          <a:bodyPr wrap="square">
            <a:spAutoFit/>
          </a:bodyPr>
          <a:lstStyle/>
          <a:p>
            <a:pPr lvl="0"/>
            <a:r>
              <a:rPr lang="fr-FR" sz="2000" dirty="0" smtClean="0">
                <a:solidFill>
                  <a:prstClr val="black"/>
                </a:solidFill>
              </a:rPr>
              <a:t>équilibre des proportions : </a:t>
            </a:r>
          </a:p>
          <a:p>
            <a:pPr lvl="0"/>
            <a:r>
              <a:rPr lang="fr-FR" sz="2000" b="1" dirty="0" smtClean="0">
                <a:solidFill>
                  <a:prstClr val="black"/>
                </a:solidFill>
              </a:rPr>
              <a:t>- taille relative des ≠ organes proportionnée </a:t>
            </a:r>
          </a:p>
          <a:p>
            <a:pPr lvl="0"/>
            <a:r>
              <a:rPr lang="fr-FR" sz="2000" b="1" dirty="0" smtClean="0">
                <a:solidFill>
                  <a:prstClr val="black"/>
                </a:solidFill>
              </a:rPr>
              <a:t>- surface aérienne / surface partie souterraine ≈ </a:t>
            </a:r>
            <a:r>
              <a:rPr lang="fr-FR" sz="2000" b="1" dirty="0" err="1" smtClean="0">
                <a:solidFill>
                  <a:prstClr val="black"/>
                </a:solidFill>
              </a:rPr>
              <a:t>cte</a:t>
            </a:r>
            <a:r>
              <a:rPr lang="fr-FR" sz="2000" b="1" dirty="0" smtClean="0">
                <a:solidFill>
                  <a:prstClr val="black"/>
                </a:solidFill>
              </a:rPr>
              <a:t> </a:t>
            </a:r>
          </a:p>
        </p:txBody>
      </p:sp>
      <p:sp>
        <p:nvSpPr>
          <p:cNvPr id="11" name="Rectangle 10"/>
          <p:cNvSpPr/>
          <p:nvPr/>
        </p:nvSpPr>
        <p:spPr>
          <a:xfrm>
            <a:off x="2915816" y="3284984"/>
            <a:ext cx="4866109" cy="400110"/>
          </a:xfrm>
          <a:prstGeom prst="rect">
            <a:avLst/>
          </a:prstGeom>
        </p:spPr>
        <p:txBody>
          <a:bodyPr wrap="square">
            <a:spAutoFit/>
          </a:bodyPr>
          <a:lstStyle/>
          <a:p>
            <a:pPr lvl="0"/>
            <a:r>
              <a:rPr lang="fr-FR" sz="2000" dirty="0" smtClean="0">
                <a:solidFill>
                  <a:prstClr val="black"/>
                </a:solidFill>
              </a:rPr>
              <a:t>apparition séquentielle des organes </a:t>
            </a:r>
          </a:p>
        </p:txBody>
      </p:sp>
      <p:sp>
        <p:nvSpPr>
          <p:cNvPr id="13" name="Rectangle 12"/>
          <p:cNvSpPr/>
          <p:nvPr/>
        </p:nvSpPr>
        <p:spPr>
          <a:xfrm>
            <a:off x="323528" y="5517232"/>
            <a:ext cx="8496944" cy="400110"/>
          </a:xfrm>
          <a:prstGeom prst="rect">
            <a:avLst/>
          </a:prstGeom>
          <a:solidFill>
            <a:srgbClr val="FF6600"/>
          </a:solidFill>
        </p:spPr>
        <p:txBody>
          <a:bodyPr wrap="square">
            <a:spAutoFit/>
          </a:bodyPr>
          <a:lstStyle/>
          <a:p>
            <a:r>
              <a:rPr lang="fr-FR" sz="2000" dirty="0" smtClean="0"/>
              <a:t>Développement = division cellulaire, élongation, différenciation, mort cellulaire </a:t>
            </a:r>
            <a:endParaRPr lang="fr-FR"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8"/>
          <p:cNvSpPr txBox="1">
            <a:spLocks noChangeArrowheads="1"/>
          </p:cNvSpPr>
          <p:nvPr/>
        </p:nvSpPr>
        <p:spPr bwMode="auto">
          <a:xfrm>
            <a:off x="1475656" y="2060848"/>
            <a:ext cx="5868144" cy="396875"/>
          </a:xfrm>
          <a:prstGeom prst="rect">
            <a:avLst/>
          </a:prstGeom>
          <a:noFill/>
          <a:ln w="25400">
            <a:noFill/>
            <a:miter lim="800000"/>
            <a:headEnd/>
            <a:tailEnd/>
          </a:ln>
          <a:effectLst/>
        </p:spPr>
        <p:txBody>
          <a:bodyPr wrap="square">
            <a:spAutoFit/>
          </a:bodyPr>
          <a:lstStyle/>
          <a:p>
            <a:pPr>
              <a:spcBef>
                <a:spcPct val="50000"/>
              </a:spcBef>
              <a:defRPr/>
            </a:pPr>
            <a:r>
              <a:rPr lang="fr-FR" sz="2000" b="1" dirty="0">
                <a:effectLst>
                  <a:outerShdw blurRad="38100" dist="38100" dir="2700000" algn="tl">
                    <a:srgbClr val="FFFFFF"/>
                  </a:outerShdw>
                </a:effectLst>
              </a:rPr>
              <a:t>Auxine seule</a:t>
            </a:r>
            <a:r>
              <a:rPr lang="fr-FR" sz="2000" dirty="0"/>
              <a:t> : les cellules </a:t>
            </a:r>
            <a:r>
              <a:rPr lang="fr-FR" sz="2000" dirty="0" smtClean="0"/>
              <a:t>grandissent (sans division)</a:t>
            </a:r>
            <a:endParaRPr lang="fr-FR" sz="2000" dirty="0"/>
          </a:p>
        </p:txBody>
      </p:sp>
      <p:sp>
        <p:nvSpPr>
          <p:cNvPr id="7" name="Text Box 9"/>
          <p:cNvSpPr txBox="1">
            <a:spLocks noChangeArrowheads="1"/>
          </p:cNvSpPr>
          <p:nvPr/>
        </p:nvSpPr>
        <p:spPr bwMode="auto">
          <a:xfrm>
            <a:off x="1475656" y="2636912"/>
            <a:ext cx="5760640" cy="701675"/>
          </a:xfrm>
          <a:prstGeom prst="rect">
            <a:avLst/>
          </a:prstGeom>
          <a:noFill/>
          <a:ln w="25400">
            <a:noFill/>
            <a:miter lim="800000"/>
            <a:headEnd/>
            <a:tailEnd/>
          </a:ln>
          <a:effectLst/>
        </p:spPr>
        <p:txBody>
          <a:bodyPr wrap="square">
            <a:spAutoFit/>
          </a:bodyPr>
          <a:lstStyle/>
          <a:p>
            <a:pPr>
              <a:spcBef>
                <a:spcPct val="50000"/>
              </a:spcBef>
              <a:defRPr/>
            </a:pPr>
            <a:r>
              <a:rPr lang="fr-FR" sz="2000" b="1" dirty="0">
                <a:effectLst>
                  <a:outerShdw blurRad="38100" dist="38100" dir="2700000" algn="tl">
                    <a:srgbClr val="FFFFFF"/>
                  </a:outerShdw>
                </a:effectLst>
              </a:rPr>
              <a:t>Cytokinines seules</a:t>
            </a:r>
            <a:r>
              <a:rPr lang="fr-FR" sz="2000" dirty="0"/>
              <a:t> : séparation des chromosomes, mais les cellules ne se divisent pas</a:t>
            </a:r>
          </a:p>
        </p:txBody>
      </p:sp>
      <p:sp>
        <p:nvSpPr>
          <p:cNvPr id="8" name="Text Box 10"/>
          <p:cNvSpPr txBox="1">
            <a:spLocks noChangeArrowheads="1"/>
          </p:cNvSpPr>
          <p:nvPr/>
        </p:nvSpPr>
        <p:spPr bwMode="auto">
          <a:xfrm>
            <a:off x="1475656" y="3356992"/>
            <a:ext cx="6264696" cy="1015663"/>
          </a:xfrm>
          <a:prstGeom prst="rect">
            <a:avLst/>
          </a:prstGeom>
          <a:noFill/>
          <a:ln w="25400">
            <a:noFill/>
            <a:miter lim="800000"/>
            <a:headEnd/>
            <a:tailEnd/>
          </a:ln>
          <a:effectLst/>
        </p:spPr>
        <p:txBody>
          <a:bodyPr wrap="square">
            <a:spAutoFit/>
          </a:bodyPr>
          <a:lstStyle/>
          <a:p>
            <a:pPr>
              <a:lnSpc>
                <a:spcPct val="150000"/>
              </a:lnSpc>
              <a:spcBef>
                <a:spcPct val="50000"/>
              </a:spcBef>
              <a:defRPr/>
            </a:pPr>
            <a:r>
              <a:rPr lang="fr-FR" sz="2000" b="1" dirty="0">
                <a:effectLst>
                  <a:outerShdw blurRad="38100" dist="38100" dir="2700000" algn="tl">
                    <a:srgbClr val="FFFFFF"/>
                  </a:outerShdw>
                </a:effectLst>
              </a:rPr>
              <a:t>Les deux</a:t>
            </a:r>
            <a:r>
              <a:rPr lang="fr-FR" sz="2000" dirty="0"/>
              <a:t> : la division est initiée par l’auxine, les </a:t>
            </a:r>
            <a:r>
              <a:rPr lang="fr-FR" sz="2000" dirty="0" err="1"/>
              <a:t>cytokinines</a:t>
            </a:r>
            <a:r>
              <a:rPr lang="fr-FR" sz="2000" dirty="0"/>
              <a:t> permettent le </a:t>
            </a:r>
            <a:r>
              <a:rPr lang="fr-FR" sz="2000" dirty="0" err="1"/>
              <a:t>recloisonnement</a:t>
            </a:r>
            <a:r>
              <a:rPr lang="fr-FR" sz="2000" dirty="0"/>
              <a:t> des nouvelles cellules</a:t>
            </a:r>
          </a:p>
        </p:txBody>
      </p:sp>
      <p:sp>
        <p:nvSpPr>
          <p:cNvPr id="10" name="Rectangle 9"/>
          <p:cNvSpPr/>
          <p:nvPr/>
        </p:nvSpPr>
        <p:spPr>
          <a:xfrm>
            <a:off x="1403648" y="1412776"/>
            <a:ext cx="6131358" cy="461665"/>
          </a:xfrm>
          <a:prstGeom prst="rect">
            <a:avLst/>
          </a:prstGeom>
        </p:spPr>
        <p:txBody>
          <a:bodyPr wrap="none">
            <a:spAutoFit/>
          </a:bodyPr>
          <a:lstStyle/>
          <a:p>
            <a:r>
              <a:rPr lang="fr-FR" sz="2400" b="1" dirty="0" smtClean="0"/>
              <a:t>Importance du rapport AUXINES/CYTOKININES</a:t>
            </a:r>
            <a:endParaRPr lang="fr-FR"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647378" y="1268760"/>
            <a:ext cx="8316914" cy="908050"/>
            <a:chOff x="211" y="341"/>
            <a:chExt cx="5239" cy="572"/>
          </a:xfrm>
        </p:grpSpPr>
        <p:sp>
          <p:nvSpPr>
            <p:cNvPr id="3" name="Text Box 5"/>
            <p:cNvSpPr txBox="1">
              <a:spLocks noChangeArrowheads="1"/>
            </p:cNvSpPr>
            <p:nvPr/>
          </p:nvSpPr>
          <p:spPr bwMode="auto">
            <a:xfrm>
              <a:off x="212" y="341"/>
              <a:ext cx="660" cy="250"/>
            </a:xfrm>
            <a:prstGeom prst="rect">
              <a:avLst/>
            </a:prstGeom>
            <a:noFill/>
            <a:ln w="25400">
              <a:noFill/>
              <a:miter lim="800000"/>
              <a:headEnd/>
              <a:tailEnd/>
            </a:ln>
          </p:spPr>
          <p:txBody>
            <a:bodyPr>
              <a:spAutoFit/>
            </a:bodyPr>
            <a:lstStyle/>
            <a:p>
              <a:pPr>
                <a:spcBef>
                  <a:spcPct val="50000"/>
                </a:spcBef>
              </a:pPr>
              <a:r>
                <a:rPr lang="fr-FR" sz="2000"/>
                <a:t>[ AIA]</a:t>
              </a:r>
            </a:p>
          </p:txBody>
        </p:sp>
        <p:sp>
          <p:nvSpPr>
            <p:cNvPr id="4" name="Text Box 10"/>
            <p:cNvSpPr txBox="1">
              <a:spLocks noChangeArrowheads="1"/>
            </p:cNvSpPr>
            <p:nvPr/>
          </p:nvSpPr>
          <p:spPr bwMode="auto">
            <a:xfrm>
              <a:off x="211" y="590"/>
              <a:ext cx="660" cy="250"/>
            </a:xfrm>
            <a:prstGeom prst="rect">
              <a:avLst/>
            </a:prstGeom>
            <a:noFill/>
            <a:ln w="25400">
              <a:noFill/>
              <a:miter lim="800000"/>
              <a:headEnd/>
              <a:tailEnd/>
            </a:ln>
          </p:spPr>
          <p:txBody>
            <a:bodyPr>
              <a:spAutoFit/>
            </a:bodyPr>
            <a:lstStyle/>
            <a:p>
              <a:pPr>
                <a:spcBef>
                  <a:spcPct val="50000"/>
                </a:spcBef>
              </a:pPr>
              <a:r>
                <a:rPr lang="fr-FR" sz="2000" dirty="0"/>
                <a:t>[ CYT]</a:t>
              </a:r>
            </a:p>
          </p:txBody>
        </p:sp>
        <p:sp>
          <p:nvSpPr>
            <p:cNvPr id="5" name="Line 11"/>
            <p:cNvSpPr>
              <a:spLocks noChangeShapeType="1"/>
            </p:cNvSpPr>
            <p:nvPr/>
          </p:nvSpPr>
          <p:spPr bwMode="auto">
            <a:xfrm>
              <a:off x="250" y="584"/>
              <a:ext cx="569" cy="0"/>
            </a:xfrm>
            <a:prstGeom prst="line">
              <a:avLst/>
            </a:prstGeom>
            <a:noFill/>
            <a:ln w="25400">
              <a:solidFill>
                <a:schemeClr val="tx1"/>
              </a:solidFill>
              <a:round/>
              <a:headEnd/>
              <a:tailEnd/>
            </a:ln>
          </p:spPr>
          <p:txBody>
            <a:bodyPr/>
            <a:lstStyle/>
            <a:p>
              <a:endParaRPr lang="fr-FR"/>
            </a:p>
          </p:txBody>
        </p:sp>
        <p:sp>
          <p:nvSpPr>
            <p:cNvPr id="6" name="Text Box 14"/>
            <p:cNvSpPr txBox="1">
              <a:spLocks noChangeArrowheads="1"/>
            </p:cNvSpPr>
            <p:nvPr/>
          </p:nvSpPr>
          <p:spPr bwMode="auto">
            <a:xfrm>
              <a:off x="841" y="455"/>
              <a:ext cx="283" cy="250"/>
            </a:xfrm>
            <a:prstGeom prst="rect">
              <a:avLst/>
            </a:prstGeom>
            <a:noFill/>
            <a:ln w="25400">
              <a:noFill/>
              <a:miter lim="800000"/>
              <a:headEnd/>
              <a:tailEnd/>
            </a:ln>
          </p:spPr>
          <p:txBody>
            <a:bodyPr>
              <a:spAutoFit/>
            </a:bodyPr>
            <a:lstStyle/>
            <a:p>
              <a:pPr>
                <a:spcBef>
                  <a:spcPct val="50000"/>
                </a:spcBef>
              </a:pPr>
              <a:r>
                <a:rPr lang="fr-FR" sz="2000"/>
                <a:t>=1</a:t>
              </a:r>
            </a:p>
          </p:txBody>
        </p:sp>
        <p:sp>
          <p:nvSpPr>
            <p:cNvPr id="7" name="Text Box 20"/>
            <p:cNvSpPr txBox="1">
              <a:spLocks noChangeArrowheads="1"/>
            </p:cNvSpPr>
            <p:nvPr/>
          </p:nvSpPr>
          <p:spPr bwMode="auto">
            <a:xfrm>
              <a:off x="1827" y="471"/>
              <a:ext cx="3623" cy="442"/>
            </a:xfrm>
            <a:prstGeom prst="rect">
              <a:avLst/>
            </a:prstGeom>
            <a:noFill/>
            <a:ln w="25400">
              <a:noFill/>
              <a:miter lim="800000"/>
              <a:headEnd/>
              <a:tailEnd/>
            </a:ln>
          </p:spPr>
          <p:txBody>
            <a:bodyPr>
              <a:spAutoFit/>
            </a:bodyPr>
            <a:lstStyle/>
            <a:p>
              <a:pPr>
                <a:spcBef>
                  <a:spcPct val="50000"/>
                </a:spcBef>
              </a:pPr>
              <a:r>
                <a:rPr lang="fr-FR" sz="2000" dirty="0"/>
                <a:t>Multiplication cellulaire mais pas de différenciation</a:t>
              </a:r>
            </a:p>
          </p:txBody>
        </p:sp>
        <p:sp>
          <p:nvSpPr>
            <p:cNvPr id="8" name="AutoShape 24"/>
            <p:cNvSpPr>
              <a:spLocks noChangeArrowheads="1"/>
            </p:cNvSpPr>
            <p:nvPr/>
          </p:nvSpPr>
          <p:spPr bwMode="auto">
            <a:xfrm>
              <a:off x="1268" y="500"/>
              <a:ext cx="417" cy="159"/>
            </a:xfrm>
            <a:prstGeom prst="rightArrow">
              <a:avLst>
                <a:gd name="adj1" fmla="val 50000"/>
                <a:gd name="adj2" fmla="val 65566"/>
              </a:avLst>
            </a:prstGeom>
            <a:solidFill>
              <a:srgbClr val="339966"/>
            </a:solidFill>
            <a:ln w="25400">
              <a:solidFill>
                <a:schemeClr val="tx1"/>
              </a:solidFill>
              <a:miter lim="800000"/>
              <a:headEnd/>
              <a:tailEnd/>
            </a:ln>
          </p:spPr>
          <p:txBody>
            <a:bodyPr wrap="none" anchor="ctr"/>
            <a:lstStyle/>
            <a:p>
              <a:endParaRPr lang="fr-FR"/>
            </a:p>
          </p:txBody>
        </p:sp>
      </p:grpSp>
      <p:grpSp>
        <p:nvGrpSpPr>
          <p:cNvPr id="9" name="Group 31"/>
          <p:cNvGrpSpPr>
            <a:grpSpLocks/>
          </p:cNvGrpSpPr>
          <p:nvPr/>
        </p:nvGrpSpPr>
        <p:grpSpPr bwMode="auto">
          <a:xfrm>
            <a:off x="323528" y="2338734"/>
            <a:ext cx="9577389" cy="1101724"/>
            <a:chOff x="0" y="1288"/>
            <a:chExt cx="6033" cy="694"/>
          </a:xfrm>
        </p:grpSpPr>
        <p:sp>
          <p:nvSpPr>
            <p:cNvPr id="10" name="Text Box 6"/>
            <p:cNvSpPr txBox="1">
              <a:spLocks noChangeArrowheads="1"/>
            </p:cNvSpPr>
            <p:nvPr/>
          </p:nvSpPr>
          <p:spPr bwMode="auto">
            <a:xfrm>
              <a:off x="227" y="1288"/>
              <a:ext cx="660" cy="250"/>
            </a:xfrm>
            <a:prstGeom prst="rect">
              <a:avLst/>
            </a:prstGeom>
            <a:noFill/>
            <a:ln w="25400">
              <a:noFill/>
              <a:miter lim="800000"/>
              <a:headEnd/>
              <a:tailEnd/>
            </a:ln>
          </p:spPr>
          <p:txBody>
            <a:bodyPr>
              <a:spAutoFit/>
            </a:bodyPr>
            <a:lstStyle/>
            <a:p>
              <a:pPr>
                <a:spcBef>
                  <a:spcPct val="50000"/>
                </a:spcBef>
              </a:pPr>
              <a:r>
                <a:rPr lang="fr-FR" sz="2000" dirty="0"/>
                <a:t>[ AIA]</a:t>
              </a:r>
            </a:p>
          </p:txBody>
        </p:sp>
        <p:sp>
          <p:nvSpPr>
            <p:cNvPr id="11" name="Text Box 9"/>
            <p:cNvSpPr txBox="1">
              <a:spLocks noChangeArrowheads="1"/>
            </p:cNvSpPr>
            <p:nvPr/>
          </p:nvSpPr>
          <p:spPr bwMode="auto">
            <a:xfrm>
              <a:off x="233" y="1552"/>
              <a:ext cx="660" cy="250"/>
            </a:xfrm>
            <a:prstGeom prst="rect">
              <a:avLst/>
            </a:prstGeom>
            <a:noFill/>
            <a:ln w="25400">
              <a:noFill/>
              <a:miter lim="800000"/>
              <a:headEnd/>
              <a:tailEnd/>
            </a:ln>
          </p:spPr>
          <p:txBody>
            <a:bodyPr>
              <a:spAutoFit/>
            </a:bodyPr>
            <a:lstStyle/>
            <a:p>
              <a:pPr>
                <a:spcBef>
                  <a:spcPct val="50000"/>
                </a:spcBef>
              </a:pPr>
              <a:r>
                <a:rPr lang="fr-FR" sz="2000"/>
                <a:t>[ CYT]</a:t>
              </a:r>
            </a:p>
          </p:txBody>
        </p:sp>
        <p:sp>
          <p:nvSpPr>
            <p:cNvPr id="12" name="Line 12"/>
            <p:cNvSpPr>
              <a:spLocks noChangeShapeType="1"/>
            </p:cNvSpPr>
            <p:nvPr/>
          </p:nvSpPr>
          <p:spPr bwMode="auto">
            <a:xfrm>
              <a:off x="272" y="1546"/>
              <a:ext cx="569" cy="0"/>
            </a:xfrm>
            <a:prstGeom prst="line">
              <a:avLst/>
            </a:prstGeom>
            <a:noFill/>
            <a:ln w="25400">
              <a:solidFill>
                <a:schemeClr val="tx1"/>
              </a:solidFill>
              <a:round/>
              <a:headEnd/>
              <a:tailEnd/>
            </a:ln>
          </p:spPr>
          <p:txBody>
            <a:bodyPr/>
            <a:lstStyle/>
            <a:p>
              <a:endParaRPr lang="fr-FR"/>
            </a:p>
          </p:txBody>
        </p:sp>
        <p:sp>
          <p:nvSpPr>
            <p:cNvPr id="13" name="Text Box 16"/>
            <p:cNvSpPr txBox="1">
              <a:spLocks noChangeArrowheads="1"/>
            </p:cNvSpPr>
            <p:nvPr/>
          </p:nvSpPr>
          <p:spPr bwMode="auto">
            <a:xfrm>
              <a:off x="855" y="1387"/>
              <a:ext cx="320" cy="288"/>
            </a:xfrm>
            <a:prstGeom prst="rect">
              <a:avLst/>
            </a:prstGeom>
            <a:noFill/>
            <a:ln w="25400">
              <a:noFill/>
              <a:miter lim="800000"/>
              <a:headEnd/>
              <a:tailEnd/>
            </a:ln>
          </p:spPr>
          <p:txBody>
            <a:bodyPr>
              <a:spAutoFit/>
            </a:bodyPr>
            <a:lstStyle/>
            <a:p>
              <a:pPr>
                <a:spcBef>
                  <a:spcPct val="50000"/>
                </a:spcBef>
              </a:pPr>
              <a:r>
                <a:rPr lang="fr-FR" sz="2400"/>
                <a:t>&lt;1</a:t>
              </a:r>
            </a:p>
          </p:txBody>
        </p:sp>
        <p:sp>
          <p:nvSpPr>
            <p:cNvPr id="14" name="Text Box 21"/>
            <p:cNvSpPr txBox="1">
              <a:spLocks noChangeArrowheads="1"/>
            </p:cNvSpPr>
            <p:nvPr/>
          </p:nvSpPr>
          <p:spPr bwMode="auto">
            <a:xfrm>
              <a:off x="1781" y="1435"/>
              <a:ext cx="4252" cy="442"/>
            </a:xfrm>
            <a:prstGeom prst="rect">
              <a:avLst/>
            </a:prstGeom>
            <a:noFill/>
            <a:ln w="25400">
              <a:noFill/>
              <a:miter lim="800000"/>
              <a:headEnd/>
              <a:tailEnd/>
            </a:ln>
            <a:effectLst/>
          </p:spPr>
          <p:txBody>
            <a:bodyPr>
              <a:spAutoFit/>
            </a:bodyPr>
            <a:lstStyle/>
            <a:p>
              <a:pPr>
                <a:spcBef>
                  <a:spcPct val="50000"/>
                </a:spcBef>
                <a:defRPr/>
              </a:pPr>
              <a:r>
                <a:rPr lang="fr-FR" sz="2000" dirty="0"/>
                <a:t>Formation de pousses à partir d’une masse de cellules indifférenciées = </a:t>
              </a:r>
              <a:r>
                <a:rPr lang="fr-FR" sz="2000" b="1" dirty="0" err="1">
                  <a:solidFill>
                    <a:schemeClr val="folHlink"/>
                  </a:solidFill>
                </a:rPr>
                <a:t>caulogénèse</a:t>
              </a:r>
              <a:endParaRPr lang="fr-FR" sz="2000" b="1" dirty="0">
                <a:solidFill>
                  <a:schemeClr val="folHlink"/>
                </a:solidFill>
              </a:endParaRPr>
            </a:p>
          </p:txBody>
        </p:sp>
        <p:sp>
          <p:nvSpPr>
            <p:cNvPr id="15" name="AutoShape 26"/>
            <p:cNvSpPr>
              <a:spLocks noChangeArrowheads="1"/>
            </p:cNvSpPr>
            <p:nvPr/>
          </p:nvSpPr>
          <p:spPr bwMode="auto">
            <a:xfrm>
              <a:off x="1261" y="1470"/>
              <a:ext cx="417" cy="159"/>
            </a:xfrm>
            <a:prstGeom prst="rightArrow">
              <a:avLst>
                <a:gd name="adj1" fmla="val 50000"/>
                <a:gd name="adj2" fmla="val 65566"/>
              </a:avLst>
            </a:prstGeom>
            <a:solidFill>
              <a:srgbClr val="339966"/>
            </a:solidFill>
            <a:ln w="25400" algn="ctr">
              <a:solidFill>
                <a:schemeClr val="tx1"/>
              </a:solidFill>
              <a:miter lim="800000"/>
              <a:headEnd/>
              <a:tailEnd/>
            </a:ln>
          </p:spPr>
          <p:txBody>
            <a:bodyPr wrap="none" anchor="ctr"/>
            <a:lstStyle/>
            <a:p>
              <a:endParaRPr lang="fr-FR"/>
            </a:p>
          </p:txBody>
        </p:sp>
        <p:sp>
          <p:nvSpPr>
            <p:cNvPr id="16" name="Text Box 27"/>
            <p:cNvSpPr txBox="1">
              <a:spLocks noChangeArrowheads="1"/>
            </p:cNvSpPr>
            <p:nvPr/>
          </p:nvSpPr>
          <p:spPr bwMode="auto">
            <a:xfrm>
              <a:off x="0" y="1788"/>
              <a:ext cx="1288" cy="194"/>
            </a:xfrm>
            <a:prstGeom prst="rect">
              <a:avLst/>
            </a:prstGeom>
            <a:noFill/>
            <a:ln w="25400">
              <a:noFill/>
              <a:miter lim="800000"/>
              <a:headEnd/>
              <a:tailEnd/>
            </a:ln>
          </p:spPr>
          <p:txBody>
            <a:bodyPr>
              <a:spAutoFit/>
            </a:bodyPr>
            <a:lstStyle/>
            <a:p>
              <a:pPr>
                <a:spcBef>
                  <a:spcPct val="50000"/>
                </a:spcBef>
              </a:pPr>
              <a:r>
                <a:rPr lang="fr-FR" sz="1400" b="1" dirty="0"/>
                <a:t>Cytokinines majoritaires</a:t>
              </a:r>
            </a:p>
          </p:txBody>
        </p:sp>
      </p:grpSp>
      <p:grpSp>
        <p:nvGrpSpPr>
          <p:cNvPr id="17" name="Group 30"/>
          <p:cNvGrpSpPr>
            <a:grpSpLocks/>
          </p:cNvGrpSpPr>
          <p:nvPr/>
        </p:nvGrpSpPr>
        <p:grpSpPr bwMode="auto">
          <a:xfrm>
            <a:off x="323528" y="3638899"/>
            <a:ext cx="9605965" cy="1114426"/>
            <a:chOff x="0" y="2235"/>
            <a:chExt cx="6051" cy="702"/>
          </a:xfrm>
        </p:grpSpPr>
        <p:sp>
          <p:nvSpPr>
            <p:cNvPr id="18" name="Text Box 7"/>
            <p:cNvSpPr txBox="1">
              <a:spLocks noChangeArrowheads="1"/>
            </p:cNvSpPr>
            <p:nvPr/>
          </p:nvSpPr>
          <p:spPr bwMode="auto">
            <a:xfrm>
              <a:off x="204" y="2235"/>
              <a:ext cx="660" cy="250"/>
            </a:xfrm>
            <a:prstGeom prst="rect">
              <a:avLst/>
            </a:prstGeom>
            <a:noFill/>
            <a:ln w="25400">
              <a:noFill/>
              <a:miter lim="800000"/>
              <a:headEnd/>
              <a:tailEnd/>
            </a:ln>
          </p:spPr>
          <p:txBody>
            <a:bodyPr>
              <a:spAutoFit/>
            </a:bodyPr>
            <a:lstStyle/>
            <a:p>
              <a:pPr>
                <a:spcBef>
                  <a:spcPct val="50000"/>
                </a:spcBef>
              </a:pPr>
              <a:r>
                <a:rPr lang="fr-FR" sz="2000"/>
                <a:t>[ AIA]</a:t>
              </a:r>
            </a:p>
          </p:txBody>
        </p:sp>
        <p:sp>
          <p:nvSpPr>
            <p:cNvPr id="19" name="Text Box 8"/>
            <p:cNvSpPr txBox="1">
              <a:spLocks noChangeArrowheads="1"/>
            </p:cNvSpPr>
            <p:nvPr/>
          </p:nvSpPr>
          <p:spPr bwMode="auto">
            <a:xfrm>
              <a:off x="212" y="2493"/>
              <a:ext cx="660" cy="250"/>
            </a:xfrm>
            <a:prstGeom prst="rect">
              <a:avLst/>
            </a:prstGeom>
            <a:noFill/>
            <a:ln w="25400">
              <a:noFill/>
              <a:miter lim="800000"/>
              <a:headEnd/>
              <a:tailEnd/>
            </a:ln>
          </p:spPr>
          <p:txBody>
            <a:bodyPr>
              <a:spAutoFit/>
            </a:bodyPr>
            <a:lstStyle/>
            <a:p>
              <a:pPr>
                <a:spcBef>
                  <a:spcPct val="50000"/>
                </a:spcBef>
              </a:pPr>
              <a:r>
                <a:rPr lang="fr-FR" sz="2000"/>
                <a:t>[ CYT]</a:t>
              </a:r>
            </a:p>
          </p:txBody>
        </p:sp>
        <p:sp>
          <p:nvSpPr>
            <p:cNvPr id="20" name="Line 13"/>
            <p:cNvSpPr>
              <a:spLocks noChangeShapeType="1"/>
            </p:cNvSpPr>
            <p:nvPr/>
          </p:nvSpPr>
          <p:spPr bwMode="auto">
            <a:xfrm>
              <a:off x="256" y="2493"/>
              <a:ext cx="569" cy="0"/>
            </a:xfrm>
            <a:prstGeom prst="line">
              <a:avLst/>
            </a:prstGeom>
            <a:noFill/>
            <a:ln w="25400">
              <a:solidFill>
                <a:schemeClr val="tx1"/>
              </a:solidFill>
              <a:round/>
              <a:headEnd/>
              <a:tailEnd/>
            </a:ln>
          </p:spPr>
          <p:txBody>
            <a:bodyPr/>
            <a:lstStyle/>
            <a:p>
              <a:endParaRPr lang="fr-FR"/>
            </a:p>
          </p:txBody>
        </p:sp>
        <p:sp>
          <p:nvSpPr>
            <p:cNvPr id="21" name="Text Box 15"/>
            <p:cNvSpPr txBox="1">
              <a:spLocks noChangeArrowheads="1"/>
            </p:cNvSpPr>
            <p:nvPr/>
          </p:nvSpPr>
          <p:spPr bwMode="auto">
            <a:xfrm>
              <a:off x="825" y="2366"/>
              <a:ext cx="320" cy="288"/>
            </a:xfrm>
            <a:prstGeom prst="rect">
              <a:avLst/>
            </a:prstGeom>
            <a:noFill/>
            <a:ln w="25400">
              <a:noFill/>
              <a:miter lim="800000"/>
              <a:headEnd/>
              <a:tailEnd/>
            </a:ln>
          </p:spPr>
          <p:txBody>
            <a:bodyPr>
              <a:spAutoFit/>
            </a:bodyPr>
            <a:lstStyle/>
            <a:p>
              <a:pPr>
                <a:spcBef>
                  <a:spcPct val="50000"/>
                </a:spcBef>
              </a:pPr>
              <a:r>
                <a:rPr lang="fr-FR" sz="2400"/>
                <a:t>&gt;1</a:t>
              </a:r>
            </a:p>
          </p:txBody>
        </p:sp>
        <p:sp>
          <p:nvSpPr>
            <p:cNvPr id="22" name="Text Box 23"/>
            <p:cNvSpPr txBox="1">
              <a:spLocks noChangeArrowheads="1"/>
            </p:cNvSpPr>
            <p:nvPr/>
          </p:nvSpPr>
          <p:spPr bwMode="auto">
            <a:xfrm>
              <a:off x="1814" y="2398"/>
              <a:ext cx="4237" cy="250"/>
            </a:xfrm>
            <a:prstGeom prst="rect">
              <a:avLst/>
            </a:prstGeom>
            <a:noFill/>
            <a:ln w="25400">
              <a:noFill/>
              <a:miter lim="800000"/>
              <a:headEnd/>
              <a:tailEnd/>
            </a:ln>
            <a:effectLst/>
          </p:spPr>
          <p:txBody>
            <a:bodyPr>
              <a:spAutoFit/>
            </a:bodyPr>
            <a:lstStyle/>
            <a:p>
              <a:pPr>
                <a:spcBef>
                  <a:spcPct val="50000"/>
                </a:spcBef>
                <a:defRPr/>
              </a:pPr>
              <a:r>
                <a:rPr lang="fr-FR" sz="2000" dirty="0"/>
                <a:t>Formation de racines = </a:t>
              </a:r>
              <a:r>
                <a:rPr lang="fr-FR" sz="2000" b="1" dirty="0" err="1">
                  <a:solidFill>
                    <a:schemeClr val="folHlink"/>
                  </a:solidFill>
                </a:rPr>
                <a:t>rhizogénèse</a:t>
              </a:r>
              <a:endParaRPr lang="fr-FR" sz="2000" b="1" dirty="0">
                <a:solidFill>
                  <a:schemeClr val="folHlink"/>
                </a:solidFill>
              </a:endParaRPr>
            </a:p>
          </p:txBody>
        </p:sp>
        <p:sp>
          <p:nvSpPr>
            <p:cNvPr id="23" name="AutoShape 25"/>
            <p:cNvSpPr>
              <a:spLocks noChangeArrowheads="1"/>
            </p:cNvSpPr>
            <p:nvPr/>
          </p:nvSpPr>
          <p:spPr bwMode="auto">
            <a:xfrm>
              <a:off x="1307" y="2440"/>
              <a:ext cx="417" cy="159"/>
            </a:xfrm>
            <a:prstGeom prst="rightArrow">
              <a:avLst>
                <a:gd name="adj1" fmla="val 50000"/>
                <a:gd name="adj2" fmla="val 65566"/>
              </a:avLst>
            </a:prstGeom>
            <a:solidFill>
              <a:srgbClr val="339966"/>
            </a:solidFill>
            <a:ln w="25400" algn="ctr">
              <a:solidFill>
                <a:schemeClr val="tx1"/>
              </a:solidFill>
              <a:miter lim="800000"/>
              <a:headEnd/>
              <a:tailEnd/>
            </a:ln>
          </p:spPr>
          <p:txBody>
            <a:bodyPr wrap="none" anchor="ctr"/>
            <a:lstStyle/>
            <a:p>
              <a:endParaRPr lang="fr-FR"/>
            </a:p>
          </p:txBody>
        </p:sp>
        <p:sp>
          <p:nvSpPr>
            <p:cNvPr id="24" name="Text Box 28"/>
            <p:cNvSpPr txBox="1">
              <a:spLocks noChangeArrowheads="1"/>
            </p:cNvSpPr>
            <p:nvPr/>
          </p:nvSpPr>
          <p:spPr bwMode="auto">
            <a:xfrm>
              <a:off x="0" y="2743"/>
              <a:ext cx="1288" cy="194"/>
            </a:xfrm>
            <a:prstGeom prst="rect">
              <a:avLst/>
            </a:prstGeom>
            <a:noFill/>
            <a:ln w="25400">
              <a:noFill/>
              <a:miter lim="800000"/>
              <a:headEnd/>
              <a:tailEnd/>
            </a:ln>
          </p:spPr>
          <p:txBody>
            <a:bodyPr>
              <a:spAutoFit/>
            </a:bodyPr>
            <a:lstStyle/>
            <a:p>
              <a:pPr>
                <a:spcBef>
                  <a:spcPct val="50000"/>
                </a:spcBef>
              </a:pPr>
              <a:r>
                <a:rPr lang="fr-FR" sz="1400" b="1" dirty="0"/>
                <a:t>Auxines majoritaires</a:t>
              </a:r>
            </a:p>
          </p:txBody>
        </p:sp>
      </p:grpSp>
      <p:sp>
        <p:nvSpPr>
          <p:cNvPr id="27" name="Text Box 34"/>
          <p:cNvSpPr txBox="1">
            <a:spLocks noChangeArrowheads="1"/>
          </p:cNvSpPr>
          <p:nvPr/>
        </p:nvSpPr>
        <p:spPr bwMode="auto">
          <a:xfrm>
            <a:off x="0" y="5922963"/>
            <a:ext cx="9144000" cy="400110"/>
          </a:xfrm>
          <a:prstGeom prst="rect">
            <a:avLst/>
          </a:prstGeom>
          <a:noFill/>
          <a:ln w="25400">
            <a:noFill/>
            <a:miter lim="800000"/>
            <a:headEnd/>
            <a:tailEnd/>
          </a:ln>
          <a:effectLst/>
        </p:spPr>
        <p:txBody>
          <a:bodyPr>
            <a:spAutoFit/>
          </a:bodyPr>
          <a:lstStyle/>
          <a:p>
            <a:pPr algn="ctr">
              <a:spcBef>
                <a:spcPct val="50000"/>
              </a:spcBef>
              <a:defRPr/>
            </a:pPr>
            <a:r>
              <a:rPr lang="fr-FR" sz="2000" dirty="0"/>
              <a:t>L’équilibre entre ces deux régulateurs est </a:t>
            </a:r>
            <a:r>
              <a:rPr lang="fr-FR" sz="2000" b="1" dirty="0" smtClean="0">
                <a:solidFill>
                  <a:srgbClr val="A50021"/>
                </a:solidFill>
              </a:rPr>
              <a:t>fondamental pour le </a:t>
            </a:r>
            <a:r>
              <a:rPr lang="fr-FR" sz="2000" b="1" dirty="0">
                <a:solidFill>
                  <a:srgbClr val="A50021"/>
                </a:solidFill>
              </a:rPr>
              <a:t>développement</a:t>
            </a:r>
          </a:p>
        </p:txBody>
      </p:sp>
      <p:sp>
        <p:nvSpPr>
          <p:cNvPr id="26" name="Text Box 11"/>
          <p:cNvSpPr txBox="1">
            <a:spLocks noChangeArrowheads="1"/>
          </p:cNvSpPr>
          <p:nvPr/>
        </p:nvSpPr>
        <p:spPr bwMode="auto">
          <a:xfrm>
            <a:off x="539552" y="332656"/>
            <a:ext cx="7488832" cy="461665"/>
          </a:xfrm>
          <a:prstGeom prst="rect">
            <a:avLst/>
          </a:prstGeom>
          <a:noFill/>
          <a:ln w="25400">
            <a:noFill/>
            <a:miter lim="800000"/>
            <a:headEnd/>
            <a:tailEnd/>
          </a:ln>
          <a:effectLst/>
        </p:spPr>
        <p:txBody>
          <a:bodyPr wrap="square">
            <a:spAutoFit/>
          </a:bodyPr>
          <a:lstStyle/>
          <a:p>
            <a:pPr algn="ctr">
              <a:spcBef>
                <a:spcPct val="50000"/>
              </a:spcBef>
              <a:defRPr/>
            </a:pPr>
            <a:r>
              <a:rPr lang="fr-FR" sz="2400" b="1" dirty="0">
                <a:solidFill>
                  <a:srgbClr val="A50021"/>
                </a:solidFill>
              </a:rPr>
              <a:t>Facteur fondamental : rapport des concentrations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cstate="print"/>
          <a:srcRect t="3004"/>
          <a:stretch>
            <a:fillRect/>
          </a:stretch>
        </p:blipFill>
        <p:spPr bwMode="auto">
          <a:xfrm>
            <a:off x="899592" y="95250"/>
            <a:ext cx="4981575" cy="6762750"/>
          </a:xfrm>
          <a:prstGeom prst="rect">
            <a:avLst/>
          </a:prstGeom>
          <a:noFill/>
          <a:ln w="9525">
            <a:noFill/>
            <a:miter lim="800000"/>
            <a:headEnd/>
            <a:tailEnd/>
          </a:ln>
        </p:spPr>
      </p:pic>
      <p:sp>
        <p:nvSpPr>
          <p:cNvPr id="3" name="TextBox 4"/>
          <p:cNvSpPr txBox="1">
            <a:spLocks noChangeArrowheads="1"/>
          </p:cNvSpPr>
          <p:nvPr/>
        </p:nvSpPr>
        <p:spPr bwMode="auto">
          <a:xfrm>
            <a:off x="2535113" y="122238"/>
            <a:ext cx="1447800" cy="368300"/>
          </a:xfrm>
          <a:prstGeom prst="rect">
            <a:avLst/>
          </a:prstGeom>
          <a:noFill/>
          <a:ln w="9525">
            <a:noFill/>
            <a:miter lim="800000"/>
            <a:headEnd/>
            <a:tailEnd/>
          </a:ln>
        </p:spPr>
        <p:txBody>
          <a:bodyPr>
            <a:spAutoFit/>
          </a:bodyPr>
          <a:lstStyle/>
          <a:p>
            <a:r>
              <a:rPr lang="en-US" b="1" dirty="0" err="1" smtClean="0"/>
              <a:t>Auxine</a:t>
            </a:r>
            <a:endParaRPr lang="en-US" b="1" dirty="0"/>
          </a:p>
        </p:txBody>
      </p:sp>
      <p:sp>
        <p:nvSpPr>
          <p:cNvPr id="4" name="TextBox 5"/>
          <p:cNvSpPr txBox="1">
            <a:spLocks noChangeArrowheads="1"/>
          </p:cNvSpPr>
          <p:nvPr/>
        </p:nvSpPr>
        <p:spPr bwMode="auto">
          <a:xfrm>
            <a:off x="238497" y="4139232"/>
            <a:ext cx="1447800" cy="369888"/>
          </a:xfrm>
          <a:prstGeom prst="rect">
            <a:avLst/>
          </a:prstGeom>
          <a:noFill/>
          <a:ln w="9525">
            <a:noFill/>
            <a:miter lim="800000"/>
            <a:headEnd/>
            <a:tailEnd/>
          </a:ln>
        </p:spPr>
        <p:txBody>
          <a:bodyPr>
            <a:spAutoFit/>
          </a:bodyPr>
          <a:lstStyle/>
          <a:p>
            <a:r>
              <a:rPr lang="en-US" b="1" dirty="0" err="1" smtClean="0"/>
              <a:t>Cytokinine</a:t>
            </a:r>
            <a:endParaRPr lang="en-US" b="1" dirty="0"/>
          </a:p>
        </p:txBody>
      </p:sp>
      <p:sp>
        <p:nvSpPr>
          <p:cNvPr id="5" name="TextBox 6"/>
          <p:cNvSpPr txBox="1">
            <a:spLocks noChangeArrowheads="1"/>
          </p:cNvSpPr>
          <p:nvPr/>
        </p:nvSpPr>
        <p:spPr bwMode="auto">
          <a:xfrm>
            <a:off x="6228184" y="6334780"/>
            <a:ext cx="2590800" cy="523220"/>
          </a:xfrm>
          <a:prstGeom prst="rect">
            <a:avLst/>
          </a:prstGeom>
          <a:noFill/>
          <a:ln w="9525">
            <a:noFill/>
            <a:miter lim="800000"/>
            <a:headEnd/>
            <a:tailEnd/>
          </a:ln>
        </p:spPr>
        <p:txBody>
          <a:bodyPr>
            <a:spAutoFit/>
          </a:bodyPr>
          <a:lstStyle/>
          <a:p>
            <a:r>
              <a:rPr lang="en-US" sz="1400" dirty="0"/>
              <a:t>http://users.ugent.be/~pdebergh/pri/pri4ez04.jpg</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auxines-cytokinines.JPG"/>
          <p:cNvPicPr>
            <a:picLocks noGrp="1" noChangeAspect="1"/>
          </p:cNvPicPr>
          <p:nvPr>
            <p:ph idx="1"/>
          </p:nvPr>
        </p:nvPicPr>
        <p:blipFill>
          <a:blip r:embed="rId2" cstate="print"/>
          <a:stretch>
            <a:fillRect/>
          </a:stretch>
        </p:blipFill>
        <p:spPr>
          <a:xfrm>
            <a:off x="1763688" y="188640"/>
            <a:ext cx="5328592" cy="656444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078681" cy="400110"/>
          </a:xfrm>
          <a:prstGeom prst="rect">
            <a:avLst/>
          </a:prstGeom>
        </p:spPr>
        <p:txBody>
          <a:bodyPr wrap="none">
            <a:spAutoFit/>
          </a:bodyPr>
          <a:lstStyle/>
          <a:p>
            <a:r>
              <a:rPr lang="fr-FR" sz="2000" b="1" dirty="0" smtClean="0"/>
              <a:t>2.4.1 Structure chimique et synthèse</a:t>
            </a:r>
          </a:p>
        </p:txBody>
      </p:sp>
      <p:sp>
        <p:nvSpPr>
          <p:cNvPr id="3" name="Rectangle 2"/>
          <p:cNvSpPr/>
          <p:nvPr/>
        </p:nvSpPr>
        <p:spPr>
          <a:xfrm>
            <a:off x="0" y="0"/>
            <a:ext cx="4078681" cy="1323439"/>
          </a:xfrm>
          <a:prstGeom prst="rect">
            <a:avLst/>
          </a:prstGeom>
          <a:solidFill>
            <a:schemeClr val="bg1"/>
          </a:solidFill>
        </p:spPr>
        <p:txBody>
          <a:bodyPr wrap="square">
            <a:spAutoFit/>
          </a:bodyPr>
          <a:lstStyle/>
          <a:p>
            <a:r>
              <a:rPr lang="fr-FR" sz="2000" dirty="0" smtClean="0"/>
              <a:t>2.4 BRASSINOSTEROIDES</a:t>
            </a:r>
          </a:p>
          <a:p>
            <a:endParaRPr lang="fr-FR" sz="2000" dirty="0" smtClean="0"/>
          </a:p>
          <a:p>
            <a:r>
              <a:rPr lang="fr-FR" sz="2000" b="1" dirty="0" smtClean="0"/>
              <a:t>2.4.1 Structure chimique et synthèse</a:t>
            </a:r>
          </a:p>
          <a:p>
            <a:r>
              <a:rPr lang="fr-FR" sz="2000" b="1" dirty="0" smtClean="0"/>
              <a:t>2.4.2 Effets principaux</a:t>
            </a:r>
            <a:endParaRPr lang="fr-FR" sz="2000" dirty="0" smtClean="0"/>
          </a:p>
        </p:txBody>
      </p:sp>
      <p:sp>
        <p:nvSpPr>
          <p:cNvPr id="6" name="Rectangle 5"/>
          <p:cNvSpPr/>
          <p:nvPr/>
        </p:nvSpPr>
        <p:spPr>
          <a:xfrm>
            <a:off x="107504" y="1052736"/>
            <a:ext cx="3960440" cy="5632311"/>
          </a:xfrm>
          <a:prstGeom prst="rect">
            <a:avLst/>
          </a:prstGeom>
          <a:solidFill>
            <a:schemeClr val="bg1">
              <a:lumMod val="75000"/>
            </a:schemeClr>
          </a:solidFill>
        </p:spPr>
        <p:txBody>
          <a:bodyPr wrap="square">
            <a:spAutoFit/>
          </a:bodyPr>
          <a:lstStyle/>
          <a:p>
            <a:endParaRPr lang="fr-FR" sz="2000" dirty="0" smtClean="0"/>
          </a:p>
          <a:p>
            <a:endParaRPr lang="fr-FR" sz="2000" dirty="0" smtClean="0"/>
          </a:p>
          <a:p>
            <a:r>
              <a:rPr lang="fr-FR" sz="2000" dirty="0" smtClean="0"/>
              <a:t>1930 : on découvre que divers pollens sont actifs sur la croissance de segments d’organes végétaux </a:t>
            </a:r>
          </a:p>
          <a:p>
            <a:endParaRPr lang="fr-FR" sz="2000" dirty="0" smtClean="0"/>
          </a:p>
          <a:p>
            <a:r>
              <a:rPr lang="fr-FR" sz="2000" dirty="0" smtClean="0"/>
              <a:t>1970 : molécules isolées pour la 1ère fois du pollen de Colza </a:t>
            </a:r>
            <a:r>
              <a:rPr lang="fr-FR" sz="2000" i="1" dirty="0" err="1" smtClean="0"/>
              <a:t>Brassica</a:t>
            </a:r>
            <a:r>
              <a:rPr lang="fr-FR" sz="2000" i="1" dirty="0" smtClean="0"/>
              <a:t> </a:t>
            </a:r>
            <a:r>
              <a:rPr lang="fr-FR" sz="2000" i="1" dirty="0" err="1" smtClean="0"/>
              <a:t>napus</a:t>
            </a:r>
            <a:r>
              <a:rPr lang="fr-FR" sz="2000" i="1" dirty="0" smtClean="0"/>
              <a:t> </a:t>
            </a:r>
          </a:p>
          <a:p>
            <a:r>
              <a:rPr lang="fr-FR" sz="2000" dirty="0" smtClean="0"/>
              <a:t>→ les </a:t>
            </a:r>
            <a:r>
              <a:rPr lang="fr-FR" sz="2000" dirty="0" err="1" smtClean="0"/>
              <a:t>brassines</a:t>
            </a:r>
            <a:r>
              <a:rPr lang="fr-FR" sz="2000" dirty="0" smtClean="0"/>
              <a:t> </a:t>
            </a:r>
          </a:p>
          <a:p>
            <a:endParaRPr lang="fr-FR" sz="2000" dirty="0" smtClean="0"/>
          </a:p>
          <a:p>
            <a:r>
              <a:rPr lang="fr-FR" sz="2000" dirty="0" smtClean="0"/>
              <a:t>1979 : caractérisation du </a:t>
            </a:r>
            <a:r>
              <a:rPr lang="fr-FR" sz="2000" dirty="0" err="1" smtClean="0"/>
              <a:t>brassinolide</a:t>
            </a:r>
            <a:r>
              <a:rPr lang="fr-FR" sz="2000" dirty="0" smtClean="0"/>
              <a:t>, 10 mg obtenus à partir de 225kg de pollen de colza ! </a:t>
            </a:r>
          </a:p>
          <a:p>
            <a:endParaRPr lang="fr-FR" sz="2000" dirty="0" smtClean="0"/>
          </a:p>
          <a:p>
            <a:r>
              <a:rPr lang="fr-FR" sz="2000" dirty="0" smtClean="0"/>
              <a:t>1982 : caractérisation de la </a:t>
            </a:r>
            <a:r>
              <a:rPr lang="fr-FR" sz="2000" dirty="0" err="1" smtClean="0"/>
              <a:t>castastérone</a:t>
            </a:r>
            <a:r>
              <a:rPr lang="fr-FR" sz="2000" dirty="0" smtClean="0"/>
              <a:t> à partir du pollen de châtaigne </a:t>
            </a:r>
          </a:p>
        </p:txBody>
      </p:sp>
      <p:grpSp>
        <p:nvGrpSpPr>
          <p:cNvPr id="9" name="Groupe 8"/>
          <p:cNvGrpSpPr/>
          <p:nvPr/>
        </p:nvGrpSpPr>
        <p:grpSpPr>
          <a:xfrm>
            <a:off x="4283968" y="1340768"/>
            <a:ext cx="4572000" cy="3987803"/>
            <a:chOff x="4283968" y="1340768"/>
            <a:chExt cx="4572000" cy="3987803"/>
          </a:xfrm>
        </p:grpSpPr>
        <p:sp>
          <p:nvSpPr>
            <p:cNvPr id="7" name="Rectangle 6"/>
            <p:cNvSpPr/>
            <p:nvPr/>
          </p:nvSpPr>
          <p:spPr>
            <a:xfrm>
              <a:off x="4283968" y="1340768"/>
              <a:ext cx="4572000" cy="1323439"/>
            </a:xfrm>
            <a:prstGeom prst="rect">
              <a:avLst/>
            </a:prstGeom>
          </p:spPr>
          <p:txBody>
            <a:bodyPr>
              <a:spAutoFit/>
            </a:bodyPr>
            <a:lstStyle/>
            <a:p>
              <a:endParaRPr lang="fr-FR" sz="2000" dirty="0" smtClean="0"/>
            </a:p>
            <a:p>
              <a:endParaRPr lang="fr-FR" sz="2000" dirty="0" smtClean="0"/>
            </a:p>
            <a:p>
              <a:r>
                <a:rPr lang="fr-FR" sz="2000" dirty="0" smtClean="0"/>
                <a:t>Ce sont des stérols = alcools polycycliques, voisins des </a:t>
              </a:r>
              <a:r>
                <a:rPr lang="fr-FR" sz="2000" dirty="0" err="1" smtClean="0"/>
                <a:t>triterpènes</a:t>
              </a:r>
              <a:r>
                <a:rPr lang="fr-FR" sz="2000" dirty="0" smtClean="0"/>
                <a:t> (C30) </a:t>
              </a:r>
            </a:p>
          </p:txBody>
        </p:sp>
        <p:pic>
          <p:nvPicPr>
            <p:cNvPr id="8" name="Picture 2"/>
            <p:cNvPicPr>
              <a:picLocks noChangeAspect="1" noChangeArrowheads="1"/>
            </p:cNvPicPr>
            <p:nvPr/>
          </p:nvPicPr>
          <p:blipFill>
            <a:blip r:embed="rId2" cstate="print"/>
            <a:srcRect/>
            <a:stretch>
              <a:fillRect/>
            </a:stretch>
          </p:blipFill>
          <p:spPr bwMode="auto">
            <a:xfrm>
              <a:off x="4283968" y="2852936"/>
              <a:ext cx="4536504" cy="2475635"/>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395536" y="188640"/>
            <a:ext cx="3960000" cy="3133332"/>
          </a:xfrm>
          <a:prstGeom prst="rect">
            <a:avLst/>
          </a:prstGeom>
          <a:noFill/>
          <a:ln w="9525">
            <a:noFill/>
            <a:miter lim="800000"/>
            <a:headEnd/>
            <a:tailEnd/>
          </a:ln>
        </p:spPr>
      </p:pic>
      <p:pic>
        <p:nvPicPr>
          <p:cNvPr id="8193" name="Picture 1"/>
          <p:cNvPicPr>
            <a:picLocks noChangeAspect="1" noChangeArrowheads="1"/>
          </p:cNvPicPr>
          <p:nvPr/>
        </p:nvPicPr>
        <p:blipFill>
          <a:blip r:embed="rId3" cstate="print"/>
          <a:srcRect/>
          <a:stretch>
            <a:fillRect/>
          </a:stretch>
        </p:blipFill>
        <p:spPr bwMode="auto">
          <a:xfrm>
            <a:off x="4788024" y="241972"/>
            <a:ext cx="3960000" cy="3080000"/>
          </a:xfrm>
          <a:prstGeom prst="rect">
            <a:avLst/>
          </a:prstGeom>
          <a:noFill/>
          <a:ln w="9525">
            <a:noFill/>
            <a:miter lim="800000"/>
            <a:headEnd/>
            <a:tailEnd/>
          </a:ln>
        </p:spPr>
      </p:pic>
      <p:sp>
        <p:nvSpPr>
          <p:cNvPr id="4" name="Rectangle 3"/>
          <p:cNvSpPr/>
          <p:nvPr/>
        </p:nvSpPr>
        <p:spPr>
          <a:xfrm>
            <a:off x="395536" y="3645024"/>
            <a:ext cx="8352928" cy="2123658"/>
          </a:xfrm>
          <a:prstGeom prst="rect">
            <a:avLst/>
          </a:prstGeom>
          <a:solidFill>
            <a:schemeClr val="accent6"/>
          </a:solidFill>
        </p:spPr>
        <p:txBody>
          <a:bodyPr wrap="square">
            <a:spAutoFit/>
          </a:bodyPr>
          <a:lstStyle/>
          <a:p>
            <a:r>
              <a:rPr lang="fr-FR" sz="2200" dirty="0" smtClean="0"/>
              <a:t>Une propriété structurale surprenante : </a:t>
            </a:r>
          </a:p>
          <a:p>
            <a:endParaRPr lang="fr-FR" sz="2200" dirty="0" smtClean="0"/>
          </a:p>
          <a:p>
            <a:r>
              <a:rPr lang="fr-FR" sz="2200" dirty="0" smtClean="0"/>
              <a:t>Des analogies structurales avec </a:t>
            </a:r>
          </a:p>
          <a:p>
            <a:r>
              <a:rPr lang="fr-FR" sz="2200" dirty="0" smtClean="0"/>
              <a:t>la 20-</a:t>
            </a:r>
            <a:r>
              <a:rPr lang="fr-FR" sz="2200" dirty="0" err="1" smtClean="0"/>
              <a:t>hydroxyecdysone</a:t>
            </a:r>
            <a:r>
              <a:rPr lang="fr-FR" sz="2200" dirty="0" smtClean="0"/>
              <a:t> l’hormone de mue chez les insectes </a:t>
            </a:r>
          </a:p>
          <a:p>
            <a:endParaRPr lang="fr-FR" sz="2200" dirty="0" smtClean="0"/>
          </a:p>
          <a:p>
            <a:r>
              <a:rPr lang="fr-FR" sz="2200" dirty="0" smtClean="0"/>
              <a:t>→ la </a:t>
            </a:r>
            <a:r>
              <a:rPr lang="fr-FR" sz="2200" dirty="0" err="1" smtClean="0"/>
              <a:t>castastérone</a:t>
            </a:r>
            <a:r>
              <a:rPr lang="fr-FR" sz="2200" dirty="0" smtClean="0"/>
              <a:t> inhibe la mue des insectes </a:t>
            </a:r>
            <a:endParaRPr lang="fr-FR" sz="22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04664"/>
            <a:ext cx="8496944" cy="1323439"/>
          </a:xfrm>
          <a:prstGeom prst="rect">
            <a:avLst/>
          </a:prstGeom>
        </p:spPr>
        <p:txBody>
          <a:bodyPr wrap="square">
            <a:spAutoFit/>
          </a:bodyPr>
          <a:lstStyle/>
          <a:p>
            <a:r>
              <a:rPr lang="fr-FR" sz="2000" dirty="0" smtClean="0"/>
              <a:t>Le </a:t>
            </a:r>
            <a:r>
              <a:rPr lang="fr-FR" sz="2000" dirty="0" err="1" smtClean="0"/>
              <a:t>brassinolide</a:t>
            </a:r>
            <a:r>
              <a:rPr lang="fr-FR" sz="2000" dirty="0" smtClean="0"/>
              <a:t> = molécule la plus active et la plus répandue</a:t>
            </a:r>
          </a:p>
          <a:p>
            <a:r>
              <a:rPr lang="fr-FR" sz="2000" dirty="0" smtClean="0"/>
              <a:t> </a:t>
            </a:r>
          </a:p>
          <a:p>
            <a:r>
              <a:rPr lang="fr-FR" sz="2000" dirty="0" smtClean="0"/>
              <a:t>•40 structures actives connues et isolées (purifiées) </a:t>
            </a:r>
          </a:p>
          <a:p>
            <a:r>
              <a:rPr lang="fr-FR" sz="2000" dirty="0" smtClean="0"/>
              <a:t>•Présents chez les algues, les fougères, gymnospermes et angiospermes </a:t>
            </a:r>
          </a:p>
        </p:txBody>
      </p:sp>
      <p:sp>
        <p:nvSpPr>
          <p:cNvPr id="4" name="Rectangle 3"/>
          <p:cNvSpPr/>
          <p:nvPr/>
        </p:nvSpPr>
        <p:spPr>
          <a:xfrm>
            <a:off x="323528" y="1988840"/>
            <a:ext cx="2544030" cy="400110"/>
          </a:xfrm>
          <a:prstGeom prst="rect">
            <a:avLst/>
          </a:prstGeom>
        </p:spPr>
        <p:txBody>
          <a:bodyPr wrap="none">
            <a:spAutoFit/>
          </a:bodyPr>
          <a:lstStyle/>
          <a:p>
            <a:r>
              <a:rPr lang="fr-FR" sz="2000" b="1" dirty="0" smtClean="0"/>
              <a:t>2.4.2 Effets principaux</a:t>
            </a:r>
            <a:endParaRPr lang="fr-FR" sz="2000" dirty="0" smtClean="0"/>
          </a:p>
        </p:txBody>
      </p:sp>
      <p:sp>
        <p:nvSpPr>
          <p:cNvPr id="5" name="Rectangle 4"/>
          <p:cNvSpPr/>
          <p:nvPr/>
        </p:nvSpPr>
        <p:spPr>
          <a:xfrm>
            <a:off x="539552" y="3645024"/>
            <a:ext cx="8064896" cy="400110"/>
          </a:xfrm>
          <a:prstGeom prst="rect">
            <a:avLst/>
          </a:prstGeom>
          <a:solidFill>
            <a:srgbClr val="FF6600"/>
          </a:solidFill>
        </p:spPr>
        <p:txBody>
          <a:bodyPr wrap="square">
            <a:spAutoFit/>
          </a:bodyPr>
          <a:lstStyle/>
          <a:p>
            <a:pPr lvl="0"/>
            <a:r>
              <a:rPr lang="fr-FR" sz="2000" dirty="0" smtClean="0">
                <a:solidFill>
                  <a:schemeClr val="bg1"/>
                </a:solidFill>
              </a:rPr>
              <a:t>Favorisent la division cellulaire (avec les auxines et </a:t>
            </a:r>
            <a:r>
              <a:rPr lang="fr-FR" sz="2000" dirty="0" err="1" smtClean="0">
                <a:solidFill>
                  <a:schemeClr val="bg1"/>
                </a:solidFill>
              </a:rPr>
              <a:t>cytokinines</a:t>
            </a:r>
            <a:r>
              <a:rPr lang="fr-FR" sz="2000" dirty="0" smtClean="0">
                <a:solidFill>
                  <a:schemeClr val="bg1"/>
                </a:solidFill>
              </a:rPr>
              <a:t>) </a:t>
            </a:r>
          </a:p>
        </p:txBody>
      </p:sp>
      <p:sp>
        <p:nvSpPr>
          <p:cNvPr id="6" name="Rectangle 5"/>
          <p:cNvSpPr/>
          <p:nvPr/>
        </p:nvSpPr>
        <p:spPr>
          <a:xfrm>
            <a:off x="539552" y="2564904"/>
            <a:ext cx="8064896" cy="1015663"/>
          </a:xfrm>
          <a:prstGeom prst="rect">
            <a:avLst/>
          </a:prstGeom>
          <a:solidFill>
            <a:srgbClr val="FFC000"/>
          </a:solidFill>
        </p:spPr>
        <p:txBody>
          <a:bodyPr wrap="square">
            <a:spAutoFit/>
          </a:bodyPr>
          <a:lstStyle/>
          <a:p>
            <a:pPr lvl="0"/>
            <a:r>
              <a:rPr lang="fr-FR" sz="2000" dirty="0" smtClean="0"/>
              <a:t>Stimulent </a:t>
            </a:r>
            <a:r>
              <a:rPr lang="fr-FR" sz="2000" b="1" dirty="0" smtClean="0"/>
              <a:t>l’élongation cellulaire </a:t>
            </a:r>
            <a:r>
              <a:rPr lang="fr-FR" sz="2000" dirty="0" smtClean="0"/>
              <a:t>des tiges et des feuilles en induisant l’expression de gènes codant des enzymes de modification des propriétés mécaniques de la paroi </a:t>
            </a:r>
          </a:p>
        </p:txBody>
      </p:sp>
      <p:sp>
        <p:nvSpPr>
          <p:cNvPr id="7" name="Rectangle 6"/>
          <p:cNvSpPr/>
          <p:nvPr/>
        </p:nvSpPr>
        <p:spPr>
          <a:xfrm>
            <a:off x="539552" y="5085184"/>
            <a:ext cx="8064896" cy="400110"/>
          </a:xfrm>
          <a:prstGeom prst="rect">
            <a:avLst/>
          </a:prstGeom>
          <a:solidFill>
            <a:srgbClr val="FF6600"/>
          </a:solidFill>
        </p:spPr>
        <p:txBody>
          <a:bodyPr wrap="square">
            <a:spAutoFit/>
          </a:bodyPr>
          <a:lstStyle/>
          <a:p>
            <a:r>
              <a:rPr lang="fr-FR" sz="2000" dirty="0" smtClean="0">
                <a:solidFill>
                  <a:schemeClr val="bg1"/>
                </a:solidFill>
              </a:rPr>
              <a:t>Action sur la différenciation des tissus vasculaires </a:t>
            </a:r>
            <a:endParaRPr lang="fr-FR" dirty="0">
              <a:solidFill>
                <a:schemeClr val="bg1"/>
              </a:solidFill>
            </a:endParaRPr>
          </a:p>
        </p:txBody>
      </p:sp>
      <p:sp>
        <p:nvSpPr>
          <p:cNvPr id="8" name="Rectangle 7"/>
          <p:cNvSpPr/>
          <p:nvPr/>
        </p:nvSpPr>
        <p:spPr>
          <a:xfrm>
            <a:off x="539552" y="4077072"/>
            <a:ext cx="8064896" cy="400110"/>
          </a:xfrm>
          <a:prstGeom prst="rect">
            <a:avLst/>
          </a:prstGeom>
          <a:solidFill>
            <a:srgbClr val="0E9414"/>
          </a:solidFill>
        </p:spPr>
        <p:txBody>
          <a:bodyPr wrap="square">
            <a:spAutoFit/>
          </a:bodyPr>
          <a:lstStyle/>
          <a:p>
            <a:r>
              <a:rPr lang="fr-FR" sz="2000" dirty="0" smtClean="0">
                <a:solidFill>
                  <a:schemeClr val="bg1"/>
                </a:solidFill>
              </a:rPr>
              <a:t>Accélèrent la sénescence (feuilles) → effet antagoniste des </a:t>
            </a:r>
            <a:r>
              <a:rPr lang="fr-FR" sz="2000" dirty="0" err="1" smtClean="0">
                <a:solidFill>
                  <a:schemeClr val="bg1"/>
                </a:solidFill>
              </a:rPr>
              <a:t>cytokinines</a:t>
            </a:r>
            <a:r>
              <a:rPr lang="fr-FR" sz="2000" dirty="0" smtClean="0">
                <a:solidFill>
                  <a:schemeClr val="bg1"/>
                </a:solidFill>
              </a:rPr>
              <a:t> </a:t>
            </a:r>
            <a:endParaRPr lang="fr-FR" dirty="0">
              <a:solidFill>
                <a:schemeClr val="bg1"/>
              </a:solidFill>
            </a:endParaRPr>
          </a:p>
        </p:txBody>
      </p:sp>
      <p:sp>
        <p:nvSpPr>
          <p:cNvPr id="9" name="Rectangle 8"/>
          <p:cNvSpPr/>
          <p:nvPr/>
        </p:nvSpPr>
        <p:spPr>
          <a:xfrm>
            <a:off x="539552" y="4581128"/>
            <a:ext cx="8064896" cy="400110"/>
          </a:xfrm>
          <a:prstGeom prst="rect">
            <a:avLst/>
          </a:prstGeom>
          <a:solidFill>
            <a:srgbClr val="FFC000"/>
          </a:solidFill>
        </p:spPr>
        <p:txBody>
          <a:bodyPr wrap="square">
            <a:spAutoFit/>
          </a:bodyPr>
          <a:lstStyle/>
          <a:p>
            <a:r>
              <a:rPr lang="fr-FR" sz="2000" dirty="0" smtClean="0"/>
              <a:t>Favorisent l’apparition de la floraison</a:t>
            </a:r>
            <a:endParaRPr lang="fr-FR" dirty="0"/>
          </a:p>
        </p:txBody>
      </p:sp>
      <p:sp>
        <p:nvSpPr>
          <p:cNvPr id="10" name="Rectangle 9"/>
          <p:cNvSpPr/>
          <p:nvPr/>
        </p:nvSpPr>
        <p:spPr>
          <a:xfrm>
            <a:off x="539552" y="5589240"/>
            <a:ext cx="8064896" cy="400110"/>
          </a:xfrm>
          <a:prstGeom prst="rect">
            <a:avLst/>
          </a:prstGeom>
          <a:solidFill>
            <a:srgbClr val="0E9414"/>
          </a:solidFill>
        </p:spPr>
        <p:txBody>
          <a:bodyPr wrap="square">
            <a:spAutoFit/>
          </a:bodyPr>
          <a:lstStyle/>
          <a:p>
            <a:pPr lvl="0"/>
            <a:r>
              <a:rPr lang="fr-FR" sz="2000" dirty="0" smtClean="0">
                <a:solidFill>
                  <a:schemeClr val="bg1"/>
                </a:solidFill>
              </a:rPr>
              <a:t>Inhibiteur de la croissance racinaire  </a:t>
            </a:r>
          </a:p>
        </p:txBody>
      </p:sp>
      <p:sp>
        <p:nvSpPr>
          <p:cNvPr id="11" name="Rectangle 10"/>
          <p:cNvSpPr/>
          <p:nvPr/>
        </p:nvSpPr>
        <p:spPr>
          <a:xfrm>
            <a:off x="539552" y="6021288"/>
            <a:ext cx="8064896" cy="400110"/>
          </a:xfrm>
          <a:prstGeom prst="rect">
            <a:avLst/>
          </a:prstGeom>
          <a:solidFill>
            <a:srgbClr val="7030A0"/>
          </a:solidFill>
        </p:spPr>
        <p:txBody>
          <a:bodyPr wrap="square">
            <a:spAutoFit/>
          </a:bodyPr>
          <a:lstStyle/>
          <a:p>
            <a:pPr lvl="0"/>
            <a:r>
              <a:rPr lang="fr-FR" sz="2000" dirty="0" smtClean="0">
                <a:solidFill>
                  <a:schemeClr val="bg1"/>
                </a:solidFill>
              </a:rPr>
              <a:t>Joue un rôle clé dans la fertilité mâle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644008" y="4437112"/>
            <a:ext cx="2321918" cy="369332"/>
          </a:xfrm>
          <a:prstGeom prst="rect">
            <a:avLst/>
          </a:prstGeom>
        </p:spPr>
        <p:txBody>
          <a:bodyPr wrap="none">
            <a:spAutoFit/>
          </a:bodyPr>
          <a:lstStyle/>
          <a:p>
            <a:r>
              <a:rPr lang="fr-FR" dirty="0" smtClean="0"/>
              <a:t>Fig9: Acide </a:t>
            </a:r>
            <a:r>
              <a:rPr lang="fr-FR" dirty="0" err="1" smtClean="0"/>
              <a:t>abscissique</a:t>
            </a:r>
            <a:endParaRPr lang="fr-FR" dirty="0" smtClean="0"/>
          </a:p>
        </p:txBody>
      </p:sp>
      <p:grpSp>
        <p:nvGrpSpPr>
          <p:cNvPr id="2" name="Group 29"/>
          <p:cNvGrpSpPr>
            <a:grpSpLocks noChangeAspect="1"/>
          </p:cNvGrpSpPr>
          <p:nvPr/>
        </p:nvGrpSpPr>
        <p:grpSpPr bwMode="auto">
          <a:xfrm>
            <a:off x="4572000" y="1916832"/>
            <a:ext cx="4416491" cy="2304256"/>
            <a:chOff x="1507" y="1508"/>
            <a:chExt cx="3214" cy="1623"/>
          </a:xfrm>
        </p:grpSpPr>
        <p:sp>
          <p:nvSpPr>
            <p:cNvPr id="37" name="Text Box 8"/>
            <p:cNvSpPr txBox="1">
              <a:spLocks noChangeArrowheads="1"/>
            </p:cNvSpPr>
            <p:nvPr/>
          </p:nvSpPr>
          <p:spPr bwMode="auto">
            <a:xfrm>
              <a:off x="2030" y="1541"/>
              <a:ext cx="426" cy="235"/>
            </a:xfrm>
            <a:prstGeom prst="rect">
              <a:avLst/>
            </a:prstGeom>
            <a:noFill/>
            <a:ln w="9525" algn="ctr">
              <a:noFill/>
              <a:miter lim="800000"/>
              <a:headEnd/>
              <a:tailEnd/>
            </a:ln>
          </p:spPr>
          <p:txBody>
            <a:bodyPr/>
            <a:lstStyle/>
            <a:p>
              <a:r>
                <a:rPr lang="fr-FR" sz="1100" b="1"/>
                <a:t>H3C</a:t>
              </a:r>
              <a:endParaRPr lang="fr-FR" sz="1100"/>
            </a:p>
          </p:txBody>
        </p:sp>
        <p:sp>
          <p:nvSpPr>
            <p:cNvPr id="38" name="Text Box 9"/>
            <p:cNvSpPr txBox="1">
              <a:spLocks noChangeArrowheads="1"/>
            </p:cNvSpPr>
            <p:nvPr/>
          </p:nvSpPr>
          <p:spPr bwMode="auto">
            <a:xfrm>
              <a:off x="2637" y="1508"/>
              <a:ext cx="416" cy="236"/>
            </a:xfrm>
            <a:prstGeom prst="rect">
              <a:avLst/>
            </a:prstGeom>
            <a:noFill/>
            <a:ln w="9525" algn="ctr">
              <a:noFill/>
              <a:miter lim="800000"/>
              <a:headEnd/>
              <a:tailEnd/>
            </a:ln>
          </p:spPr>
          <p:txBody>
            <a:bodyPr/>
            <a:lstStyle/>
            <a:p>
              <a:r>
                <a:rPr lang="fr-FR" sz="1100" b="1"/>
                <a:t>CH3</a:t>
              </a:r>
              <a:endParaRPr lang="fr-FR" sz="1100"/>
            </a:p>
          </p:txBody>
        </p:sp>
        <p:sp>
          <p:nvSpPr>
            <p:cNvPr id="39" name="Text Box 10"/>
            <p:cNvSpPr txBox="1">
              <a:spLocks noChangeArrowheads="1"/>
            </p:cNvSpPr>
            <p:nvPr/>
          </p:nvSpPr>
          <p:spPr bwMode="auto">
            <a:xfrm>
              <a:off x="3313" y="2849"/>
              <a:ext cx="433" cy="274"/>
            </a:xfrm>
            <a:prstGeom prst="rect">
              <a:avLst/>
            </a:prstGeom>
            <a:noFill/>
            <a:ln w="9525" algn="ctr">
              <a:noFill/>
              <a:miter lim="800000"/>
              <a:headEnd/>
              <a:tailEnd/>
            </a:ln>
          </p:spPr>
          <p:txBody>
            <a:bodyPr/>
            <a:lstStyle/>
            <a:p>
              <a:r>
                <a:rPr lang="fr-FR" sz="1100" b="1" dirty="0"/>
                <a:t>CH3</a:t>
              </a:r>
              <a:endParaRPr lang="fr-FR" sz="1100" dirty="0"/>
            </a:p>
          </p:txBody>
        </p:sp>
        <p:sp>
          <p:nvSpPr>
            <p:cNvPr id="40" name="Text Box 11"/>
            <p:cNvSpPr txBox="1">
              <a:spLocks noChangeArrowheads="1"/>
            </p:cNvSpPr>
            <p:nvPr/>
          </p:nvSpPr>
          <p:spPr bwMode="auto">
            <a:xfrm>
              <a:off x="3761" y="1536"/>
              <a:ext cx="428" cy="233"/>
            </a:xfrm>
            <a:prstGeom prst="rect">
              <a:avLst/>
            </a:prstGeom>
            <a:noFill/>
            <a:ln w="9525" algn="ctr">
              <a:noFill/>
              <a:miter lim="800000"/>
              <a:headEnd/>
              <a:tailEnd/>
            </a:ln>
          </p:spPr>
          <p:txBody>
            <a:bodyPr/>
            <a:lstStyle/>
            <a:p>
              <a:r>
                <a:rPr lang="fr-FR" sz="1100" b="1"/>
                <a:t>CH3</a:t>
              </a:r>
              <a:endParaRPr lang="fr-FR" sz="1100"/>
            </a:p>
          </p:txBody>
        </p:sp>
        <p:sp>
          <p:nvSpPr>
            <p:cNvPr id="41" name="AutoShape 12"/>
            <p:cNvSpPr>
              <a:spLocks noChangeArrowheads="1"/>
            </p:cNvSpPr>
            <p:nvPr/>
          </p:nvSpPr>
          <p:spPr bwMode="auto">
            <a:xfrm rot="1746353" flipH="1">
              <a:off x="1975" y="2016"/>
              <a:ext cx="1150" cy="981"/>
            </a:xfrm>
            <a:prstGeom prst="hexagon">
              <a:avLst>
                <a:gd name="adj" fmla="val 29307"/>
                <a:gd name="vf" fmla="val 115470"/>
              </a:avLst>
            </a:prstGeom>
            <a:noFill/>
            <a:ln w="25400" algn="ctr">
              <a:solidFill>
                <a:srgbClr val="000000"/>
              </a:solidFill>
              <a:miter lim="800000"/>
              <a:headEnd/>
              <a:tailEnd/>
            </a:ln>
          </p:spPr>
          <p:txBody>
            <a:bodyPr/>
            <a:lstStyle/>
            <a:p>
              <a:endParaRPr lang="fr-FR" sz="1100"/>
            </a:p>
          </p:txBody>
        </p:sp>
        <p:sp>
          <p:nvSpPr>
            <p:cNvPr id="42" name="Line 13"/>
            <p:cNvSpPr>
              <a:spLocks noChangeShapeType="1"/>
            </p:cNvSpPr>
            <p:nvPr/>
          </p:nvSpPr>
          <p:spPr bwMode="auto">
            <a:xfrm rot="3581399" flipH="1">
              <a:off x="2755" y="2610"/>
              <a:ext cx="1" cy="537"/>
            </a:xfrm>
            <a:prstGeom prst="line">
              <a:avLst/>
            </a:prstGeom>
            <a:noFill/>
            <a:ln w="25400">
              <a:solidFill>
                <a:srgbClr val="000000"/>
              </a:solidFill>
              <a:round/>
              <a:headEnd/>
              <a:tailEnd/>
            </a:ln>
          </p:spPr>
          <p:txBody>
            <a:bodyPr/>
            <a:lstStyle/>
            <a:p>
              <a:endParaRPr lang="fr-FR" sz="1100"/>
            </a:p>
          </p:txBody>
        </p:sp>
        <p:sp>
          <p:nvSpPr>
            <p:cNvPr id="43" name="Line 14"/>
            <p:cNvSpPr>
              <a:spLocks noChangeShapeType="1"/>
            </p:cNvSpPr>
            <p:nvPr/>
          </p:nvSpPr>
          <p:spPr bwMode="auto">
            <a:xfrm rot="3581399" flipH="1">
              <a:off x="1841" y="2681"/>
              <a:ext cx="4" cy="362"/>
            </a:xfrm>
            <a:prstGeom prst="line">
              <a:avLst/>
            </a:prstGeom>
            <a:noFill/>
            <a:ln w="25400">
              <a:solidFill>
                <a:srgbClr val="000000"/>
              </a:solidFill>
              <a:round/>
              <a:headEnd/>
              <a:tailEnd/>
            </a:ln>
          </p:spPr>
          <p:txBody>
            <a:bodyPr/>
            <a:lstStyle/>
            <a:p>
              <a:endParaRPr lang="fr-FR" sz="1100"/>
            </a:p>
          </p:txBody>
        </p:sp>
        <p:sp>
          <p:nvSpPr>
            <p:cNvPr id="44" name="Line 15"/>
            <p:cNvSpPr>
              <a:spLocks noChangeShapeType="1"/>
            </p:cNvSpPr>
            <p:nvPr/>
          </p:nvSpPr>
          <p:spPr bwMode="auto">
            <a:xfrm rot="3581399" flipH="1">
              <a:off x="1871" y="2742"/>
              <a:ext cx="4" cy="362"/>
            </a:xfrm>
            <a:prstGeom prst="line">
              <a:avLst/>
            </a:prstGeom>
            <a:noFill/>
            <a:ln w="25400">
              <a:solidFill>
                <a:srgbClr val="000000"/>
              </a:solidFill>
              <a:round/>
              <a:headEnd/>
              <a:tailEnd/>
            </a:ln>
          </p:spPr>
          <p:txBody>
            <a:bodyPr/>
            <a:lstStyle/>
            <a:p>
              <a:endParaRPr lang="fr-FR" sz="1100"/>
            </a:p>
          </p:txBody>
        </p:sp>
        <p:sp>
          <p:nvSpPr>
            <p:cNvPr id="45" name="Line 16"/>
            <p:cNvSpPr>
              <a:spLocks noChangeShapeType="1"/>
            </p:cNvSpPr>
            <p:nvPr/>
          </p:nvSpPr>
          <p:spPr bwMode="auto">
            <a:xfrm rot="-3581399">
              <a:off x="3197" y="2694"/>
              <a:ext cx="8" cy="321"/>
            </a:xfrm>
            <a:prstGeom prst="line">
              <a:avLst/>
            </a:prstGeom>
            <a:noFill/>
            <a:ln w="25400">
              <a:solidFill>
                <a:srgbClr val="000000"/>
              </a:solidFill>
              <a:round/>
              <a:headEnd/>
              <a:tailEnd/>
            </a:ln>
          </p:spPr>
          <p:txBody>
            <a:bodyPr/>
            <a:lstStyle/>
            <a:p>
              <a:endParaRPr lang="fr-FR" sz="1100"/>
            </a:p>
          </p:txBody>
        </p:sp>
        <p:sp>
          <p:nvSpPr>
            <p:cNvPr id="46" name="Text Box 17"/>
            <p:cNvSpPr txBox="1">
              <a:spLocks noChangeArrowheads="1"/>
            </p:cNvSpPr>
            <p:nvPr/>
          </p:nvSpPr>
          <p:spPr bwMode="auto">
            <a:xfrm>
              <a:off x="1507" y="2910"/>
              <a:ext cx="243" cy="221"/>
            </a:xfrm>
            <a:prstGeom prst="rect">
              <a:avLst/>
            </a:prstGeom>
            <a:noFill/>
            <a:ln w="9525" algn="ctr">
              <a:noFill/>
              <a:miter lim="800000"/>
              <a:headEnd/>
              <a:tailEnd/>
            </a:ln>
          </p:spPr>
          <p:txBody>
            <a:bodyPr/>
            <a:lstStyle/>
            <a:p>
              <a:r>
                <a:rPr lang="fr-FR" sz="1100" b="1"/>
                <a:t>O</a:t>
              </a:r>
              <a:endParaRPr lang="fr-FR" sz="1100"/>
            </a:p>
          </p:txBody>
        </p:sp>
        <p:sp>
          <p:nvSpPr>
            <p:cNvPr id="47" name="Line 18"/>
            <p:cNvSpPr>
              <a:spLocks noChangeShapeType="1"/>
            </p:cNvSpPr>
            <p:nvPr/>
          </p:nvSpPr>
          <p:spPr bwMode="auto">
            <a:xfrm rot="-3581399">
              <a:off x="2504" y="1796"/>
              <a:ext cx="278" cy="67"/>
            </a:xfrm>
            <a:prstGeom prst="line">
              <a:avLst/>
            </a:prstGeom>
            <a:noFill/>
            <a:ln w="25400">
              <a:solidFill>
                <a:srgbClr val="000000"/>
              </a:solidFill>
              <a:round/>
              <a:headEnd/>
              <a:tailEnd/>
            </a:ln>
          </p:spPr>
          <p:txBody>
            <a:bodyPr/>
            <a:lstStyle/>
            <a:p>
              <a:endParaRPr lang="fr-FR" sz="1100"/>
            </a:p>
          </p:txBody>
        </p:sp>
        <p:sp>
          <p:nvSpPr>
            <p:cNvPr id="48" name="Line 19"/>
            <p:cNvSpPr>
              <a:spLocks noChangeShapeType="1"/>
            </p:cNvSpPr>
            <p:nvPr/>
          </p:nvSpPr>
          <p:spPr bwMode="auto">
            <a:xfrm rot="18018601" flipV="1">
              <a:off x="2415" y="1692"/>
              <a:ext cx="101" cy="268"/>
            </a:xfrm>
            <a:prstGeom prst="line">
              <a:avLst/>
            </a:prstGeom>
            <a:noFill/>
            <a:ln w="25400">
              <a:solidFill>
                <a:srgbClr val="000000"/>
              </a:solidFill>
              <a:round/>
              <a:headEnd/>
              <a:tailEnd/>
            </a:ln>
          </p:spPr>
          <p:txBody>
            <a:bodyPr/>
            <a:lstStyle/>
            <a:p>
              <a:endParaRPr lang="fr-FR" sz="1100"/>
            </a:p>
          </p:txBody>
        </p:sp>
        <p:sp>
          <p:nvSpPr>
            <p:cNvPr id="49" name="Line 20"/>
            <p:cNvSpPr>
              <a:spLocks noChangeShapeType="1"/>
            </p:cNvSpPr>
            <p:nvPr/>
          </p:nvSpPr>
          <p:spPr bwMode="auto">
            <a:xfrm rot="-3581399">
              <a:off x="3503" y="1955"/>
              <a:ext cx="5" cy="362"/>
            </a:xfrm>
            <a:prstGeom prst="line">
              <a:avLst/>
            </a:prstGeom>
            <a:noFill/>
            <a:ln w="25400">
              <a:solidFill>
                <a:srgbClr val="000000"/>
              </a:solidFill>
              <a:round/>
              <a:headEnd/>
              <a:tailEnd/>
            </a:ln>
          </p:spPr>
          <p:txBody>
            <a:bodyPr/>
            <a:lstStyle/>
            <a:p>
              <a:endParaRPr lang="fr-FR" sz="1100"/>
            </a:p>
          </p:txBody>
        </p:sp>
        <p:sp>
          <p:nvSpPr>
            <p:cNvPr id="50" name="Line 21"/>
            <p:cNvSpPr>
              <a:spLocks noChangeShapeType="1"/>
            </p:cNvSpPr>
            <p:nvPr/>
          </p:nvSpPr>
          <p:spPr bwMode="auto">
            <a:xfrm rot="3581399" flipH="1">
              <a:off x="3809" y="1951"/>
              <a:ext cx="4" cy="362"/>
            </a:xfrm>
            <a:prstGeom prst="line">
              <a:avLst/>
            </a:prstGeom>
            <a:noFill/>
            <a:ln w="25400">
              <a:solidFill>
                <a:srgbClr val="000000"/>
              </a:solidFill>
              <a:round/>
              <a:headEnd/>
              <a:tailEnd/>
            </a:ln>
          </p:spPr>
          <p:txBody>
            <a:bodyPr/>
            <a:lstStyle/>
            <a:p>
              <a:endParaRPr lang="fr-FR" sz="1100"/>
            </a:p>
          </p:txBody>
        </p:sp>
        <p:sp>
          <p:nvSpPr>
            <p:cNvPr id="51" name="Line 22"/>
            <p:cNvSpPr>
              <a:spLocks noChangeShapeType="1"/>
            </p:cNvSpPr>
            <p:nvPr/>
          </p:nvSpPr>
          <p:spPr bwMode="auto">
            <a:xfrm rot="-3581399">
              <a:off x="4113" y="1959"/>
              <a:ext cx="4" cy="362"/>
            </a:xfrm>
            <a:prstGeom prst="line">
              <a:avLst/>
            </a:prstGeom>
            <a:noFill/>
            <a:ln w="25400">
              <a:solidFill>
                <a:srgbClr val="000000"/>
              </a:solidFill>
              <a:round/>
              <a:headEnd/>
              <a:tailEnd/>
            </a:ln>
          </p:spPr>
          <p:txBody>
            <a:bodyPr/>
            <a:lstStyle/>
            <a:p>
              <a:endParaRPr lang="fr-FR" sz="1100"/>
            </a:p>
          </p:txBody>
        </p:sp>
        <p:sp>
          <p:nvSpPr>
            <p:cNvPr id="52" name="Line 23"/>
            <p:cNvSpPr>
              <a:spLocks noChangeShapeType="1"/>
            </p:cNvSpPr>
            <p:nvPr/>
          </p:nvSpPr>
          <p:spPr bwMode="auto">
            <a:xfrm rot="-3581399">
              <a:off x="3537" y="1899"/>
              <a:ext cx="5" cy="362"/>
            </a:xfrm>
            <a:prstGeom prst="line">
              <a:avLst/>
            </a:prstGeom>
            <a:noFill/>
            <a:ln w="25400">
              <a:solidFill>
                <a:srgbClr val="000000"/>
              </a:solidFill>
              <a:round/>
              <a:headEnd/>
              <a:tailEnd/>
            </a:ln>
          </p:spPr>
          <p:txBody>
            <a:bodyPr/>
            <a:lstStyle/>
            <a:p>
              <a:endParaRPr lang="fr-FR" sz="1100"/>
            </a:p>
          </p:txBody>
        </p:sp>
        <p:sp>
          <p:nvSpPr>
            <p:cNvPr id="53" name="Line 24"/>
            <p:cNvSpPr>
              <a:spLocks noChangeShapeType="1"/>
            </p:cNvSpPr>
            <p:nvPr/>
          </p:nvSpPr>
          <p:spPr bwMode="auto">
            <a:xfrm rot="-3581399">
              <a:off x="4162" y="1907"/>
              <a:ext cx="5" cy="362"/>
            </a:xfrm>
            <a:prstGeom prst="line">
              <a:avLst/>
            </a:prstGeom>
            <a:noFill/>
            <a:ln w="25400">
              <a:solidFill>
                <a:srgbClr val="000000"/>
              </a:solidFill>
              <a:round/>
              <a:headEnd/>
              <a:tailEnd/>
            </a:ln>
          </p:spPr>
          <p:txBody>
            <a:bodyPr/>
            <a:lstStyle/>
            <a:p>
              <a:endParaRPr lang="fr-FR" sz="1100"/>
            </a:p>
          </p:txBody>
        </p:sp>
        <p:sp>
          <p:nvSpPr>
            <p:cNvPr id="54" name="Line 25"/>
            <p:cNvSpPr>
              <a:spLocks noChangeShapeType="1"/>
            </p:cNvSpPr>
            <p:nvPr/>
          </p:nvSpPr>
          <p:spPr bwMode="auto">
            <a:xfrm rot="3581399" flipH="1">
              <a:off x="3208" y="1948"/>
              <a:ext cx="5" cy="362"/>
            </a:xfrm>
            <a:prstGeom prst="line">
              <a:avLst/>
            </a:prstGeom>
            <a:noFill/>
            <a:ln w="25400">
              <a:solidFill>
                <a:srgbClr val="000000"/>
              </a:solidFill>
              <a:round/>
              <a:headEnd/>
              <a:tailEnd/>
            </a:ln>
          </p:spPr>
          <p:txBody>
            <a:bodyPr/>
            <a:lstStyle/>
            <a:p>
              <a:endParaRPr lang="fr-FR" sz="1100"/>
            </a:p>
          </p:txBody>
        </p:sp>
        <p:sp>
          <p:nvSpPr>
            <p:cNvPr id="55" name="Line 26"/>
            <p:cNvSpPr>
              <a:spLocks noChangeShapeType="1"/>
            </p:cNvSpPr>
            <p:nvPr/>
          </p:nvSpPr>
          <p:spPr bwMode="auto">
            <a:xfrm rot="18018601" flipV="1">
              <a:off x="4142" y="2279"/>
              <a:ext cx="255" cy="160"/>
            </a:xfrm>
            <a:prstGeom prst="line">
              <a:avLst/>
            </a:prstGeom>
            <a:noFill/>
            <a:ln w="25400">
              <a:solidFill>
                <a:srgbClr val="000000"/>
              </a:solidFill>
              <a:round/>
              <a:headEnd/>
              <a:tailEnd/>
            </a:ln>
          </p:spPr>
          <p:txBody>
            <a:bodyPr/>
            <a:lstStyle/>
            <a:p>
              <a:endParaRPr lang="fr-FR" sz="1100"/>
            </a:p>
          </p:txBody>
        </p:sp>
        <p:sp>
          <p:nvSpPr>
            <p:cNvPr id="56" name="Line 27"/>
            <p:cNvSpPr>
              <a:spLocks noChangeShapeType="1"/>
            </p:cNvSpPr>
            <p:nvPr/>
          </p:nvSpPr>
          <p:spPr bwMode="auto">
            <a:xfrm rot="18018601" flipV="1">
              <a:off x="3820" y="1815"/>
              <a:ext cx="254" cy="159"/>
            </a:xfrm>
            <a:prstGeom prst="line">
              <a:avLst/>
            </a:prstGeom>
            <a:noFill/>
            <a:ln w="25400">
              <a:solidFill>
                <a:srgbClr val="000000"/>
              </a:solidFill>
              <a:round/>
              <a:headEnd/>
              <a:tailEnd/>
            </a:ln>
          </p:spPr>
          <p:txBody>
            <a:bodyPr/>
            <a:lstStyle/>
            <a:p>
              <a:endParaRPr lang="fr-FR" sz="1100"/>
            </a:p>
          </p:txBody>
        </p:sp>
        <p:sp>
          <p:nvSpPr>
            <p:cNvPr id="57" name="Text Box 28"/>
            <p:cNvSpPr txBox="1">
              <a:spLocks noChangeArrowheads="1"/>
            </p:cNvSpPr>
            <p:nvPr/>
          </p:nvSpPr>
          <p:spPr bwMode="auto">
            <a:xfrm>
              <a:off x="4158" y="2471"/>
              <a:ext cx="563" cy="231"/>
            </a:xfrm>
            <a:prstGeom prst="rect">
              <a:avLst/>
            </a:prstGeom>
            <a:noFill/>
            <a:ln w="9525" algn="ctr">
              <a:noFill/>
              <a:miter lim="800000"/>
              <a:headEnd/>
              <a:tailEnd/>
            </a:ln>
          </p:spPr>
          <p:txBody>
            <a:bodyPr/>
            <a:lstStyle/>
            <a:p>
              <a:r>
                <a:rPr lang="fr-FR" sz="1100" b="1" dirty="0"/>
                <a:t>COOH</a:t>
              </a:r>
              <a:endParaRPr lang="fr-FR" sz="1100" dirty="0"/>
            </a:p>
          </p:txBody>
        </p:sp>
      </p:grpSp>
      <p:sp>
        <p:nvSpPr>
          <p:cNvPr id="35" name="Rectangle 34"/>
          <p:cNvSpPr/>
          <p:nvPr/>
        </p:nvSpPr>
        <p:spPr>
          <a:xfrm>
            <a:off x="0" y="0"/>
            <a:ext cx="4813300" cy="400110"/>
          </a:xfrm>
          <a:prstGeom prst="rect">
            <a:avLst/>
          </a:prstGeom>
        </p:spPr>
        <p:txBody>
          <a:bodyPr wrap="square">
            <a:spAutoFit/>
          </a:bodyPr>
          <a:lstStyle/>
          <a:p>
            <a:pPr lvl="0"/>
            <a:r>
              <a:rPr lang="fr-FR" sz="2000" b="1" dirty="0" smtClean="0">
                <a:solidFill>
                  <a:prstClr val="black"/>
                </a:solidFill>
              </a:rPr>
              <a:t>2.5.1 Structure chimique et synthèse</a:t>
            </a:r>
          </a:p>
        </p:txBody>
      </p:sp>
      <p:sp>
        <p:nvSpPr>
          <p:cNvPr id="33" name="Rectangle 32"/>
          <p:cNvSpPr/>
          <p:nvPr/>
        </p:nvSpPr>
        <p:spPr>
          <a:xfrm>
            <a:off x="0" y="0"/>
            <a:ext cx="4078681" cy="1323439"/>
          </a:xfrm>
          <a:prstGeom prst="rect">
            <a:avLst/>
          </a:prstGeom>
          <a:solidFill>
            <a:schemeClr val="bg1"/>
          </a:solidFill>
        </p:spPr>
        <p:txBody>
          <a:bodyPr wrap="square">
            <a:spAutoFit/>
          </a:bodyPr>
          <a:lstStyle/>
          <a:p>
            <a:r>
              <a:rPr lang="fr-FR" sz="2000" dirty="0" smtClean="0"/>
              <a:t>2.5 L’ACIDE ABSCISSIQUE ABA</a:t>
            </a:r>
          </a:p>
          <a:p>
            <a:endParaRPr lang="fr-FR" sz="2000" dirty="0" smtClean="0"/>
          </a:p>
          <a:p>
            <a:r>
              <a:rPr lang="fr-FR" sz="2000" b="1" dirty="0" smtClean="0"/>
              <a:t>2.5.1 Structure chimique et synthèse</a:t>
            </a:r>
          </a:p>
          <a:p>
            <a:r>
              <a:rPr lang="fr-FR" sz="2000" b="1" dirty="0" smtClean="0"/>
              <a:t>2.5.2 Effets principaux</a:t>
            </a:r>
            <a:endParaRPr lang="fr-FR" sz="2000" dirty="0" smtClean="0"/>
          </a:p>
        </p:txBody>
      </p:sp>
      <p:sp>
        <p:nvSpPr>
          <p:cNvPr id="31" name="Rectangle 30"/>
          <p:cNvSpPr/>
          <p:nvPr/>
        </p:nvSpPr>
        <p:spPr>
          <a:xfrm>
            <a:off x="0" y="1844824"/>
            <a:ext cx="4572000" cy="4708981"/>
          </a:xfrm>
          <a:prstGeom prst="rect">
            <a:avLst/>
          </a:prstGeom>
          <a:solidFill>
            <a:schemeClr val="bg2">
              <a:lumMod val="90000"/>
            </a:schemeClr>
          </a:solidFill>
        </p:spPr>
        <p:txBody>
          <a:bodyPr>
            <a:spAutoFit/>
          </a:bodyPr>
          <a:lstStyle/>
          <a:p>
            <a:endParaRPr lang="fr-FR" sz="2000" dirty="0" smtClean="0"/>
          </a:p>
          <a:p>
            <a:r>
              <a:rPr lang="fr-FR" sz="2000" b="1" dirty="0" smtClean="0"/>
              <a:t>1960 travaux de WAREING </a:t>
            </a:r>
          </a:p>
          <a:p>
            <a:r>
              <a:rPr lang="fr-FR" sz="2000" dirty="0" smtClean="0"/>
              <a:t>cause de l’arrêt de la croissance des arbres en automne et de l’entrée en dormance des bourgeons ? </a:t>
            </a:r>
          </a:p>
          <a:p>
            <a:r>
              <a:rPr lang="fr-FR" sz="2000" dirty="0" smtClean="0"/>
              <a:t>découverte de </a:t>
            </a:r>
            <a:r>
              <a:rPr lang="fr-FR" sz="2000" b="1" dirty="0" smtClean="0"/>
              <a:t>la </a:t>
            </a:r>
            <a:r>
              <a:rPr lang="fr-FR" sz="2000" b="1" dirty="0" err="1" smtClean="0"/>
              <a:t>dormine</a:t>
            </a:r>
            <a:r>
              <a:rPr lang="fr-FR" sz="2000" b="1" dirty="0" smtClean="0"/>
              <a:t> = extrait acide </a:t>
            </a:r>
          </a:p>
          <a:p>
            <a:endParaRPr lang="fr-FR" sz="2000" dirty="0" smtClean="0"/>
          </a:p>
          <a:p>
            <a:endParaRPr lang="fr-FR" sz="2000" b="1" dirty="0" smtClean="0"/>
          </a:p>
          <a:p>
            <a:r>
              <a:rPr lang="fr-FR" sz="2000" b="1" dirty="0" smtClean="0"/>
              <a:t>1963 travaux de ADDICOT </a:t>
            </a:r>
          </a:p>
          <a:p>
            <a:endParaRPr lang="fr-FR" sz="2000" dirty="0" smtClean="0"/>
          </a:p>
          <a:p>
            <a:r>
              <a:rPr lang="fr-FR" sz="2000" dirty="0" err="1" smtClean="0"/>
              <a:t>chûte</a:t>
            </a:r>
            <a:r>
              <a:rPr lang="fr-FR" sz="2000" dirty="0" smtClean="0"/>
              <a:t> prématurée du fruit du cotonnier qui rend le coton inapte à la transformation industrielle </a:t>
            </a:r>
          </a:p>
          <a:p>
            <a:r>
              <a:rPr lang="fr-FR" sz="2000" b="1" dirty="0" smtClean="0"/>
              <a:t>acide </a:t>
            </a:r>
            <a:r>
              <a:rPr lang="fr-FR" sz="2000" b="1" dirty="0" err="1" smtClean="0"/>
              <a:t>abscissique</a:t>
            </a:r>
            <a:r>
              <a:rPr lang="fr-FR" sz="2000" b="1" dirty="0" smtClean="0"/>
              <a:t> = responsable </a:t>
            </a:r>
          </a:p>
          <a:p>
            <a:endParaRPr lang="fr-FR" sz="2000" dirty="0"/>
          </a:p>
        </p:txBody>
      </p:sp>
      <p:sp>
        <p:nvSpPr>
          <p:cNvPr id="32" name="Rectangle 31"/>
          <p:cNvSpPr/>
          <p:nvPr/>
        </p:nvSpPr>
        <p:spPr>
          <a:xfrm>
            <a:off x="4572000" y="5229200"/>
            <a:ext cx="4572000" cy="1338828"/>
          </a:xfrm>
          <a:prstGeom prst="rect">
            <a:avLst/>
          </a:prstGeom>
          <a:solidFill>
            <a:srgbClr val="FFFF00"/>
          </a:solidFill>
        </p:spPr>
        <p:txBody>
          <a:bodyPr>
            <a:spAutoFit/>
          </a:bodyPr>
          <a:lstStyle/>
          <a:p>
            <a:pPr>
              <a:spcBef>
                <a:spcPct val="50000"/>
              </a:spcBef>
              <a:defRPr/>
            </a:pPr>
            <a:r>
              <a:rPr lang="fr-FR" dirty="0" smtClean="0"/>
              <a:t>Dérive des </a:t>
            </a:r>
            <a:r>
              <a:rPr lang="fr-FR" b="1" dirty="0" smtClean="0">
                <a:solidFill>
                  <a:schemeClr val="folHlink"/>
                </a:solidFill>
              </a:rPr>
              <a:t>terpènes</a:t>
            </a:r>
            <a:r>
              <a:rPr lang="fr-FR" dirty="0" smtClean="0"/>
              <a:t>, précurseur = acide </a:t>
            </a:r>
            <a:r>
              <a:rPr lang="fr-FR" dirty="0" err="1" smtClean="0"/>
              <a:t>mévalonique</a:t>
            </a:r>
            <a:endParaRPr lang="fr-FR" dirty="0" smtClean="0"/>
          </a:p>
          <a:p>
            <a:pPr>
              <a:spcBef>
                <a:spcPct val="50000"/>
              </a:spcBef>
              <a:defRPr/>
            </a:pPr>
            <a:r>
              <a:rPr lang="fr-FR" dirty="0" smtClean="0"/>
              <a:t>Chaîne de synthèse encore mal connue mais apparemment complexe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33"/>
                                        </p:tgtEl>
                                        <p:attrNameLst>
                                          <p:attrName>ppt_x</p:attrName>
                                        </p:attrNameLst>
                                      </p:cBhvr>
                                      <p:tavLst>
                                        <p:tav tm="0">
                                          <p:val>
                                            <p:strVal val="ppt_x"/>
                                          </p:val>
                                        </p:tav>
                                        <p:tav tm="100000">
                                          <p:val>
                                            <p:strVal val="ppt_x"/>
                                          </p:val>
                                        </p:tav>
                                      </p:tavLst>
                                    </p:anim>
                                    <p:anim calcmode="lin" valueType="num">
                                      <p:cBhvr additive="base">
                                        <p:cTn id="11" dur="500"/>
                                        <p:tgtEl>
                                          <p:spTgt spid="33"/>
                                        </p:tgtEl>
                                        <p:attrNameLst>
                                          <p:attrName>ppt_y</p:attrName>
                                        </p:attrNameLst>
                                      </p:cBhvr>
                                      <p:tavLst>
                                        <p:tav tm="0">
                                          <p:val>
                                            <p:strVal val="ppt_y"/>
                                          </p:val>
                                        </p:tav>
                                        <p:tav tm="100000">
                                          <p:val>
                                            <p:strVal val="1+ppt_h/2"/>
                                          </p:val>
                                        </p:tav>
                                      </p:tavLst>
                                    </p:anim>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31"/>
                                        </p:tgtEl>
                                        <p:attrNameLst>
                                          <p:attrName>ppt_x</p:attrName>
                                        </p:attrNameLst>
                                      </p:cBhvr>
                                      <p:tavLst>
                                        <p:tav tm="0">
                                          <p:val>
                                            <p:strVal val="ppt_x"/>
                                          </p:val>
                                        </p:tav>
                                        <p:tav tm="100000">
                                          <p:val>
                                            <p:strVal val="ppt_x"/>
                                          </p:val>
                                        </p:tav>
                                      </p:tavLst>
                                    </p:anim>
                                    <p:anim calcmode="lin" valueType="num">
                                      <p:cBhvr additive="base">
                                        <p:cTn id="17" dur="500"/>
                                        <p:tgtEl>
                                          <p:spTgt spid="31"/>
                                        </p:tgtEl>
                                        <p:attrNameLst>
                                          <p:attrName>ppt_y</p:attrName>
                                        </p:attrNameLst>
                                      </p:cBhvr>
                                      <p:tavLst>
                                        <p:tav tm="0">
                                          <p:val>
                                            <p:strVal val="ppt_y"/>
                                          </p:val>
                                        </p:tav>
                                        <p:tav tm="100000">
                                          <p:val>
                                            <p:strVal val="1+ppt_h/2"/>
                                          </p:val>
                                        </p:tav>
                                      </p:tavLst>
                                    </p:anim>
                                    <p:set>
                                      <p:cBhvr>
                                        <p:cTn id="18" dur="1" fill="hold">
                                          <p:stCondLst>
                                            <p:cond delay="499"/>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1"/>
          <p:cNvSpPr txBox="1">
            <a:spLocks noChangeArrowheads="1"/>
          </p:cNvSpPr>
          <p:nvPr/>
        </p:nvSpPr>
        <p:spPr bwMode="auto">
          <a:xfrm>
            <a:off x="395536" y="0"/>
            <a:ext cx="9144000" cy="1787285"/>
          </a:xfrm>
          <a:prstGeom prst="rect">
            <a:avLst/>
          </a:prstGeom>
          <a:noFill/>
          <a:ln w="25400">
            <a:noFill/>
            <a:miter lim="800000"/>
            <a:headEnd/>
            <a:tailEnd/>
          </a:ln>
          <a:effectLst/>
        </p:spPr>
        <p:txBody>
          <a:bodyPr lIns="90000" tIns="46800" rIns="90000" bIns="46800">
            <a:spAutoFit/>
          </a:bodyPr>
          <a:lstStyle/>
          <a:p>
            <a:pPr>
              <a:spcBef>
                <a:spcPct val="50000"/>
              </a:spcBef>
              <a:defRPr/>
            </a:pPr>
            <a:r>
              <a:rPr lang="fr-FR" sz="2000" dirty="0"/>
              <a:t>Lieux de synthèse :</a:t>
            </a:r>
          </a:p>
          <a:p>
            <a:pPr>
              <a:spcBef>
                <a:spcPct val="50000"/>
              </a:spcBef>
              <a:defRPr/>
            </a:pPr>
            <a:r>
              <a:rPr lang="fr-FR" sz="2000" dirty="0"/>
              <a:t>-</a:t>
            </a:r>
            <a:r>
              <a:rPr lang="fr-FR" sz="2000" b="1" dirty="0">
                <a:solidFill>
                  <a:schemeClr val="folHlink"/>
                </a:solidFill>
              </a:rPr>
              <a:t>racines</a:t>
            </a:r>
          </a:p>
          <a:p>
            <a:pPr>
              <a:spcBef>
                <a:spcPct val="50000"/>
              </a:spcBef>
              <a:defRPr/>
            </a:pPr>
            <a:r>
              <a:rPr lang="fr-FR" sz="2000" dirty="0"/>
              <a:t>-</a:t>
            </a:r>
            <a:r>
              <a:rPr lang="fr-FR" sz="2000" b="1" dirty="0">
                <a:solidFill>
                  <a:schemeClr val="folHlink"/>
                </a:solidFill>
              </a:rPr>
              <a:t>feuilles matures</a:t>
            </a:r>
          </a:p>
          <a:p>
            <a:pPr>
              <a:spcBef>
                <a:spcPct val="50000"/>
              </a:spcBef>
              <a:defRPr/>
            </a:pPr>
            <a:r>
              <a:rPr lang="fr-FR" sz="2000" dirty="0"/>
              <a:t>-</a:t>
            </a:r>
            <a:r>
              <a:rPr lang="fr-FR" sz="2000" b="1" dirty="0">
                <a:solidFill>
                  <a:schemeClr val="folHlink"/>
                </a:solidFill>
              </a:rPr>
              <a:t>bourgeons</a:t>
            </a:r>
          </a:p>
        </p:txBody>
      </p:sp>
      <p:sp>
        <p:nvSpPr>
          <p:cNvPr id="5" name="Text Box 32"/>
          <p:cNvSpPr txBox="1">
            <a:spLocks noChangeArrowheads="1"/>
          </p:cNvSpPr>
          <p:nvPr/>
        </p:nvSpPr>
        <p:spPr bwMode="auto">
          <a:xfrm>
            <a:off x="467544" y="2132856"/>
            <a:ext cx="8316416" cy="402291"/>
          </a:xfrm>
          <a:prstGeom prst="rect">
            <a:avLst/>
          </a:prstGeom>
          <a:noFill/>
          <a:ln w="25400">
            <a:noFill/>
            <a:miter lim="800000"/>
            <a:headEnd/>
            <a:tailEnd/>
          </a:ln>
        </p:spPr>
        <p:txBody>
          <a:bodyPr wrap="square" lIns="90000" tIns="46800" rIns="90000" bIns="46800">
            <a:spAutoFit/>
          </a:bodyPr>
          <a:lstStyle/>
          <a:p>
            <a:pPr>
              <a:spcBef>
                <a:spcPct val="50000"/>
              </a:spcBef>
            </a:pPr>
            <a:r>
              <a:rPr lang="fr-FR" sz="2000" u="sng" dirty="0" err="1" smtClean="0"/>
              <a:t>Rq</a:t>
            </a:r>
            <a:r>
              <a:rPr lang="fr-FR" sz="2000" dirty="0" smtClean="0"/>
              <a:t> </a:t>
            </a:r>
            <a:r>
              <a:rPr lang="fr-FR" sz="2000" dirty="0"/>
              <a:t>: la synthèse se fait surtout en réponse à des stress hydriques</a:t>
            </a:r>
          </a:p>
        </p:txBody>
      </p:sp>
      <p:sp>
        <p:nvSpPr>
          <p:cNvPr id="6" name="Rectangle 5"/>
          <p:cNvSpPr/>
          <p:nvPr/>
        </p:nvSpPr>
        <p:spPr>
          <a:xfrm>
            <a:off x="4211960" y="908720"/>
            <a:ext cx="4088683" cy="400110"/>
          </a:xfrm>
          <a:prstGeom prst="rect">
            <a:avLst/>
          </a:prstGeom>
          <a:solidFill>
            <a:srgbClr val="FFFF00"/>
          </a:solidFill>
        </p:spPr>
        <p:txBody>
          <a:bodyPr wrap="none">
            <a:spAutoFit/>
          </a:bodyPr>
          <a:lstStyle/>
          <a:p>
            <a:pPr>
              <a:spcBef>
                <a:spcPct val="50000"/>
              </a:spcBef>
              <a:defRPr/>
            </a:pPr>
            <a:r>
              <a:rPr lang="fr-FR" sz="2000" dirty="0" smtClean="0"/>
              <a:t>Transport: </a:t>
            </a:r>
            <a:r>
              <a:rPr lang="fr-FR" dirty="0" smtClean="0"/>
              <a:t>par les vaisseaux conducteurs</a:t>
            </a:r>
            <a:endParaRPr lang="fr-FR" dirty="0"/>
          </a:p>
        </p:txBody>
      </p:sp>
      <p:sp>
        <p:nvSpPr>
          <p:cNvPr id="7" name="Rectangle 6"/>
          <p:cNvSpPr/>
          <p:nvPr/>
        </p:nvSpPr>
        <p:spPr>
          <a:xfrm>
            <a:off x="179512" y="2996952"/>
            <a:ext cx="2544030" cy="400110"/>
          </a:xfrm>
          <a:prstGeom prst="rect">
            <a:avLst/>
          </a:prstGeom>
        </p:spPr>
        <p:txBody>
          <a:bodyPr wrap="none">
            <a:spAutoFit/>
          </a:bodyPr>
          <a:lstStyle/>
          <a:p>
            <a:r>
              <a:rPr lang="fr-FR" sz="2000" b="1" dirty="0" smtClean="0"/>
              <a:t>2.5.2 Effets principaux</a:t>
            </a:r>
            <a:endParaRPr lang="fr-FR" sz="2000" dirty="0" smtClean="0"/>
          </a:p>
        </p:txBody>
      </p:sp>
      <p:sp>
        <p:nvSpPr>
          <p:cNvPr id="9" name="Rectangle 8"/>
          <p:cNvSpPr/>
          <p:nvPr/>
        </p:nvSpPr>
        <p:spPr>
          <a:xfrm>
            <a:off x="251520" y="3933056"/>
            <a:ext cx="3672408" cy="400110"/>
          </a:xfrm>
          <a:prstGeom prst="rect">
            <a:avLst/>
          </a:prstGeom>
          <a:solidFill>
            <a:srgbClr val="FFC000"/>
          </a:solidFill>
        </p:spPr>
        <p:txBody>
          <a:bodyPr wrap="square">
            <a:spAutoFit/>
          </a:bodyPr>
          <a:lstStyle/>
          <a:p>
            <a:pPr>
              <a:spcBef>
                <a:spcPct val="50000"/>
              </a:spcBef>
            </a:pPr>
            <a:r>
              <a:rPr lang="fr-FR" sz="2000" dirty="0" smtClean="0">
                <a:solidFill>
                  <a:schemeClr val="bg1"/>
                </a:solidFill>
              </a:rPr>
              <a:t>Inhibe l’allongement des tiges </a:t>
            </a:r>
            <a:endParaRPr lang="fr-FR" sz="2000" dirty="0">
              <a:solidFill>
                <a:schemeClr val="bg1"/>
              </a:solidFill>
            </a:endParaRPr>
          </a:p>
        </p:txBody>
      </p:sp>
      <p:grpSp>
        <p:nvGrpSpPr>
          <p:cNvPr id="12" name="Groupe 11"/>
          <p:cNvGrpSpPr/>
          <p:nvPr/>
        </p:nvGrpSpPr>
        <p:grpSpPr>
          <a:xfrm>
            <a:off x="755576" y="4437112"/>
            <a:ext cx="7488832" cy="832158"/>
            <a:chOff x="755576" y="4149080"/>
            <a:chExt cx="7488832" cy="832158"/>
          </a:xfrm>
        </p:grpSpPr>
        <p:sp>
          <p:nvSpPr>
            <p:cNvPr id="10" name="Rectangle 9"/>
            <p:cNvSpPr/>
            <p:nvPr/>
          </p:nvSpPr>
          <p:spPr>
            <a:xfrm>
              <a:off x="755576" y="4149080"/>
              <a:ext cx="7488832" cy="400110"/>
            </a:xfrm>
            <a:prstGeom prst="rect">
              <a:avLst/>
            </a:prstGeom>
            <a:solidFill>
              <a:srgbClr val="FF6600"/>
            </a:solidFill>
          </p:spPr>
          <p:txBody>
            <a:bodyPr wrap="square">
              <a:spAutoFit/>
            </a:bodyPr>
            <a:lstStyle/>
            <a:p>
              <a:pPr>
                <a:spcBef>
                  <a:spcPct val="50000"/>
                </a:spcBef>
              </a:pPr>
              <a:r>
                <a:rPr lang="fr-FR" sz="2000" dirty="0" smtClean="0">
                  <a:solidFill>
                    <a:schemeClr val="bg1"/>
                  </a:solidFill>
                </a:rPr>
                <a:t>Prolonge la dormance des bourgeons et des graines</a:t>
              </a:r>
              <a:endParaRPr lang="fr-FR" sz="2000" dirty="0">
                <a:solidFill>
                  <a:schemeClr val="bg1"/>
                </a:solidFill>
              </a:endParaRPr>
            </a:p>
          </p:txBody>
        </p:sp>
        <p:sp>
          <p:nvSpPr>
            <p:cNvPr id="11" name="Rectangle 10"/>
            <p:cNvSpPr/>
            <p:nvPr/>
          </p:nvSpPr>
          <p:spPr>
            <a:xfrm>
              <a:off x="755576" y="4581128"/>
              <a:ext cx="7488832" cy="400110"/>
            </a:xfrm>
            <a:prstGeom prst="rect">
              <a:avLst/>
            </a:prstGeom>
            <a:solidFill>
              <a:srgbClr val="FF6600"/>
            </a:solidFill>
          </p:spPr>
          <p:txBody>
            <a:bodyPr wrap="square">
              <a:spAutoFit/>
            </a:bodyPr>
            <a:lstStyle/>
            <a:p>
              <a:pPr>
                <a:spcBef>
                  <a:spcPct val="50000"/>
                </a:spcBef>
              </a:pPr>
              <a:r>
                <a:rPr lang="fr-FR" sz="2000" dirty="0" smtClean="0">
                  <a:solidFill>
                    <a:schemeClr val="bg1"/>
                  </a:solidFill>
                </a:rPr>
                <a:t>Mais accélère leur maturation par synthèse de protéines de réserve</a:t>
              </a:r>
              <a:endParaRPr lang="fr-FR" sz="2000" dirty="0">
                <a:solidFill>
                  <a:schemeClr val="bg1"/>
                </a:solidFill>
              </a:endParaRPr>
            </a:p>
          </p:txBody>
        </p:sp>
      </p:grpSp>
      <p:sp>
        <p:nvSpPr>
          <p:cNvPr id="13" name="Text Box 8"/>
          <p:cNvSpPr txBox="1">
            <a:spLocks noChangeArrowheads="1"/>
          </p:cNvSpPr>
          <p:nvPr/>
        </p:nvSpPr>
        <p:spPr bwMode="auto">
          <a:xfrm>
            <a:off x="683568" y="5492692"/>
            <a:ext cx="8460432" cy="1248676"/>
          </a:xfrm>
          <a:prstGeom prst="rect">
            <a:avLst/>
          </a:prstGeom>
          <a:noFill/>
          <a:ln w="25400">
            <a:noFill/>
            <a:miter lim="800000"/>
            <a:headEnd/>
            <a:tailEnd/>
          </a:ln>
          <a:effectLst/>
        </p:spPr>
        <p:txBody>
          <a:bodyPr wrap="square" lIns="90000" tIns="46800" rIns="90000" bIns="46800">
            <a:spAutoFit/>
          </a:bodyPr>
          <a:lstStyle/>
          <a:p>
            <a:pPr>
              <a:lnSpc>
                <a:spcPct val="125000"/>
              </a:lnSpc>
              <a:spcBef>
                <a:spcPct val="50000"/>
              </a:spcBef>
              <a:defRPr/>
            </a:pPr>
            <a:r>
              <a:rPr lang="fr-FR" sz="2000" u="sng" dirty="0" err="1" smtClean="0"/>
              <a:t>Rq</a:t>
            </a:r>
            <a:r>
              <a:rPr lang="fr-FR" sz="2000" dirty="0" smtClean="0"/>
              <a:t> </a:t>
            </a:r>
            <a:r>
              <a:rPr lang="fr-FR" sz="2000" dirty="0"/>
              <a:t>: dans les graines, son rôle est commandé par le rapport de sa concentration avec celle des gibbérellines. L’ABA est souvent appelé « </a:t>
            </a:r>
            <a:r>
              <a:rPr lang="fr-FR" sz="2000" b="1" dirty="0">
                <a:solidFill>
                  <a:schemeClr val="folHlink"/>
                </a:solidFill>
              </a:rPr>
              <a:t>anti-gibbérellines</a:t>
            </a:r>
            <a:r>
              <a:rPr lang="fr-FR" sz="2000" dirty="0"/>
              <a:t> » car il contre beaucoup de leurs effets.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3" grpId="0"/>
      <p:bldP spid="1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1"/>
          <p:cNvSpPr txBox="1">
            <a:spLocks noChangeArrowheads="1"/>
          </p:cNvSpPr>
          <p:nvPr/>
        </p:nvSpPr>
        <p:spPr bwMode="auto">
          <a:xfrm>
            <a:off x="0" y="1556792"/>
            <a:ext cx="9144000" cy="402291"/>
          </a:xfrm>
          <a:prstGeom prst="rect">
            <a:avLst/>
          </a:prstGeom>
          <a:noFill/>
          <a:ln w="25400">
            <a:noFill/>
            <a:miter lim="800000"/>
            <a:headEnd/>
            <a:tailEnd/>
          </a:ln>
          <a:effectLst/>
        </p:spPr>
        <p:txBody>
          <a:bodyPr lIns="90000" tIns="46800" rIns="90000" bIns="46800">
            <a:spAutoFit/>
          </a:bodyPr>
          <a:lstStyle/>
          <a:p>
            <a:pPr algn="ctr">
              <a:spcBef>
                <a:spcPct val="50000"/>
              </a:spcBef>
              <a:defRPr/>
            </a:pPr>
            <a:r>
              <a:rPr lang="fr-FR" sz="2000" b="1" dirty="0">
                <a:solidFill>
                  <a:srgbClr val="CC0000"/>
                </a:solidFill>
              </a:rPr>
              <a:t>Prépare donc les végétaux aux périodes de froid</a:t>
            </a:r>
          </a:p>
        </p:txBody>
      </p:sp>
      <p:sp>
        <p:nvSpPr>
          <p:cNvPr id="8" name="Text Box 12"/>
          <p:cNvSpPr txBox="1">
            <a:spLocks noChangeArrowheads="1"/>
          </p:cNvSpPr>
          <p:nvPr/>
        </p:nvSpPr>
        <p:spPr bwMode="auto">
          <a:xfrm>
            <a:off x="323528" y="2204864"/>
            <a:ext cx="8280920" cy="1479509"/>
          </a:xfrm>
          <a:prstGeom prst="rect">
            <a:avLst/>
          </a:prstGeom>
          <a:noFill/>
          <a:ln w="25400">
            <a:noFill/>
            <a:miter lim="800000"/>
            <a:headEnd/>
            <a:tailEnd/>
          </a:ln>
        </p:spPr>
        <p:txBody>
          <a:bodyPr wrap="square" lIns="90000" tIns="46800" rIns="90000" bIns="46800">
            <a:spAutoFit/>
          </a:bodyPr>
          <a:lstStyle/>
          <a:p>
            <a:pPr>
              <a:spcBef>
                <a:spcPct val="50000"/>
              </a:spcBef>
            </a:pPr>
            <a:r>
              <a:rPr lang="fr-FR" sz="2000" u="sng" dirty="0" err="1" smtClean="0"/>
              <a:t>Rq</a:t>
            </a:r>
            <a:r>
              <a:rPr lang="fr-FR" sz="2000" u="sng" dirty="0" smtClean="0"/>
              <a:t> </a:t>
            </a:r>
            <a:r>
              <a:rPr lang="fr-FR" sz="2000" dirty="0"/>
              <a:t>: </a:t>
            </a:r>
            <a:r>
              <a:rPr lang="fr-FR" sz="2000" dirty="0" smtClean="0"/>
              <a:t>ABA est </a:t>
            </a:r>
            <a:r>
              <a:rPr lang="fr-FR" sz="2000" dirty="0"/>
              <a:t>détruite par la lumière et l’eau liquide, donc éliminée au moment où les conditions sont favorables à la levée de dormance.</a:t>
            </a:r>
          </a:p>
          <a:p>
            <a:pPr>
              <a:spcBef>
                <a:spcPct val="50000"/>
              </a:spcBef>
            </a:pPr>
            <a:r>
              <a:rPr lang="fr-FR" sz="2000" dirty="0"/>
              <a:t>Inversement, arrivée de l’hiver = moins de lumière et d’eau liquide, plus d’acide </a:t>
            </a:r>
            <a:r>
              <a:rPr lang="fr-FR" sz="2000" dirty="0" err="1" smtClean="0"/>
              <a:t>abscissique</a:t>
            </a:r>
            <a:r>
              <a:rPr lang="fr-FR" sz="2000" dirty="0" smtClean="0"/>
              <a:t> </a:t>
            </a:r>
            <a:r>
              <a:rPr lang="fr-FR" sz="2000" dirty="0" smtClean="0">
                <a:sym typeface="Symbol"/>
              </a:rPr>
              <a:t></a:t>
            </a:r>
            <a:r>
              <a:rPr lang="fr-FR" sz="2000" dirty="0" smtClean="0"/>
              <a:t> </a:t>
            </a:r>
            <a:r>
              <a:rPr lang="fr-FR" sz="2000" dirty="0"/>
              <a:t>entrée en dormance.</a:t>
            </a:r>
            <a:endParaRPr lang="fr-FR" sz="2000" u="sng" dirty="0"/>
          </a:p>
        </p:txBody>
      </p:sp>
      <p:grpSp>
        <p:nvGrpSpPr>
          <p:cNvPr id="11" name="Groupe 10"/>
          <p:cNvGrpSpPr/>
          <p:nvPr/>
        </p:nvGrpSpPr>
        <p:grpSpPr>
          <a:xfrm>
            <a:off x="323528" y="272842"/>
            <a:ext cx="8568952" cy="904166"/>
            <a:chOff x="323528" y="272842"/>
            <a:chExt cx="8568952" cy="904166"/>
          </a:xfrm>
        </p:grpSpPr>
        <p:sp>
          <p:nvSpPr>
            <p:cNvPr id="6" name="Text Box 10"/>
            <p:cNvSpPr txBox="1">
              <a:spLocks noChangeArrowheads="1"/>
            </p:cNvSpPr>
            <p:nvPr/>
          </p:nvSpPr>
          <p:spPr bwMode="auto">
            <a:xfrm>
              <a:off x="323528" y="272842"/>
              <a:ext cx="5436096" cy="402291"/>
            </a:xfrm>
            <a:prstGeom prst="rect">
              <a:avLst/>
            </a:prstGeom>
            <a:solidFill>
              <a:srgbClr val="FFC000"/>
            </a:solidFill>
            <a:ln w="25400">
              <a:noFill/>
              <a:miter lim="800000"/>
              <a:headEnd/>
              <a:tailEnd/>
            </a:ln>
          </p:spPr>
          <p:txBody>
            <a:bodyPr wrap="square" lIns="90000" tIns="46800" rIns="90000" bIns="46800">
              <a:spAutoFit/>
            </a:bodyPr>
            <a:lstStyle/>
            <a:p>
              <a:pPr>
                <a:spcBef>
                  <a:spcPct val="50000"/>
                </a:spcBef>
              </a:pPr>
              <a:r>
                <a:rPr lang="fr-FR" sz="2000" dirty="0"/>
                <a:t>Interrompt les croissances primaire et </a:t>
              </a:r>
              <a:r>
                <a:rPr lang="fr-FR" sz="2000" dirty="0" smtClean="0"/>
                <a:t>secondaire</a:t>
              </a:r>
              <a:endParaRPr lang="fr-FR" sz="2000" dirty="0"/>
            </a:p>
          </p:txBody>
        </p:sp>
        <p:sp>
          <p:nvSpPr>
            <p:cNvPr id="9" name="Rectangle 8"/>
            <p:cNvSpPr/>
            <p:nvPr/>
          </p:nvSpPr>
          <p:spPr>
            <a:xfrm>
              <a:off x="323528" y="776898"/>
              <a:ext cx="8568952" cy="400110"/>
            </a:xfrm>
            <a:prstGeom prst="rect">
              <a:avLst/>
            </a:prstGeom>
            <a:solidFill>
              <a:srgbClr val="FF6600"/>
            </a:solidFill>
          </p:spPr>
          <p:txBody>
            <a:bodyPr wrap="square">
              <a:spAutoFit/>
            </a:bodyPr>
            <a:lstStyle/>
            <a:p>
              <a:pPr lvl="0">
                <a:spcBef>
                  <a:spcPct val="50000"/>
                </a:spcBef>
              </a:pPr>
              <a:r>
                <a:rPr lang="fr-FR" sz="2000" dirty="0" smtClean="0">
                  <a:solidFill>
                    <a:prstClr val="black"/>
                  </a:solidFill>
                </a:rPr>
                <a:t>Dans les bourgeons, il transforme les </a:t>
              </a:r>
              <a:r>
                <a:rPr lang="fr-FR" sz="2000" dirty="0" err="1" smtClean="0">
                  <a:solidFill>
                    <a:prstClr val="black"/>
                  </a:solidFill>
                </a:rPr>
                <a:t>primordii</a:t>
              </a:r>
              <a:r>
                <a:rPr lang="fr-FR" sz="2000" dirty="0" smtClean="0">
                  <a:solidFill>
                    <a:prstClr val="black"/>
                  </a:solidFill>
                </a:rPr>
                <a:t> foliaires en écailles protectrices</a:t>
              </a:r>
              <a:endParaRPr lang="fr-FR" sz="2000" dirty="0">
                <a:solidFill>
                  <a:prstClr val="black"/>
                </a:solidFill>
              </a:endParaRPr>
            </a:p>
          </p:txBody>
        </p:sp>
      </p:grpSp>
      <p:sp>
        <p:nvSpPr>
          <p:cNvPr id="10" name="Text Box 5"/>
          <p:cNvSpPr txBox="1">
            <a:spLocks noChangeArrowheads="1"/>
          </p:cNvSpPr>
          <p:nvPr/>
        </p:nvSpPr>
        <p:spPr bwMode="auto">
          <a:xfrm>
            <a:off x="0" y="4149080"/>
            <a:ext cx="9144000" cy="1787285"/>
          </a:xfrm>
          <a:prstGeom prst="rect">
            <a:avLst/>
          </a:prstGeom>
          <a:solidFill>
            <a:schemeClr val="accent5">
              <a:lumMod val="40000"/>
              <a:lumOff val="60000"/>
            </a:schemeClr>
          </a:solidFill>
          <a:ln w="25400">
            <a:noFill/>
            <a:miter lim="800000"/>
            <a:headEnd/>
            <a:tailEnd/>
          </a:ln>
          <a:effectLst/>
        </p:spPr>
        <p:txBody>
          <a:bodyPr lIns="90000" tIns="46800" rIns="90000" bIns="46800">
            <a:spAutoFit/>
          </a:bodyPr>
          <a:lstStyle/>
          <a:p>
            <a:pPr>
              <a:spcBef>
                <a:spcPct val="50000"/>
              </a:spcBef>
              <a:defRPr/>
            </a:pPr>
            <a:r>
              <a:rPr lang="fr-FR" sz="2000" dirty="0"/>
              <a:t>Autres rôles :</a:t>
            </a:r>
          </a:p>
          <a:p>
            <a:pPr>
              <a:spcBef>
                <a:spcPct val="50000"/>
              </a:spcBef>
              <a:defRPr/>
            </a:pPr>
            <a:r>
              <a:rPr lang="fr-FR" sz="2000" dirty="0"/>
              <a:t>Gestion du </a:t>
            </a:r>
            <a:r>
              <a:rPr lang="fr-FR" sz="2000" b="1" dirty="0">
                <a:solidFill>
                  <a:schemeClr val="folHlink"/>
                </a:solidFill>
              </a:rPr>
              <a:t>stress hydrique</a:t>
            </a:r>
            <a:r>
              <a:rPr lang="fr-FR" sz="2000" dirty="0"/>
              <a:t> :</a:t>
            </a:r>
          </a:p>
          <a:p>
            <a:pPr>
              <a:spcBef>
                <a:spcPct val="50000"/>
              </a:spcBef>
              <a:defRPr/>
            </a:pPr>
            <a:r>
              <a:rPr lang="fr-FR" sz="2000" dirty="0"/>
              <a:t>	-induit la croissance des racines</a:t>
            </a:r>
          </a:p>
          <a:p>
            <a:pPr>
              <a:spcBef>
                <a:spcPct val="50000"/>
              </a:spcBef>
              <a:defRPr/>
            </a:pPr>
            <a:r>
              <a:rPr lang="fr-FR" sz="2000" dirty="0"/>
              <a:t>	-induit la fermeture des stomates (inhibe la pompe à protons)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528" y="188640"/>
            <a:ext cx="8496944" cy="1323439"/>
          </a:xfrm>
          <a:prstGeom prst="rect">
            <a:avLst/>
          </a:prstGeom>
        </p:spPr>
        <p:txBody>
          <a:bodyPr wrap="square">
            <a:spAutoFit/>
          </a:bodyPr>
          <a:lstStyle/>
          <a:p>
            <a:endParaRPr lang="fr-FR" sz="2000" dirty="0" smtClean="0"/>
          </a:p>
          <a:p>
            <a:r>
              <a:rPr lang="fr-FR" sz="2000" b="1" dirty="0" smtClean="0"/>
              <a:t>Les facteurs contrôle externes </a:t>
            </a:r>
            <a:r>
              <a:rPr lang="fr-FR" sz="2000" dirty="0" smtClean="0"/>
              <a:t>= facteurs de l’environnement </a:t>
            </a:r>
          </a:p>
          <a:p>
            <a:endParaRPr lang="fr-FR" sz="2000" dirty="0" smtClean="0"/>
          </a:p>
          <a:p>
            <a:r>
              <a:rPr lang="fr-FR" sz="2000" dirty="0" smtClean="0"/>
              <a:t> </a:t>
            </a:r>
            <a:endParaRPr lang="fr-FR" sz="2000" dirty="0"/>
          </a:p>
        </p:txBody>
      </p:sp>
      <p:sp>
        <p:nvSpPr>
          <p:cNvPr id="7" name="Rectangle 6"/>
          <p:cNvSpPr/>
          <p:nvPr/>
        </p:nvSpPr>
        <p:spPr>
          <a:xfrm>
            <a:off x="395536" y="1412776"/>
            <a:ext cx="3822378" cy="400110"/>
          </a:xfrm>
          <a:prstGeom prst="rect">
            <a:avLst/>
          </a:prstGeom>
          <a:solidFill>
            <a:srgbClr val="FFC000"/>
          </a:solidFill>
        </p:spPr>
        <p:txBody>
          <a:bodyPr wrap="square">
            <a:spAutoFit/>
          </a:bodyPr>
          <a:lstStyle/>
          <a:p>
            <a:r>
              <a:rPr lang="fr-FR" sz="2000" dirty="0" smtClean="0">
                <a:solidFill>
                  <a:prstClr val="black"/>
                </a:solidFill>
              </a:rPr>
              <a:t>Effets trophiques (T°, lumière, …) </a:t>
            </a:r>
            <a:endParaRPr lang="fr-FR" dirty="0"/>
          </a:p>
        </p:txBody>
      </p:sp>
      <p:sp>
        <p:nvSpPr>
          <p:cNvPr id="8" name="Rectangle 7"/>
          <p:cNvSpPr/>
          <p:nvPr/>
        </p:nvSpPr>
        <p:spPr>
          <a:xfrm>
            <a:off x="395536" y="2708920"/>
            <a:ext cx="3816424" cy="400110"/>
          </a:xfrm>
          <a:prstGeom prst="rect">
            <a:avLst/>
          </a:prstGeom>
          <a:solidFill>
            <a:schemeClr val="bg2">
              <a:lumMod val="75000"/>
            </a:schemeClr>
          </a:solidFill>
        </p:spPr>
        <p:txBody>
          <a:bodyPr wrap="square">
            <a:spAutoFit/>
          </a:bodyPr>
          <a:lstStyle/>
          <a:p>
            <a:pPr lvl="0"/>
            <a:r>
              <a:rPr lang="fr-FR" sz="2000" b="1" dirty="0" smtClean="0">
                <a:solidFill>
                  <a:prstClr val="black"/>
                </a:solidFill>
              </a:rPr>
              <a:t>Effets mécaniques (vent, …) </a:t>
            </a:r>
          </a:p>
        </p:txBody>
      </p:sp>
      <p:grpSp>
        <p:nvGrpSpPr>
          <p:cNvPr id="12" name="Groupe 11"/>
          <p:cNvGrpSpPr/>
          <p:nvPr/>
        </p:nvGrpSpPr>
        <p:grpSpPr>
          <a:xfrm>
            <a:off x="395536" y="4437112"/>
            <a:ext cx="7992888" cy="2246769"/>
            <a:chOff x="395536" y="4077072"/>
            <a:chExt cx="7602921" cy="2246769"/>
          </a:xfrm>
        </p:grpSpPr>
        <p:sp>
          <p:nvSpPr>
            <p:cNvPr id="9" name="Rectangle 8"/>
            <p:cNvSpPr/>
            <p:nvPr/>
          </p:nvSpPr>
          <p:spPr>
            <a:xfrm>
              <a:off x="395536" y="4077072"/>
              <a:ext cx="1761764" cy="400110"/>
            </a:xfrm>
            <a:prstGeom prst="rect">
              <a:avLst/>
            </a:prstGeom>
            <a:solidFill>
              <a:schemeClr val="accent4">
                <a:lumMod val="60000"/>
                <a:lumOff val="40000"/>
              </a:schemeClr>
            </a:solidFill>
          </p:spPr>
          <p:txBody>
            <a:bodyPr wrap="none">
              <a:spAutoFit/>
            </a:bodyPr>
            <a:lstStyle/>
            <a:p>
              <a:r>
                <a:rPr lang="fr-FR" sz="2000" b="1" dirty="0" smtClean="0">
                  <a:solidFill>
                    <a:prstClr val="black"/>
                  </a:solidFill>
                </a:rPr>
                <a:t> Effets signaux </a:t>
              </a:r>
              <a:endParaRPr lang="fr-FR" dirty="0"/>
            </a:p>
          </p:txBody>
        </p:sp>
        <p:sp>
          <p:nvSpPr>
            <p:cNvPr id="10" name="Rectangle 9"/>
            <p:cNvSpPr/>
            <p:nvPr/>
          </p:nvSpPr>
          <p:spPr>
            <a:xfrm>
              <a:off x="2195736" y="4077072"/>
              <a:ext cx="5802721" cy="2246769"/>
            </a:xfrm>
            <a:prstGeom prst="rect">
              <a:avLst/>
            </a:prstGeom>
            <a:ln>
              <a:solidFill>
                <a:schemeClr val="tx1"/>
              </a:solidFill>
            </a:ln>
          </p:spPr>
          <p:txBody>
            <a:bodyPr wrap="square">
              <a:spAutoFit/>
            </a:bodyPr>
            <a:lstStyle/>
            <a:p>
              <a:pPr lvl="0"/>
              <a:r>
                <a:rPr lang="fr-FR" sz="2000" b="1" dirty="0" smtClean="0">
                  <a:solidFill>
                    <a:prstClr val="black"/>
                  </a:solidFill>
                </a:rPr>
                <a:t>modification du milieu extérieur </a:t>
              </a:r>
              <a:r>
                <a:rPr lang="fr-FR" sz="2000" dirty="0" smtClean="0">
                  <a:solidFill>
                    <a:prstClr val="black"/>
                  </a:solidFill>
                </a:rPr>
                <a:t>=&gt; signal qui influence le développement de la plante </a:t>
              </a:r>
            </a:p>
            <a:p>
              <a:pPr lvl="0"/>
              <a:endParaRPr lang="fr-FR" sz="2000" dirty="0" smtClean="0">
                <a:solidFill>
                  <a:prstClr val="black"/>
                </a:solidFill>
              </a:endParaRPr>
            </a:p>
            <a:p>
              <a:pPr lvl="0"/>
              <a:r>
                <a:rPr lang="fr-FR" sz="2000" dirty="0" smtClean="0">
                  <a:solidFill>
                    <a:prstClr val="black"/>
                  </a:solidFill>
                </a:rPr>
                <a:t>avec </a:t>
              </a:r>
              <a:r>
                <a:rPr lang="fr-FR" sz="2000" b="1" dirty="0" smtClean="0">
                  <a:solidFill>
                    <a:prstClr val="black"/>
                  </a:solidFill>
                </a:rPr>
                <a:t>effets directs ou indirects </a:t>
              </a:r>
              <a:r>
                <a:rPr lang="fr-FR" sz="2000" dirty="0" smtClean="0">
                  <a:solidFill>
                    <a:prstClr val="black"/>
                  </a:solidFill>
                </a:rPr>
                <a:t>=&gt; hormones</a:t>
              </a:r>
            </a:p>
            <a:p>
              <a:pPr lvl="0"/>
              <a:endParaRPr lang="fr-FR" sz="2000" dirty="0" smtClean="0">
                <a:solidFill>
                  <a:prstClr val="black"/>
                </a:solidFill>
              </a:endParaRPr>
            </a:p>
            <a:p>
              <a:pPr lvl="0"/>
              <a:r>
                <a:rPr lang="fr-FR" sz="2000" dirty="0" smtClean="0">
                  <a:solidFill>
                    <a:prstClr val="black"/>
                  </a:solidFill>
                </a:rPr>
                <a:t>ex: les photorécepteurs (</a:t>
              </a:r>
              <a:r>
                <a:rPr lang="fr-FR" sz="2000" dirty="0" err="1" smtClean="0">
                  <a:solidFill>
                    <a:prstClr val="black"/>
                  </a:solidFill>
                </a:rPr>
                <a:t>phytochrome</a:t>
              </a:r>
              <a:r>
                <a:rPr lang="fr-FR" sz="2000" dirty="0" smtClean="0">
                  <a:solidFill>
                    <a:prstClr val="black"/>
                  </a:solidFill>
                </a:rPr>
                <a:t>) perçoivent l’environnement lumineux et contrôle le développement</a:t>
              </a:r>
              <a:endParaRPr lang="fr-FR" dirty="0"/>
            </a:p>
          </p:txBody>
        </p:sp>
      </p:grpSp>
      <p:sp>
        <p:nvSpPr>
          <p:cNvPr id="11" name="Rectangle 10"/>
          <p:cNvSpPr/>
          <p:nvPr/>
        </p:nvSpPr>
        <p:spPr>
          <a:xfrm>
            <a:off x="4427984" y="1412776"/>
            <a:ext cx="4320480" cy="707886"/>
          </a:xfrm>
          <a:prstGeom prst="rect">
            <a:avLst/>
          </a:prstGeom>
          <a:ln>
            <a:solidFill>
              <a:schemeClr val="tx1"/>
            </a:solidFill>
          </a:ln>
        </p:spPr>
        <p:txBody>
          <a:bodyPr wrap="square">
            <a:spAutoFit/>
          </a:bodyPr>
          <a:lstStyle/>
          <a:p>
            <a:pPr lvl="0"/>
            <a:r>
              <a:rPr lang="fr-FR" sz="2000" dirty="0" smtClean="0">
                <a:solidFill>
                  <a:prstClr val="black"/>
                </a:solidFill>
              </a:rPr>
              <a:t>conditionne l’intensité du métabolisme et donc la croissance </a:t>
            </a:r>
          </a:p>
        </p:txBody>
      </p:sp>
      <p:pic>
        <p:nvPicPr>
          <p:cNvPr id="13" name="Picture 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660232" y="2276872"/>
            <a:ext cx="1768948" cy="1929762"/>
          </a:xfrm>
          <a:prstGeom prst="rect">
            <a:avLst/>
          </a:prstGeom>
          <a:noFill/>
          <a:ln w="9525">
            <a:noFill/>
            <a:miter lim="800000"/>
            <a:headEnd/>
            <a:tailEnd/>
          </a:ln>
        </p:spPr>
      </p:pic>
      <p:pic>
        <p:nvPicPr>
          <p:cNvPr id="18" name="Picture 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44008" y="2276871"/>
            <a:ext cx="1937419" cy="1937419"/>
          </a:xfrm>
          <a:prstGeom prst="rect">
            <a:avLst/>
          </a:prstGeom>
          <a:noFill/>
          <a:ln w="9525">
            <a:noFill/>
            <a:miter lim="800000"/>
            <a:headEnd/>
            <a:tailEnd/>
          </a:ln>
        </p:spPr>
      </p:pic>
      <p:sp>
        <p:nvSpPr>
          <p:cNvPr id="19" name="Rectangle 18"/>
          <p:cNvSpPr/>
          <p:nvPr/>
        </p:nvSpPr>
        <p:spPr>
          <a:xfrm rot="16200000">
            <a:off x="7718277" y="2974876"/>
            <a:ext cx="1691041" cy="369332"/>
          </a:xfrm>
          <a:prstGeom prst="rect">
            <a:avLst/>
          </a:prstGeom>
        </p:spPr>
        <p:txBody>
          <a:bodyPr wrap="square">
            <a:spAutoFit/>
          </a:bodyPr>
          <a:lstStyle/>
          <a:p>
            <a:r>
              <a:rPr lang="fr-FR" i="1" dirty="0" smtClean="0">
                <a:solidFill>
                  <a:prstClr val="black"/>
                </a:solidFill>
              </a:rPr>
              <a:t>Mimosa </a:t>
            </a:r>
            <a:r>
              <a:rPr lang="fr-FR" i="1" dirty="0" err="1" smtClean="0">
                <a:solidFill>
                  <a:prstClr val="black"/>
                </a:solidFill>
              </a:rPr>
              <a:t>pudica</a:t>
            </a:r>
            <a:endParaRPr lang="fr-FR"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stomate.jpg"/>
          <p:cNvPicPr>
            <a:picLocks noChangeAspect="1"/>
          </p:cNvPicPr>
          <p:nvPr/>
        </p:nvPicPr>
        <p:blipFill>
          <a:blip r:embed="rId2" cstate="print"/>
          <a:stretch>
            <a:fillRect/>
          </a:stretch>
        </p:blipFill>
        <p:spPr>
          <a:xfrm>
            <a:off x="0" y="0"/>
            <a:ext cx="2880320" cy="2764937"/>
          </a:xfrm>
          <a:prstGeom prst="rect">
            <a:avLst/>
          </a:prstGeom>
        </p:spPr>
      </p:pic>
      <p:pic>
        <p:nvPicPr>
          <p:cNvPr id="5" name="Image 4" descr="stomate ABA.jpg"/>
          <p:cNvPicPr>
            <a:picLocks noChangeAspect="1"/>
          </p:cNvPicPr>
          <p:nvPr/>
        </p:nvPicPr>
        <p:blipFill>
          <a:blip r:embed="rId3" cstate="print"/>
          <a:srcRect/>
          <a:stretch>
            <a:fillRect/>
          </a:stretch>
        </p:blipFill>
        <p:spPr>
          <a:xfrm>
            <a:off x="395536" y="3068960"/>
            <a:ext cx="4248472" cy="3789040"/>
          </a:xfrm>
          <a:prstGeom prst="rect">
            <a:avLst/>
          </a:prstGeom>
        </p:spPr>
      </p:pic>
      <p:pic>
        <p:nvPicPr>
          <p:cNvPr id="7" name="Image 6" descr="stomate ABA.jpg"/>
          <p:cNvPicPr>
            <a:picLocks noChangeAspect="1"/>
          </p:cNvPicPr>
          <p:nvPr/>
        </p:nvPicPr>
        <p:blipFill>
          <a:blip r:embed="rId4" cstate="print"/>
          <a:srcRect/>
          <a:stretch>
            <a:fillRect/>
          </a:stretch>
        </p:blipFill>
        <p:spPr>
          <a:xfrm>
            <a:off x="4932040" y="1052736"/>
            <a:ext cx="3940078" cy="5401802"/>
          </a:xfrm>
          <a:prstGeom prst="rect">
            <a:avLst/>
          </a:prstGeom>
        </p:spPr>
      </p:pic>
      <p:sp>
        <p:nvSpPr>
          <p:cNvPr id="9" name="Rectangle 8"/>
          <p:cNvSpPr/>
          <p:nvPr/>
        </p:nvSpPr>
        <p:spPr>
          <a:xfrm>
            <a:off x="6228184" y="980728"/>
            <a:ext cx="1656184" cy="369332"/>
          </a:xfrm>
          <a:prstGeom prst="rect">
            <a:avLst/>
          </a:prstGeom>
          <a:solidFill>
            <a:srgbClr val="00B0F0"/>
          </a:solidFill>
        </p:spPr>
        <p:txBody>
          <a:bodyPr wrap="square">
            <a:spAutoFit/>
          </a:bodyPr>
          <a:lstStyle/>
          <a:p>
            <a:r>
              <a:rPr lang="fr-FR" b="1" dirty="0" smtClean="0">
                <a:solidFill>
                  <a:schemeClr val="bg1"/>
                </a:solidFill>
              </a:rPr>
              <a:t>Lumière bleue</a:t>
            </a:r>
            <a:endParaRPr lang="fr-FR" dirty="0">
              <a:solidFill>
                <a:schemeClr val="bg1"/>
              </a:solidFill>
            </a:endParaRPr>
          </a:p>
        </p:txBody>
      </p:sp>
      <p:sp>
        <p:nvSpPr>
          <p:cNvPr id="10" name="Rectangle 9"/>
          <p:cNvSpPr/>
          <p:nvPr/>
        </p:nvSpPr>
        <p:spPr>
          <a:xfrm>
            <a:off x="3059832" y="188640"/>
            <a:ext cx="6084168" cy="646331"/>
          </a:xfrm>
          <a:prstGeom prst="rect">
            <a:avLst/>
          </a:prstGeom>
        </p:spPr>
        <p:txBody>
          <a:bodyPr wrap="square">
            <a:spAutoFit/>
          </a:bodyPr>
          <a:lstStyle/>
          <a:p>
            <a:r>
              <a:rPr lang="fr-FR" dirty="0" smtClean="0"/>
              <a:t>Le stomate : un exemple de réseau coordonné de voies de signalisation</a:t>
            </a:r>
            <a:endParaRPr lang="fr-FR" dirty="0"/>
          </a:p>
        </p:txBody>
      </p:sp>
      <p:grpSp>
        <p:nvGrpSpPr>
          <p:cNvPr id="15" name="Groupe 14"/>
          <p:cNvGrpSpPr/>
          <p:nvPr/>
        </p:nvGrpSpPr>
        <p:grpSpPr>
          <a:xfrm>
            <a:off x="4572000" y="3429000"/>
            <a:ext cx="1224136" cy="369332"/>
            <a:chOff x="4572000" y="3429000"/>
            <a:chExt cx="1224136" cy="369332"/>
          </a:xfrm>
        </p:grpSpPr>
        <p:sp>
          <p:nvSpPr>
            <p:cNvPr id="11" name="Rectangle 10"/>
            <p:cNvSpPr/>
            <p:nvPr/>
          </p:nvSpPr>
          <p:spPr>
            <a:xfrm>
              <a:off x="4572000" y="3429000"/>
              <a:ext cx="648072" cy="369332"/>
            </a:xfrm>
            <a:prstGeom prst="rect">
              <a:avLst/>
            </a:prstGeom>
            <a:solidFill>
              <a:srgbClr val="FFC000"/>
            </a:solidFill>
          </p:spPr>
          <p:txBody>
            <a:bodyPr wrap="square">
              <a:spAutoFit/>
            </a:bodyPr>
            <a:lstStyle/>
            <a:p>
              <a:r>
                <a:rPr lang="fr-FR" b="1" dirty="0" smtClean="0">
                  <a:solidFill>
                    <a:schemeClr val="bg1"/>
                  </a:solidFill>
                </a:rPr>
                <a:t>K</a:t>
              </a:r>
              <a:r>
                <a:rPr lang="fr-FR" b="1" baseline="30000" dirty="0" smtClean="0">
                  <a:solidFill>
                    <a:schemeClr val="bg1"/>
                  </a:solidFill>
                </a:rPr>
                <a:t>+</a:t>
              </a:r>
              <a:endParaRPr lang="fr-FR" baseline="30000" dirty="0">
                <a:solidFill>
                  <a:schemeClr val="bg1"/>
                </a:solidFill>
              </a:endParaRPr>
            </a:p>
          </p:txBody>
        </p:sp>
        <p:cxnSp>
          <p:nvCxnSpPr>
            <p:cNvPr id="13" name="Connecteur droit avec flèche 12"/>
            <p:cNvCxnSpPr>
              <a:stCxn id="11" idx="3"/>
            </p:cNvCxnSpPr>
            <p:nvPr/>
          </p:nvCxnSpPr>
          <p:spPr>
            <a:xfrm>
              <a:off x="5220072" y="3613666"/>
              <a:ext cx="576064" cy="31358"/>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e 18"/>
          <p:cNvGrpSpPr/>
          <p:nvPr/>
        </p:nvGrpSpPr>
        <p:grpSpPr>
          <a:xfrm>
            <a:off x="4572000" y="4437112"/>
            <a:ext cx="1296144" cy="513348"/>
            <a:chOff x="4572000" y="4437112"/>
            <a:chExt cx="1296144" cy="513348"/>
          </a:xfrm>
        </p:grpSpPr>
        <p:sp>
          <p:nvSpPr>
            <p:cNvPr id="16" name="Rectangle 15"/>
            <p:cNvSpPr/>
            <p:nvPr/>
          </p:nvSpPr>
          <p:spPr>
            <a:xfrm>
              <a:off x="4572000" y="4581128"/>
              <a:ext cx="648072" cy="369332"/>
            </a:xfrm>
            <a:prstGeom prst="rect">
              <a:avLst/>
            </a:prstGeom>
            <a:solidFill>
              <a:srgbClr val="FF6600"/>
            </a:solidFill>
          </p:spPr>
          <p:txBody>
            <a:bodyPr wrap="square">
              <a:spAutoFit/>
            </a:bodyPr>
            <a:lstStyle/>
            <a:p>
              <a:r>
                <a:rPr lang="fr-FR" b="1" dirty="0" smtClean="0">
                  <a:solidFill>
                    <a:schemeClr val="bg1"/>
                  </a:solidFill>
                </a:rPr>
                <a:t>A</a:t>
              </a:r>
              <a:r>
                <a:rPr lang="fr-FR" b="1" baseline="30000" dirty="0" smtClean="0">
                  <a:solidFill>
                    <a:schemeClr val="bg1"/>
                  </a:solidFill>
                </a:rPr>
                <a:t>-</a:t>
              </a:r>
              <a:endParaRPr lang="fr-FR" baseline="30000" dirty="0">
                <a:solidFill>
                  <a:schemeClr val="bg1"/>
                </a:solidFill>
              </a:endParaRPr>
            </a:p>
          </p:txBody>
        </p:sp>
        <p:cxnSp>
          <p:nvCxnSpPr>
            <p:cNvPr id="17" name="Connecteur droit avec flèche 16"/>
            <p:cNvCxnSpPr/>
            <p:nvPr/>
          </p:nvCxnSpPr>
          <p:spPr>
            <a:xfrm flipV="1">
              <a:off x="5220072" y="4437112"/>
              <a:ext cx="648072" cy="216024"/>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e 20"/>
          <p:cNvGrpSpPr/>
          <p:nvPr/>
        </p:nvGrpSpPr>
        <p:grpSpPr>
          <a:xfrm>
            <a:off x="5292080" y="5229200"/>
            <a:ext cx="1080120" cy="657364"/>
            <a:chOff x="4499992" y="4149080"/>
            <a:chExt cx="1080120" cy="657364"/>
          </a:xfrm>
        </p:grpSpPr>
        <p:sp>
          <p:nvSpPr>
            <p:cNvPr id="22" name="Rectangle 21"/>
            <p:cNvSpPr/>
            <p:nvPr/>
          </p:nvSpPr>
          <p:spPr>
            <a:xfrm>
              <a:off x="4499992" y="4437112"/>
              <a:ext cx="648072" cy="369332"/>
            </a:xfrm>
            <a:prstGeom prst="rect">
              <a:avLst/>
            </a:prstGeom>
            <a:solidFill>
              <a:srgbClr val="002060"/>
            </a:solidFill>
          </p:spPr>
          <p:txBody>
            <a:bodyPr wrap="square">
              <a:spAutoFit/>
            </a:bodyPr>
            <a:lstStyle/>
            <a:p>
              <a:r>
                <a:rPr lang="fr-FR" b="1" dirty="0" smtClean="0">
                  <a:solidFill>
                    <a:schemeClr val="bg1"/>
                  </a:solidFill>
                </a:rPr>
                <a:t>H</a:t>
              </a:r>
              <a:r>
                <a:rPr lang="fr-FR" b="1" baseline="-25000" dirty="0" smtClean="0">
                  <a:solidFill>
                    <a:schemeClr val="bg1"/>
                  </a:solidFill>
                </a:rPr>
                <a:t>2</a:t>
              </a:r>
              <a:r>
                <a:rPr lang="fr-FR" b="1" dirty="0" smtClean="0">
                  <a:solidFill>
                    <a:schemeClr val="bg1"/>
                  </a:solidFill>
                </a:rPr>
                <a:t>O</a:t>
              </a:r>
              <a:endParaRPr lang="fr-FR" baseline="30000" dirty="0">
                <a:solidFill>
                  <a:schemeClr val="bg1"/>
                </a:solidFill>
              </a:endParaRPr>
            </a:p>
          </p:txBody>
        </p:sp>
        <p:cxnSp>
          <p:nvCxnSpPr>
            <p:cNvPr id="23" name="Connecteur droit avec flèche 22"/>
            <p:cNvCxnSpPr/>
            <p:nvPr/>
          </p:nvCxnSpPr>
          <p:spPr>
            <a:xfrm flipV="1">
              <a:off x="5076056" y="4149080"/>
              <a:ext cx="504056" cy="360040"/>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cxnSp>
        <p:nvCxnSpPr>
          <p:cNvPr id="27" name="Connecteur droit avec flèche 26"/>
          <p:cNvCxnSpPr/>
          <p:nvPr/>
        </p:nvCxnSpPr>
        <p:spPr>
          <a:xfrm flipV="1">
            <a:off x="6516216" y="4653136"/>
            <a:ext cx="360040" cy="360040"/>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5940152" y="3645024"/>
            <a:ext cx="576064" cy="31358"/>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V="1">
            <a:off x="6084168" y="4221088"/>
            <a:ext cx="648072" cy="144016"/>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e 31"/>
          <p:cNvGrpSpPr/>
          <p:nvPr/>
        </p:nvGrpSpPr>
        <p:grpSpPr>
          <a:xfrm>
            <a:off x="5148064" y="1484784"/>
            <a:ext cx="1224136" cy="864096"/>
            <a:chOff x="5220072" y="2708920"/>
            <a:chExt cx="1224136" cy="864096"/>
          </a:xfrm>
        </p:grpSpPr>
        <p:sp>
          <p:nvSpPr>
            <p:cNvPr id="33" name="Rectangle 32"/>
            <p:cNvSpPr/>
            <p:nvPr/>
          </p:nvSpPr>
          <p:spPr>
            <a:xfrm>
              <a:off x="5220072" y="2708920"/>
              <a:ext cx="648072" cy="369332"/>
            </a:xfrm>
            <a:prstGeom prst="rect">
              <a:avLst/>
            </a:prstGeom>
            <a:solidFill>
              <a:srgbClr val="FF0000"/>
            </a:solidFill>
          </p:spPr>
          <p:txBody>
            <a:bodyPr wrap="square">
              <a:spAutoFit/>
            </a:bodyPr>
            <a:lstStyle/>
            <a:p>
              <a:r>
                <a:rPr lang="fr-FR" b="1" dirty="0" smtClean="0">
                  <a:solidFill>
                    <a:schemeClr val="bg1"/>
                  </a:solidFill>
                </a:rPr>
                <a:t>H</a:t>
              </a:r>
              <a:r>
                <a:rPr lang="fr-FR" b="1" baseline="30000" dirty="0" smtClean="0">
                  <a:solidFill>
                    <a:schemeClr val="bg1"/>
                  </a:solidFill>
                </a:rPr>
                <a:t>+</a:t>
              </a:r>
              <a:endParaRPr lang="fr-FR" baseline="30000" dirty="0">
                <a:solidFill>
                  <a:schemeClr val="bg1"/>
                </a:solidFill>
              </a:endParaRPr>
            </a:p>
          </p:txBody>
        </p:sp>
        <p:cxnSp>
          <p:nvCxnSpPr>
            <p:cNvPr id="34" name="Connecteur droit avec flèche 33"/>
            <p:cNvCxnSpPr/>
            <p:nvPr/>
          </p:nvCxnSpPr>
          <p:spPr>
            <a:xfrm flipH="1" flipV="1">
              <a:off x="5868144" y="2996952"/>
              <a:ext cx="576064" cy="5760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stomate ABA.jpg"/>
          <p:cNvPicPr>
            <a:picLocks noChangeAspect="1"/>
          </p:cNvPicPr>
          <p:nvPr/>
        </p:nvPicPr>
        <p:blipFill>
          <a:blip r:embed="rId2" cstate="print"/>
          <a:srcRect/>
          <a:stretch>
            <a:fillRect/>
          </a:stretch>
        </p:blipFill>
        <p:spPr>
          <a:xfrm>
            <a:off x="0" y="0"/>
            <a:ext cx="3985220" cy="3789040"/>
          </a:xfrm>
          <a:prstGeom prst="rect">
            <a:avLst/>
          </a:prstGeom>
        </p:spPr>
      </p:pic>
      <p:pic>
        <p:nvPicPr>
          <p:cNvPr id="7" name="Image 6" descr="stomate ABA.jpg"/>
          <p:cNvPicPr>
            <a:picLocks noChangeAspect="1"/>
          </p:cNvPicPr>
          <p:nvPr/>
        </p:nvPicPr>
        <p:blipFill>
          <a:blip r:embed="rId3" cstate="print"/>
          <a:srcRect/>
          <a:stretch>
            <a:fillRect/>
          </a:stretch>
        </p:blipFill>
        <p:spPr>
          <a:xfrm>
            <a:off x="3966611" y="692696"/>
            <a:ext cx="4813137" cy="6009611"/>
          </a:xfrm>
          <a:prstGeom prst="rect">
            <a:avLst/>
          </a:prstGeom>
        </p:spPr>
      </p:pic>
      <p:sp>
        <p:nvSpPr>
          <p:cNvPr id="8" name="Rectangle 7"/>
          <p:cNvSpPr/>
          <p:nvPr/>
        </p:nvSpPr>
        <p:spPr>
          <a:xfrm>
            <a:off x="5796136" y="620688"/>
            <a:ext cx="1656184" cy="369332"/>
          </a:xfrm>
          <a:prstGeom prst="rect">
            <a:avLst/>
          </a:prstGeom>
          <a:solidFill>
            <a:srgbClr val="FF0000"/>
          </a:solidFill>
        </p:spPr>
        <p:txBody>
          <a:bodyPr wrap="square">
            <a:spAutoFit/>
          </a:bodyPr>
          <a:lstStyle/>
          <a:p>
            <a:pPr algn="ctr"/>
            <a:r>
              <a:rPr lang="fr-FR" b="1" dirty="0" smtClean="0">
                <a:solidFill>
                  <a:schemeClr val="bg1"/>
                </a:solidFill>
              </a:rPr>
              <a:t>ABA</a:t>
            </a:r>
            <a:endParaRPr lang="fr-FR" dirty="0">
              <a:solidFill>
                <a:schemeClr val="bg1"/>
              </a:solidFill>
            </a:endParaRPr>
          </a:p>
        </p:txBody>
      </p:sp>
      <p:grpSp>
        <p:nvGrpSpPr>
          <p:cNvPr id="10" name="Groupe 9"/>
          <p:cNvGrpSpPr/>
          <p:nvPr/>
        </p:nvGrpSpPr>
        <p:grpSpPr>
          <a:xfrm>
            <a:off x="6804248" y="5085184"/>
            <a:ext cx="1368152" cy="1449452"/>
            <a:chOff x="3851920" y="2348880"/>
            <a:chExt cx="1368152" cy="1449452"/>
          </a:xfrm>
        </p:grpSpPr>
        <p:sp>
          <p:nvSpPr>
            <p:cNvPr id="11" name="Rectangle 10"/>
            <p:cNvSpPr/>
            <p:nvPr/>
          </p:nvSpPr>
          <p:spPr>
            <a:xfrm>
              <a:off x="4572000" y="3429000"/>
              <a:ext cx="648072" cy="369332"/>
            </a:xfrm>
            <a:prstGeom prst="rect">
              <a:avLst/>
            </a:prstGeom>
            <a:solidFill>
              <a:srgbClr val="FFC000"/>
            </a:solidFill>
          </p:spPr>
          <p:txBody>
            <a:bodyPr wrap="square">
              <a:spAutoFit/>
            </a:bodyPr>
            <a:lstStyle/>
            <a:p>
              <a:r>
                <a:rPr lang="fr-FR" b="1" dirty="0" smtClean="0">
                  <a:solidFill>
                    <a:schemeClr val="bg1"/>
                  </a:solidFill>
                </a:rPr>
                <a:t>K</a:t>
              </a:r>
              <a:r>
                <a:rPr lang="fr-FR" b="1" baseline="30000" dirty="0" smtClean="0">
                  <a:solidFill>
                    <a:schemeClr val="bg1"/>
                  </a:solidFill>
                </a:rPr>
                <a:t>+</a:t>
              </a:r>
              <a:endParaRPr lang="fr-FR" baseline="30000" dirty="0">
                <a:solidFill>
                  <a:schemeClr val="bg1"/>
                </a:solidFill>
              </a:endParaRPr>
            </a:p>
          </p:txBody>
        </p:sp>
        <p:cxnSp>
          <p:nvCxnSpPr>
            <p:cNvPr id="12" name="Connecteur droit avec flèche 11"/>
            <p:cNvCxnSpPr/>
            <p:nvPr/>
          </p:nvCxnSpPr>
          <p:spPr>
            <a:xfrm>
              <a:off x="3851920" y="2348880"/>
              <a:ext cx="720080" cy="1080120"/>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4067944" y="4653136"/>
            <a:ext cx="1224136" cy="369332"/>
            <a:chOff x="4572000" y="4581128"/>
            <a:chExt cx="1224136" cy="369332"/>
          </a:xfrm>
        </p:grpSpPr>
        <p:sp>
          <p:nvSpPr>
            <p:cNvPr id="14" name="Rectangle 13"/>
            <p:cNvSpPr/>
            <p:nvPr/>
          </p:nvSpPr>
          <p:spPr>
            <a:xfrm>
              <a:off x="4572000" y="4581128"/>
              <a:ext cx="648072" cy="369332"/>
            </a:xfrm>
            <a:prstGeom prst="rect">
              <a:avLst/>
            </a:prstGeom>
            <a:solidFill>
              <a:srgbClr val="FF6600"/>
            </a:solidFill>
          </p:spPr>
          <p:txBody>
            <a:bodyPr wrap="square">
              <a:spAutoFit/>
            </a:bodyPr>
            <a:lstStyle/>
            <a:p>
              <a:r>
                <a:rPr lang="fr-FR" b="1" dirty="0" smtClean="0">
                  <a:solidFill>
                    <a:schemeClr val="bg1"/>
                  </a:solidFill>
                </a:rPr>
                <a:t>A</a:t>
              </a:r>
              <a:r>
                <a:rPr lang="fr-FR" b="1" baseline="30000" dirty="0" smtClean="0">
                  <a:solidFill>
                    <a:schemeClr val="bg1"/>
                  </a:solidFill>
                </a:rPr>
                <a:t>-</a:t>
              </a:r>
              <a:endParaRPr lang="fr-FR" baseline="30000" dirty="0">
                <a:solidFill>
                  <a:schemeClr val="bg1"/>
                </a:solidFill>
              </a:endParaRPr>
            </a:p>
          </p:txBody>
        </p:sp>
        <p:cxnSp>
          <p:nvCxnSpPr>
            <p:cNvPr id="15" name="Connecteur droit avec flèche 14"/>
            <p:cNvCxnSpPr/>
            <p:nvPr/>
          </p:nvCxnSpPr>
          <p:spPr>
            <a:xfrm flipH="1">
              <a:off x="5148064" y="4581128"/>
              <a:ext cx="648072" cy="144016"/>
            </a:xfrm>
            <a:prstGeom prst="straightConnector1">
              <a:avLst/>
            </a:prstGeom>
            <a:ln w="5715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e 17"/>
          <p:cNvGrpSpPr/>
          <p:nvPr/>
        </p:nvGrpSpPr>
        <p:grpSpPr>
          <a:xfrm>
            <a:off x="4644008" y="5445224"/>
            <a:ext cx="1008112" cy="801380"/>
            <a:chOff x="4499992" y="4005064"/>
            <a:chExt cx="1008112" cy="801380"/>
          </a:xfrm>
        </p:grpSpPr>
        <p:sp>
          <p:nvSpPr>
            <p:cNvPr id="19" name="Rectangle 18"/>
            <p:cNvSpPr/>
            <p:nvPr/>
          </p:nvSpPr>
          <p:spPr>
            <a:xfrm>
              <a:off x="4499992" y="4437112"/>
              <a:ext cx="648072" cy="369332"/>
            </a:xfrm>
            <a:prstGeom prst="rect">
              <a:avLst/>
            </a:prstGeom>
            <a:solidFill>
              <a:srgbClr val="002060"/>
            </a:solidFill>
          </p:spPr>
          <p:txBody>
            <a:bodyPr wrap="square">
              <a:spAutoFit/>
            </a:bodyPr>
            <a:lstStyle/>
            <a:p>
              <a:r>
                <a:rPr lang="fr-FR" b="1" dirty="0" smtClean="0">
                  <a:solidFill>
                    <a:schemeClr val="bg1"/>
                  </a:solidFill>
                </a:rPr>
                <a:t>H</a:t>
              </a:r>
              <a:r>
                <a:rPr lang="fr-FR" b="1" baseline="-25000" dirty="0" smtClean="0">
                  <a:solidFill>
                    <a:schemeClr val="bg1"/>
                  </a:solidFill>
                </a:rPr>
                <a:t>2</a:t>
              </a:r>
              <a:r>
                <a:rPr lang="fr-FR" b="1" dirty="0" smtClean="0">
                  <a:solidFill>
                    <a:schemeClr val="bg1"/>
                  </a:solidFill>
                </a:rPr>
                <a:t>O</a:t>
              </a:r>
              <a:endParaRPr lang="fr-FR" baseline="30000" dirty="0">
                <a:solidFill>
                  <a:schemeClr val="bg1"/>
                </a:solidFill>
              </a:endParaRPr>
            </a:p>
          </p:txBody>
        </p:sp>
        <p:cxnSp>
          <p:nvCxnSpPr>
            <p:cNvPr id="20" name="Connecteur droit avec flèche 19"/>
            <p:cNvCxnSpPr/>
            <p:nvPr/>
          </p:nvCxnSpPr>
          <p:spPr>
            <a:xfrm flipH="1">
              <a:off x="5076056" y="4005064"/>
              <a:ext cx="432048" cy="432048"/>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cxnSp>
        <p:nvCxnSpPr>
          <p:cNvPr id="21" name="Connecteur droit avec flèche 20"/>
          <p:cNvCxnSpPr/>
          <p:nvPr/>
        </p:nvCxnSpPr>
        <p:spPr>
          <a:xfrm flipH="1">
            <a:off x="5796136" y="4869160"/>
            <a:ext cx="432048" cy="432048"/>
          </a:xfrm>
          <a:prstGeom prst="straightConnector1">
            <a:avLst/>
          </a:prstGeom>
          <a:ln w="101600">
            <a:solidFill>
              <a:srgbClr val="4E265C"/>
            </a:solidFill>
            <a:tailEnd type="arrow"/>
          </a:ln>
        </p:spPr>
        <p:style>
          <a:lnRef idx="1">
            <a:schemeClr val="accent1"/>
          </a:lnRef>
          <a:fillRef idx="0">
            <a:schemeClr val="accent1"/>
          </a:fillRef>
          <a:effectRef idx="0">
            <a:schemeClr val="accent1"/>
          </a:effectRef>
          <a:fontRef idx="minor">
            <a:schemeClr val="tx1"/>
          </a:fontRef>
        </p:style>
      </p:cxnSp>
      <p:grpSp>
        <p:nvGrpSpPr>
          <p:cNvPr id="33" name="Groupe 32"/>
          <p:cNvGrpSpPr/>
          <p:nvPr/>
        </p:nvGrpSpPr>
        <p:grpSpPr>
          <a:xfrm>
            <a:off x="5004048" y="1052736"/>
            <a:ext cx="2160240" cy="2088232"/>
            <a:chOff x="5004048" y="1052736"/>
            <a:chExt cx="2160240" cy="2088232"/>
          </a:xfrm>
        </p:grpSpPr>
        <p:sp>
          <p:nvSpPr>
            <p:cNvPr id="9" name="Étoile à 8 branches 8"/>
            <p:cNvSpPr/>
            <p:nvPr/>
          </p:nvSpPr>
          <p:spPr>
            <a:xfrm>
              <a:off x="6228184" y="2276872"/>
              <a:ext cx="936104" cy="864096"/>
            </a:xfrm>
            <a:prstGeom prst="star8">
              <a:avLst/>
            </a:prstGeom>
            <a:solidFill>
              <a:srgbClr val="92D050"/>
            </a:solidFill>
            <a:ln>
              <a:solidFill>
                <a:srgbClr val="4E2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0000"/>
                  </a:solidFill>
                </a:rPr>
                <a:t>++</a:t>
              </a:r>
            </a:p>
            <a:p>
              <a:pPr algn="ctr"/>
              <a:r>
                <a:rPr lang="fr-FR" b="1" dirty="0" smtClean="0">
                  <a:solidFill>
                    <a:srgbClr val="FF0000"/>
                  </a:solidFill>
                </a:rPr>
                <a:t>Ca</a:t>
              </a:r>
              <a:r>
                <a:rPr lang="fr-FR" b="1" baseline="30000" dirty="0" smtClean="0">
                  <a:solidFill>
                    <a:srgbClr val="FF0000"/>
                  </a:solidFill>
                </a:rPr>
                <a:t>2+</a:t>
              </a:r>
              <a:endParaRPr lang="fr-FR" b="1" baseline="30000" dirty="0">
                <a:solidFill>
                  <a:srgbClr val="FF0000"/>
                </a:solidFill>
              </a:endParaRPr>
            </a:p>
          </p:txBody>
        </p:sp>
        <p:grpSp>
          <p:nvGrpSpPr>
            <p:cNvPr id="30" name="Groupe 29"/>
            <p:cNvGrpSpPr/>
            <p:nvPr/>
          </p:nvGrpSpPr>
          <p:grpSpPr>
            <a:xfrm>
              <a:off x="5004048" y="1052736"/>
              <a:ext cx="1080120" cy="720080"/>
              <a:chOff x="5220072" y="2708920"/>
              <a:chExt cx="1080120" cy="720080"/>
            </a:xfrm>
            <a:solidFill>
              <a:schemeClr val="tx1"/>
            </a:solidFill>
          </p:grpSpPr>
          <p:sp>
            <p:nvSpPr>
              <p:cNvPr id="31" name="Rectangle 30"/>
              <p:cNvSpPr/>
              <p:nvPr/>
            </p:nvSpPr>
            <p:spPr>
              <a:xfrm>
                <a:off x="5220072" y="2708920"/>
                <a:ext cx="648072" cy="369332"/>
              </a:xfrm>
              <a:prstGeom prst="rect">
                <a:avLst/>
              </a:prstGeom>
              <a:grpFill/>
              <a:ln>
                <a:solidFill>
                  <a:schemeClr val="tx1">
                    <a:lumMod val="50000"/>
                    <a:lumOff val="50000"/>
                  </a:schemeClr>
                </a:solidFill>
              </a:ln>
            </p:spPr>
            <p:txBody>
              <a:bodyPr wrap="square">
                <a:spAutoFit/>
              </a:bodyPr>
              <a:lstStyle/>
              <a:p>
                <a:r>
                  <a:rPr lang="fr-FR" b="1" dirty="0" smtClean="0">
                    <a:solidFill>
                      <a:schemeClr val="bg1"/>
                    </a:solidFill>
                  </a:rPr>
                  <a:t>H</a:t>
                </a:r>
                <a:r>
                  <a:rPr lang="fr-FR" b="1" baseline="30000" dirty="0" smtClean="0">
                    <a:solidFill>
                      <a:schemeClr val="bg1"/>
                    </a:solidFill>
                  </a:rPr>
                  <a:t>+</a:t>
                </a:r>
                <a:endParaRPr lang="fr-FR" baseline="30000" dirty="0">
                  <a:solidFill>
                    <a:schemeClr val="bg1"/>
                  </a:solidFill>
                </a:endParaRPr>
              </a:p>
            </p:txBody>
          </p:sp>
          <p:cxnSp>
            <p:nvCxnSpPr>
              <p:cNvPr id="32" name="Connecteur droit avec flèche 31"/>
              <p:cNvCxnSpPr/>
              <p:nvPr/>
            </p:nvCxnSpPr>
            <p:spPr>
              <a:xfrm flipH="1" flipV="1">
                <a:off x="5868144" y="2996952"/>
                <a:ext cx="432048" cy="432048"/>
              </a:xfrm>
              <a:prstGeom prst="straightConnector1">
                <a:avLst/>
              </a:prstGeom>
              <a:grpFill/>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9" name="Groupe 38"/>
          <p:cNvGrpSpPr/>
          <p:nvPr/>
        </p:nvGrpSpPr>
        <p:grpSpPr>
          <a:xfrm>
            <a:off x="3851920" y="1844824"/>
            <a:ext cx="2736304" cy="1368152"/>
            <a:chOff x="3851920" y="1844824"/>
            <a:chExt cx="2736304" cy="1368152"/>
          </a:xfrm>
        </p:grpSpPr>
        <p:sp>
          <p:nvSpPr>
            <p:cNvPr id="34" name="Rectangle 33"/>
            <p:cNvSpPr/>
            <p:nvPr/>
          </p:nvSpPr>
          <p:spPr>
            <a:xfrm>
              <a:off x="5868144" y="1844824"/>
              <a:ext cx="720080" cy="369332"/>
            </a:xfrm>
            <a:prstGeom prst="rect">
              <a:avLst/>
            </a:prstGeom>
            <a:solidFill>
              <a:schemeClr val="tx1">
                <a:lumMod val="50000"/>
                <a:lumOff val="50000"/>
              </a:schemeClr>
            </a:solidFill>
            <a:ln>
              <a:solidFill>
                <a:schemeClr val="tx1">
                  <a:lumMod val="50000"/>
                  <a:lumOff val="50000"/>
                </a:schemeClr>
              </a:solidFill>
            </a:ln>
          </p:spPr>
          <p:txBody>
            <a:bodyPr wrap="square">
              <a:spAutoFit/>
            </a:bodyPr>
            <a:lstStyle/>
            <a:p>
              <a:r>
                <a:rPr lang="fr-FR" b="1" dirty="0" smtClean="0">
                  <a:solidFill>
                    <a:srgbClr val="FF0000"/>
                  </a:solidFill>
                </a:rPr>
                <a:t>OST1</a:t>
              </a:r>
              <a:endParaRPr lang="fr-FR" baseline="30000" dirty="0">
                <a:solidFill>
                  <a:srgbClr val="FF0000"/>
                </a:solidFill>
              </a:endParaRPr>
            </a:p>
          </p:txBody>
        </p:sp>
        <p:cxnSp>
          <p:nvCxnSpPr>
            <p:cNvPr id="35" name="Connecteur droit avec flèche 34"/>
            <p:cNvCxnSpPr/>
            <p:nvPr/>
          </p:nvCxnSpPr>
          <p:spPr>
            <a:xfrm>
              <a:off x="4572000" y="2852936"/>
              <a:ext cx="792088" cy="144016"/>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Étoile à 8 branches 36"/>
            <p:cNvSpPr/>
            <p:nvPr/>
          </p:nvSpPr>
          <p:spPr>
            <a:xfrm>
              <a:off x="3851920" y="2348880"/>
              <a:ext cx="936104" cy="864096"/>
            </a:xfrm>
            <a:prstGeom prst="star8">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Ca</a:t>
              </a:r>
              <a:r>
                <a:rPr lang="fr-FR" b="1" baseline="30000" dirty="0" smtClean="0">
                  <a:solidFill>
                    <a:srgbClr val="FF0000"/>
                  </a:solidFill>
                </a:rPr>
                <a:t>2+</a:t>
              </a:r>
              <a:endParaRPr lang="fr-FR" b="1" baseline="30000" dirty="0">
                <a:solidFill>
                  <a:srgbClr val="FF0000"/>
                </a:solidFill>
              </a:endParaRPr>
            </a:p>
          </p:txBody>
        </p:sp>
      </p:grpSp>
      <p:grpSp>
        <p:nvGrpSpPr>
          <p:cNvPr id="45" name="Groupe 44"/>
          <p:cNvGrpSpPr/>
          <p:nvPr/>
        </p:nvGrpSpPr>
        <p:grpSpPr>
          <a:xfrm>
            <a:off x="4499992" y="2852936"/>
            <a:ext cx="1872208" cy="801380"/>
            <a:chOff x="4499992" y="2852936"/>
            <a:chExt cx="1872208" cy="801380"/>
          </a:xfrm>
        </p:grpSpPr>
        <p:sp>
          <p:nvSpPr>
            <p:cNvPr id="40" name="Rectangle 39"/>
            <p:cNvSpPr/>
            <p:nvPr/>
          </p:nvSpPr>
          <p:spPr>
            <a:xfrm>
              <a:off x="4499992" y="3284984"/>
              <a:ext cx="576064" cy="369332"/>
            </a:xfrm>
            <a:prstGeom prst="rect">
              <a:avLst/>
            </a:prstGeom>
            <a:solidFill>
              <a:schemeClr val="bg1">
                <a:lumMod val="85000"/>
              </a:schemeClr>
            </a:solidFill>
            <a:ln>
              <a:solidFill>
                <a:schemeClr val="tx1">
                  <a:lumMod val="50000"/>
                  <a:lumOff val="50000"/>
                </a:schemeClr>
              </a:solidFill>
            </a:ln>
          </p:spPr>
          <p:txBody>
            <a:bodyPr wrap="square">
              <a:spAutoFit/>
            </a:bodyPr>
            <a:lstStyle/>
            <a:p>
              <a:r>
                <a:rPr lang="fr-FR" b="1" dirty="0" smtClean="0">
                  <a:solidFill>
                    <a:srgbClr val="FF0000"/>
                  </a:solidFill>
                </a:rPr>
                <a:t>PLC</a:t>
              </a:r>
              <a:endParaRPr lang="fr-FR" baseline="30000" dirty="0">
                <a:solidFill>
                  <a:srgbClr val="FF0000"/>
                </a:solidFill>
              </a:endParaRPr>
            </a:p>
          </p:txBody>
        </p:sp>
        <p:cxnSp>
          <p:nvCxnSpPr>
            <p:cNvPr id="42" name="Connecteur droit avec flèche 41"/>
            <p:cNvCxnSpPr>
              <a:stCxn id="40" idx="3"/>
            </p:cNvCxnSpPr>
            <p:nvPr/>
          </p:nvCxnSpPr>
          <p:spPr>
            <a:xfrm flipV="1">
              <a:off x="5076056" y="2852936"/>
              <a:ext cx="1296144" cy="616714"/>
            </a:xfrm>
            <a:prstGeom prst="straightConnector1">
              <a:avLst/>
            </a:prstGeom>
            <a:ln w="571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382114" y="3068960"/>
              <a:ext cx="486030" cy="369332"/>
            </a:xfrm>
            <a:prstGeom prst="rect">
              <a:avLst/>
            </a:prstGeom>
            <a:solidFill>
              <a:schemeClr val="bg1">
                <a:lumMod val="85000"/>
              </a:schemeClr>
            </a:solidFill>
          </p:spPr>
          <p:txBody>
            <a:bodyPr wrap="none">
              <a:spAutoFit/>
            </a:bodyPr>
            <a:lstStyle/>
            <a:p>
              <a:r>
                <a:rPr lang="fr-FR" b="1" dirty="0" smtClean="0">
                  <a:solidFill>
                    <a:srgbClr val="FF0000"/>
                  </a:solidFill>
                </a:rPr>
                <a:t>IP3</a:t>
              </a:r>
              <a:endParaRPr lang="fr-FR" baseline="30000" dirty="0">
                <a:solidFill>
                  <a:srgbClr val="FF0000"/>
                </a:solidFill>
              </a:endParaRPr>
            </a:p>
          </p:txBody>
        </p:sp>
      </p:grpSp>
      <p:sp>
        <p:nvSpPr>
          <p:cNvPr id="46" name="Rectangle 45"/>
          <p:cNvSpPr/>
          <p:nvPr/>
        </p:nvSpPr>
        <p:spPr>
          <a:xfrm>
            <a:off x="0" y="3717032"/>
            <a:ext cx="3779912" cy="3139321"/>
          </a:xfrm>
          <a:prstGeom prst="rect">
            <a:avLst/>
          </a:prstGeom>
          <a:ln>
            <a:solidFill>
              <a:schemeClr val="tx1"/>
            </a:solidFill>
          </a:ln>
        </p:spPr>
        <p:txBody>
          <a:bodyPr wrap="square">
            <a:spAutoFit/>
          </a:bodyPr>
          <a:lstStyle/>
          <a:p>
            <a:r>
              <a:rPr lang="fr-FR" i="1" dirty="0" smtClean="0"/>
              <a:t>Enjeu scientifique </a:t>
            </a:r>
            <a:r>
              <a:rPr lang="fr-FR" dirty="0" smtClean="0"/>
              <a:t>: après l’identification des facteurs clés impliqués </a:t>
            </a:r>
            <a:r>
              <a:rPr lang="fr-FR" dirty="0" err="1" smtClean="0"/>
              <a:t>ds</a:t>
            </a:r>
            <a:r>
              <a:rPr lang="fr-FR" dirty="0" smtClean="0"/>
              <a:t> la transmission des infos dans la cellule, et la transformation génétique de plantes modèles pour améliorer la tolérance à la sécheresse, il va falloir transposer ces résultats  dans des plantes d’intérêts agronomiques pour une agriculture durable et respectueuse de l’environnement</a:t>
            </a:r>
            <a:endParaRPr lang="fr-FR" dirty="0"/>
          </a:p>
        </p:txBody>
      </p:sp>
      <p:cxnSp>
        <p:nvCxnSpPr>
          <p:cNvPr id="49" name="Connecteur droit 48"/>
          <p:cNvCxnSpPr/>
          <p:nvPr/>
        </p:nvCxnSpPr>
        <p:spPr>
          <a:xfrm flipV="1">
            <a:off x="5940152" y="1772816"/>
            <a:ext cx="216024" cy="720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H="1" flipV="1">
            <a:off x="5004048" y="3789040"/>
            <a:ext cx="144016" cy="2160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0" y="260648"/>
            <a:ext cx="9144000" cy="2248950"/>
          </a:xfrm>
          <a:prstGeom prst="rect">
            <a:avLst/>
          </a:prstGeom>
          <a:noFill/>
          <a:ln w="25400">
            <a:noFill/>
            <a:miter lim="800000"/>
            <a:headEnd/>
            <a:tailEnd/>
          </a:ln>
        </p:spPr>
        <p:txBody>
          <a:bodyPr lIns="90000" tIns="46800" rIns="90000" bIns="46800">
            <a:spAutoFit/>
          </a:bodyPr>
          <a:lstStyle/>
          <a:p>
            <a:pPr>
              <a:spcBef>
                <a:spcPct val="50000"/>
              </a:spcBef>
            </a:pPr>
            <a:r>
              <a:rPr lang="fr-FR" sz="2000" u="sng" dirty="0" err="1" smtClean="0"/>
              <a:t>Rq</a:t>
            </a:r>
            <a:r>
              <a:rPr lang="fr-FR" sz="2000" u="sng" dirty="0" smtClean="0"/>
              <a:t> </a:t>
            </a:r>
            <a:r>
              <a:rPr lang="fr-FR" sz="2000" dirty="0"/>
              <a:t>: </a:t>
            </a:r>
            <a:r>
              <a:rPr lang="fr-FR" sz="2000" dirty="0" smtClean="0"/>
              <a:t> processus </a:t>
            </a:r>
            <a:r>
              <a:rPr lang="fr-FR" sz="2000" dirty="0"/>
              <a:t>d’urgence car rapide : fermeture des stomates en 3 min pour une concentration de 10</a:t>
            </a:r>
            <a:r>
              <a:rPr lang="fr-FR" sz="2000" baseline="30000" dirty="0"/>
              <a:t>-7</a:t>
            </a:r>
            <a:r>
              <a:rPr lang="fr-FR" sz="2000" dirty="0"/>
              <a:t> M.</a:t>
            </a:r>
          </a:p>
          <a:p>
            <a:pPr>
              <a:spcBef>
                <a:spcPct val="50000"/>
              </a:spcBef>
            </a:pPr>
            <a:r>
              <a:rPr lang="fr-FR" sz="2000" dirty="0"/>
              <a:t>	      -sa concentration augmente jusqu’à 40 fois dans les feuilles en cas de déficit hydrique (et reprend un niveau normal dès que la plante est réhydratée).</a:t>
            </a:r>
          </a:p>
          <a:p>
            <a:pPr>
              <a:spcBef>
                <a:spcPct val="50000"/>
              </a:spcBef>
            </a:pPr>
            <a:r>
              <a:rPr lang="fr-FR" sz="2000" dirty="0"/>
              <a:t>	      - ce régulateur est supposé responsable de la transmission du signal de stress hydrique entre racines et feuilles.</a:t>
            </a:r>
          </a:p>
        </p:txBody>
      </p:sp>
      <p:sp>
        <p:nvSpPr>
          <p:cNvPr id="6" name="Text Box 7"/>
          <p:cNvSpPr txBox="1">
            <a:spLocks noChangeArrowheads="1"/>
          </p:cNvSpPr>
          <p:nvPr/>
        </p:nvSpPr>
        <p:spPr bwMode="auto">
          <a:xfrm>
            <a:off x="0" y="4725144"/>
            <a:ext cx="9144000" cy="1325620"/>
          </a:xfrm>
          <a:prstGeom prst="rect">
            <a:avLst/>
          </a:prstGeom>
          <a:noFill/>
          <a:ln w="25400">
            <a:noFill/>
            <a:miter lim="800000"/>
            <a:headEnd/>
            <a:tailEnd/>
          </a:ln>
          <a:effectLst/>
        </p:spPr>
        <p:txBody>
          <a:bodyPr lIns="90000" tIns="46800" rIns="90000" bIns="46800">
            <a:spAutoFit/>
          </a:bodyPr>
          <a:lstStyle/>
          <a:p>
            <a:pPr>
              <a:spcBef>
                <a:spcPct val="50000"/>
              </a:spcBef>
              <a:defRPr/>
            </a:pPr>
            <a:r>
              <a:rPr lang="fr-FR" sz="2000" b="1" dirty="0" smtClean="0">
                <a:solidFill>
                  <a:schemeClr val="folHlink"/>
                </a:solidFill>
              </a:rPr>
              <a:t>Pas </a:t>
            </a:r>
            <a:r>
              <a:rPr lang="fr-FR" sz="2000" b="1" dirty="0">
                <a:solidFill>
                  <a:schemeClr val="folHlink"/>
                </a:solidFill>
              </a:rPr>
              <a:t>d’applications agronomiques particulières</a:t>
            </a:r>
            <a:r>
              <a:rPr lang="fr-FR" sz="2000" dirty="0"/>
              <a:t> de l’ABA car : </a:t>
            </a:r>
          </a:p>
          <a:p>
            <a:pPr>
              <a:spcBef>
                <a:spcPct val="50000"/>
              </a:spcBef>
              <a:buFontTx/>
              <a:buChar char="•"/>
              <a:defRPr/>
            </a:pPr>
            <a:r>
              <a:rPr lang="fr-FR" sz="2000" dirty="0"/>
              <a:t>Prix très élevé</a:t>
            </a:r>
          </a:p>
          <a:p>
            <a:pPr>
              <a:spcBef>
                <a:spcPct val="50000"/>
              </a:spcBef>
              <a:buFontTx/>
              <a:buChar char="•"/>
              <a:defRPr/>
            </a:pPr>
            <a:r>
              <a:rPr lang="fr-FR" sz="2000" dirty="0"/>
              <a:t>Molécule très instable à la lumière</a:t>
            </a:r>
          </a:p>
        </p:txBody>
      </p:sp>
      <p:sp>
        <p:nvSpPr>
          <p:cNvPr id="7" name="Text Box 5"/>
          <p:cNvSpPr txBox="1">
            <a:spLocks noChangeArrowheads="1"/>
          </p:cNvSpPr>
          <p:nvPr/>
        </p:nvSpPr>
        <p:spPr bwMode="auto">
          <a:xfrm>
            <a:off x="395536" y="3140968"/>
            <a:ext cx="7812360" cy="402291"/>
          </a:xfrm>
          <a:prstGeom prst="rect">
            <a:avLst/>
          </a:prstGeom>
          <a:solidFill>
            <a:schemeClr val="accent4">
              <a:lumMod val="75000"/>
            </a:schemeClr>
          </a:solidFill>
          <a:ln w="25400">
            <a:noFill/>
            <a:miter lim="800000"/>
            <a:headEnd/>
            <a:tailEnd/>
          </a:ln>
          <a:effectLst/>
        </p:spPr>
        <p:txBody>
          <a:bodyPr wrap="square" lIns="90000" tIns="46800" rIns="90000" bIns="46800">
            <a:spAutoFit/>
          </a:bodyPr>
          <a:lstStyle/>
          <a:p>
            <a:pPr>
              <a:spcBef>
                <a:spcPct val="50000"/>
              </a:spcBef>
              <a:defRPr/>
            </a:pPr>
            <a:r>
              <a:rPr lang="fr-FR" sz="2000" dirty="0" smtClean="0">
                <a:solidFill>
                  <a:schemeClr val="bg1"/>
                </a:solidFill>
              </a:rPr>
              <a:t>Intervient dans les mécanismes de défense en réponse à une blessure</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eur droit avec flèche 22"/>
          <p:cNvCxnSpPr/>
          <p:nvPr/>
        </p:nvCxnSpPr>
        <p:spPr>
          <a:xfrm>
            <a:off x="2699792" y="1268760"/>
            <a:ext cx="0" cy="79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1475656" y="3789040"/>
            <a:ext cx="6768752" cy="729372"/>
            <a:chOff x="1043608" y="4293096"/>
            <a:chExt cx="6768752" cy="729372"/>
          </a:xfrm>
        </p:grpSpPr>
        <p:cxnSp>
          <p:nvCxnSpPr>
            <p:cNvPr id="5" name="Connecteur droit 4"/>
            <p:cNvCxnSpPr/>
            <p:nvPr/>
          </p:nvCxnSpPr>
          <p:spPr>
            <a:xfrm>
              <a:off x="1043608" y="4869160"/>
              <a:ext cx="66967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123728" y="4643844"/>
              <a:ext cx="1008112" cy="369332"/>
            </a:xfrm>
            <a:prstGeom prst="rect">
              <a:avLst/>
            </a:prstGeom>
            <a:solidFill>
              <a:schemeClr val="bg1"/>
            </a:solidFill>
            <a:ln>
              <a:solidFill>
                <a:schemeClr val="tx1"/>
              </a:solidFill>
            </a:ln>
          </p:spPr>
          <p:txBody>
            <a:bodyPr wrap="square" rtlCol="0">
              <a:spAutoFit/>
            </a:bodyPr>
            <a:lstStyle/>
            <a:p>
              <a:pPr algn="ctr"/>
              <a:r>
                <a:rPr lang="fr-FR" dirty="0" smtClean="0"/>
                <a:t>DRE/CRT</a:t>
              </a:r>
              <a:endParaRPr lang="fr-FR" dirty="0"/>
            </a:p>
          </p:txBody>
        </p:sp>
        <p:sp>
          <p:nvSpPr>
            <p:cNvPr id="7" name="ZoneTexte 6"/>
            <p:cNvSpPr txBox="1"/>
            <p:nvPr/>
          </p:nvSpPr>
          <p:spPr>
            <a:xfrm>
              <a:off x="4427984" y="4653136"/>
              <a:ext cx="1008112" cy="369332"/>
            </a:xfrm>
            <a:prstGeom prst="rect">
              <a:avLst/>
            </a:prstGeom>
            <a:solidFill>
              <a:schemeClr val="bg1"/>
            </a:solidFill>
            <a:ln>
              <a:solidFill>
                <a:schemeClr val="tx1"/>
              </a:solidFill>
            </a:ln>
          </p:spPr>
          <p:txBody>
            <a:bodyPr wrap="square" rtlCol="0">
              <a:spAutoFit/>
            </a:bodyPr>
            <a:lstStyle/>
            <a:p>
              <a:pPr algn="ctr"/>
              <a:r>
                <a:rPr lang="fr-FR" dirty="0" smtClean="0"/>
                <a:t>ABRE</a:t>
              </a:r>
              <a:endParaRPr lang="fr-FR" dirty="0"/>
            </a:p>
          </p:txBody>
        </p:sp>
        <p:sp>
          <p:nvSpPr>
            <p:cNvPr id="8" name="ZoneTexte 7"/>
            <p:cNvSpPr txBox="1"/>
            <p:nvPr/>
          </p:nvSpPr>
          <p:spPr>
            <a:xfrm>
              <a:off x="5940152" y="4653136"/>
              <a:ext cx="1008112" cy="369332"/>
            </a:xfrm>
            <a:prstGeom prst="rect">
              <a:avLst/>
            </a:prstGeom>
            <a:solidFill>
              <a:schemeClr val="bg1"/>
            </a:solidFill>
            <a:ln>
              <a:noFill/>
            </a:ln>
          </p:spPr>
          <p:txBody>
            <a:bodyPr wrap="square" rtlCol="0">
              <a:spAutoFit/>
            </a:bodyPr>
            <a:lstStyle/>
            <a:p>
              <a:pPr algn="ctr"/>
              <a:r>
                <a:rPr lang="fr-FR" dirty="0" smtClean="0"/>
                <a:t>TATA</a:t>
              </a:r>
              <a:endParaRPr lang="fr-FR" dirty="0"/>
            </a:p>
          </p:txBody>
        </p:sp>
        <p:cxnSp>
          <p:nvCxnSpPr>
            <p:cNvPr id="10" name="Connecteur en angle 9"/>
            <p:cNvCxnSpPr/>
            <p:nvPr/>
          </p:nvCxnSpPr>
          <p:spPr>
            <a:xfrm flipV="1">
              <a:off x="6948264" y="4293096"/>
              <a:ext cx="864096" cy="576064"/>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ZoneTexte 12"/>
          <p:cNvSpPr txBox="1"/>
          <p:nvPr/>
        </p:nvSpPr>
        <p:spPr>
          <a:xfrm>
            <a:off x="2051720" y="2132856"/>
            <a:ext cx="1296144" cy="369332"/>
          </a:xfrm>
          <a:prstGeom prst="rect">
            <a:avLst/>
          </a:prstGeom>
          <a:solidFill>
            <a:schemeClr val="bg2">
              <a:lumMod val="90000"/>
            </a:schemeClr>
          </a:solidFill>
        </p:spPr>
        <p:txBody>
          <a:bodyPr wrap="square" rtlCol="0">
            <a:spAutoFit/>
          </a:bodyPr>
          <a:lstStyle/>
          <a:p>
            <a:pPr algn="ctr"/>
            <a:r>
              <a:rPr lang="fr-FR" dirty="0" smtClean="0"/>
              <a:t>DREB1/CBF</a:t>
            </a:r>
            <a:endParaRPr lang="fr-FR" dirty="0"/>
          </a:p>
        </p:txBody>
      </p:sp>
      <p:sp>
        <p:nvSpPr>
          <p:cNvPr id="14" name="ZoneTexte 13"/>
          <p:cNvSpPr txBox="1"/>
          <p:nvPr/>
        </p:nvSpPr>
        <p:spPr>
          <a:xfrm>
            <a:off x="3995936" y="2132856"/>
            <a:ext cx="936104" cy="369332"/>
          </a:xfrm>
          <a:prstGeom prst="rect">
            <a:avLst/>
          </a:prstGeom>
          <a:solidFill>
            <a:schemeClr val="bg2">
              <a:lumMod val="90000"/>
            </a:schemeClr>
          </a:solidFill>
        </p:spPr>
        <p:txBody>
          <a:bodyPr wrap="square" rtlCol="0">
            <a:spAutoFit/>
          </a:bodyPr>
          <a:lstStyle/>
          <a:p>
            <a:pPr algn="ctr"/>
            <a:r>
              <a:rPr lang="fr-FR" dirty="0" smtClean="0"/>
              <a:t>DREB2</a:t>
            </a:r>
            <a:endParaRPr lang="fr-FR" dirty="0"/>
          </a:p>
        </p:txBody>
      </p:sp>
      <p:sp>
        <p:nvSpPr>
          <p:cNvPr id="15" name="ZoneTexte 14"/>
          <p:cNvSpPr txBox="1"/>
          <p:nvPr/>
        </p:nvSpPr>
        <p:spPr>
          <a:xfrm>
            <a:off x="5292080" y="1772816"/>
            <a:ext cx="936104" cy="400110"/>
          </a:xfrm>
          <a:prstGeom prst="rect">
            <a:avLst/>
          </a:prstGeom>
          <a:solidFill>
            <a:schemeClr val="bg1"/>
          </a:solidFill>
          <a:ln>
            <a:noFill/>
          </a:ln>
        </p:spPr>
        <p:txBody>
          <a:bodyPr wrap="square" rtlCol="0">
            <a:spAutoFit/>
          </a:bodyPr>
          <a:lstStyle/>
          <a:p>
            <a:pPr algn="ctr"/>
            <a:r>
              <a:rPr lang="fr-FR" sz="2000" b="1" dirty="0" smtClean="0"/>
              <a:t>ABA</a:t>
            </a:r>
            <a:endParaRPr lang="fr-FR" sz="2000" b="1" dirty="0"/>
          </a:p>
        </p:txBody>
      </p:sp>
      <p:sp>
        <p:nvSpPr>
          <p:cNvPr id="16" name="ZoneTexte 15"/>
          <p:cNvSpPr txBox="1"/>
          <p:nvPr/>
        </p:nvSpPr>
        <p:spPr>
          <a:xfrm>
            <a:off x="5148064" y="2924944"/>
            <a:ext cx="936104" cy="369332"/>
          </a:xfrm>
          <a:prstGeom prst="rect">
            <a:avLst/>
          </a:prstGeom>
          <a:solidFill>
            <a:schemeClr val="bg2">
              <a:lumMod val="90000"/>
            </a:schemeClr>
          </a:solidFill>
        </p:spPr>
        <p:txBody>
          <a:bodyPr wrap="square" rtlCol="0">
            <a:spAutoFit/>
          </a:bodyPr>
          <a:lstStyle/>
          <a:p>
            <a:pPr algn="ctr"/>
            <a:r>
              <a:rPr lang="fr-FR" dirty="0" smtClean="0"/>
              <a:t>ABF</a:t>
            </a:r>
            <a:endParaRPr lang="fr-FR" dirty="0"/>
          </a:p>
        </p:txBody>
      </p:sp>
      <p:sp>
        <p:nvSpPr>
          <p:cNvPr id="17" name="ZoneTexte 16"/>
          <p:cNvSpPr txBox="1"/>
          <p:nvPr/>
        </p:nvSpPr>
        <p:spPr>
          <a:xfrm>
            <a:off x="4283968" y="476672"/>
            <a:ext cx="2232248" cy="646331"/>
          </a:xfrm>
          <a:prstGeom prst="rect">
            <a:avLst/>
          </a:prstGeom>
          <a:solidFill>
            <a:srgbClr val="FFFF00"/>
          </a:solidFill>
        </p:spPr>
        <p:txBody>
          <a:bodyPr wrap="square" rtlCol="0">
            <a:spAutoFit/>
          </a:bodyPr>
          <a:lstStyle/>
          <a:p>
            <a:pPr algn="ctr"/>
            <a:r>
              <a:rPr lang="fr-FR" dirty="0" smtClean="0"/>
              <a:t>Contraintes hydrique et saline</a:t>
            </a:r>
            <a:endParaRPr lang="fr-FR" dirty="0"/>
          </a:p>
        </p:txBody>
      </p:sp>
      <p:sp>
        <p:nvSpPr>
          <p:cNvPr id="18" name="ZoneTexte 17"/>
          <p:cNvSpPr txBox="1"/>
          <p:nvPr/>
        </p:nvSpPr>
        <p:spPr>
          <a:xfrm>
            <a:off x="1835696" y="476672"/>
            <a:ext cx="1728192" cy="646331"/>
          </a:xfrm>
          <a:prstGeom prst="rect">
            <a:avLst/>
          </a:prstGeom>
          <a:solidFill>
            <a:schemeClr val="accent5">
              <a:lumMod val="75000"/>
            </a:schemeClr>
          </a:solidFill>
        </p:spPr>
        <p:txBody>
          <a:bodyPr wrap="square" rtlCol="0">
            <a:spAutoFit/>
          </a:bodyPr>
          <a:lstStyle/>
          <a:p>
            <a:pPr algn="ctr"/>
            <a:r>
              <a:rPr lang="fr-FR" dirty="0" smtClean="0">
                <a:solidFill>
                  <a:schemeClr val="bg1"/>
                </a:solidFill>
              </a:rPr>
              <a:t>basse température</a:t>
            </a:r>
            <a:endParaRPr lang="fr-FR" dirty="0">
              <a:solidFill>
                <a:schemeClr val="bg1"/>
              </a:solidFill>
            </a:endParaRPr>
          </a:p>
        </p:txBody>
      </p:sp>
      <p:sp>
        <p:nvSpPr>
          <p:cNvPr id="19" name="ZoneTexte 18"/>
          <p:cNvSpPr txBox="1"/>
          <p:nvPr/>
        </p:nvSpPr>
        <p:spPr>
          <a:xfrm rot="16200000">
            <a:off x="-355902" y="2308230"/>
            <a:ext cx="3456384" cy="369332"/>
          </a:xfrm>
          <a:prstGeom prst="rect">
            <a:avLst/>
          </a:prstGeom>
          <a:noFill/>
        </p:spPr>
        <p:txBody>
          <a:bodyPr wrap="square" rtlCol="0">
            <a:spAutoFit/>
          </a:bodyPr>
          <a:lstStyle/>
          <a:p>
            <a:r>
              <a:rPr lang="fr-FR" dirty="0" smtClean="0"/>
              <a:t>Voie indépendante de l’ABA</a:t>
            </a:r>
            <a:endParaRPr lang="fr-FR" dirty="0"/>
          </a:p>
        </p:txBody>
      </p:sp>
      <p:sp>
        <p:nvSpPr>
          <p:cNvPr id="20" name="ZoneTexte 19"/>
          <p:cNvSpPr txBox="1"/>
          <p:nvPr/>
        </p:nvSpPr>
        <p:spPr>
          <a:xfrm rot="16200000">
            <a:off x="5188714" y="2308230"/>
            <a:ext cx="3456384" cy="369332"/>
          </a:xfrm>
          <a:prstGeom prst="rect">
            <a:avLst/>
          </a:prstGeom>
          <a:noFill/>
        </p:spPr>
        <p:txBody>
          <a:bodyPr wrap="square" rtlCol="0">
            <a:spAutoFit/>
          </a:bodyPr>
          <a:lstStyle/>
          <a:p>
            <a:r>
              <a:rPr lang="fr-FR" dirty="0" smtClean="0"/>
              <a:t>Voie dépendante de l’ABA</a:t>
            </a:r>
            <a:endParaRPr lang="fr-FR" dirty="0"/>
          </a:p>
        </p:txBody>
      </p:sp>
      <p:sp>
        <p:nvSpPr>
          <p:cNvPr id="21" name="ZoneTexte 20"/>
          <p:cNvSpPr txBox="1"/>
          <p:nvPr/>
        </p:nvSpPr>
        <p:spPr>
          <a:xfrm>
            <a:off x="1403648" y="4581128"/>
            <a:ext cx="6408712" cy="400110"/>
          </a:xfrm>
          <a:prstGeom prst="rect">
            <a:avLst/>
          </a:prstGeom>
          <a:solidFill>
            <a:schemeClr val="bg1">
              <a:lumMod val="50000"/>
            </a:schemeClr>
          </a:solidFill>
        </p:spPr>
        <p:txBody>
          <a:bodyPr wrap="square" rtlCol="0">
            <a:spAutoFit/>
          </a:bodyPr>
          <a:lstStyle/>
          <a:p>
            <a:pPr algn="ctr"/>
            <a:r>
              <a:rPr lang="fr-FR" sz="2000" dirty="0" smtClean="0">
                <a:solidFill>
                  <a:schemeClr val="bg1"/>
                </a:solidFill>
              </a:rPr>
              <a:t>promoteur rd29A</a:t>
            </a:r>
            <a:endParaRPr lang="fr-FR" sz="2000" dirty="0">
              <a:solidFill>
                <a:schemeClr val="bg1"/>
              </a:solidFill>
            </a:endParaRPr>
          </a:p>
        </p:txBody>
      </p:sp>
      <p:cxnSp>
        <p:nvCxnSpPr>
          <p:cNvPr id="25" name="Connecteur droit avec flèche 24"/>
          <p:cNvCxnSpPr/>
          <p:nvPr/>
        </p:nvCxnSpPr>
        <p:spPr>
          <a:xfrm>
            <a:off x="2699792" y="2636912"/>
            <a:ext cx="360040" cy="1368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a:off x="4644008" y="1268760"/>
            <a:ext cx="432048" cy="7920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a:off x="3203848" y="2636912"/>
            <a:ext cx="1152128" cy="1368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endCxn id="15" idx="0"/>
          </p:cNvCxnSpPr>
          <p:nvPr/>
        </p:nvCxnSpPr>
        <p:spPr>
          <a:xfrm>
            <a:off x="5652120" y="1268760"/>
            <a:ext cx="108012"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5724128" y="2132856"/>
            <a:ext cx="0" cy="7200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5652120" y="3356992"/>
            <a:ext cx="0" cy="7200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a:off x="4716016" y="2532966"/>
            <a:ext cx="360040"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5" name="Groupe 54"/>
          <p:cNvGrpSpPr/>
          <p:nvPr/>
        </p:nvGrpSpPr>
        <p:grpSpPr>
          <a:xfrm>
            <a:off x="4788024" y="1916832"/>
            <a:ext cx="360040" cy="360039"/>
            <a:chOff x="7020272" y="476672"/>
            <a:chExt cx="432048" cy="432049"/>
          </a:xfrm>
        </p:grpSpPr>
        <p:sp>
          <p:nvSpPr>
            <p:cNvPr id="53" name="Ellipse 52"/>
            <p:cNvSpPr/>
            <p:nvPr/>
          </p:nvSpPr>
          <p:spPr>
            <a:xfrm>
              <a:off x="7020272" y="476672"/>
              <a:ext cx="432048" cy="4320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7044988" y="476673"/>
              <a:ext cx="320922" cy="400112"/>
            </a:xfrm>
            <a:prstGeom prst="rect">
              <a:avLst/>
            </a:prstGeom>
          </p:spPr>
          <p:txBody>
            <a:bodyPr wrap="none">
              <a:spAutoFit/>
            </a:bodyPr>
            <a:lstStyle/>
            <a:p>
              <a:r>
                <a:rPr lang="fr-FR" sz="2000" b="1" dirty="0" smtClean="0"/>
                <a:t>P</a:t>
              </a:r>
              <a:endParaRPr lang="fr-FR" sz="2000" dirty="0"/>
            </a:p>
          </p:txBody>
        </p:sp>
      </p:grpSp>
      <p:grpSp>
        <p:nvGrpSpPr>
          <p:cNvPr id="56" name="Groupe 55"/>
          <p:cNvGrpSpPr/>
          <p:nvPr/>
        </p:nvGrpSpPr>
        <p:grpSpPr>
          <a:xfrm>
            <a:off x="5940152" y="2708920"/>
            <a:ext cx="360040" cy="360039"/>
            <a:chOff x="7020272" y="476672"/>
            <a:chExt cx="432048" cy="432049"/>
          </a:xfrm>
        </p:grpSpPr>
        <p:sp>
          <p:nvSpPr>
            <p:cNvPr id="57" name="Ellipse 56"/>
            <p:cNvSpPr/>
            <p:nvPr/>
          </p:nvSpPr>
          <p:spPr>
            <a:xfrm>
              <a:off x="7020272" y="476672"/>
              <a:ext cx="432048" cy="4320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7044988" y="476673"/>
              <a:ext cx="320922" cy="400112"/>
            </a:xfrm>
            <a:prstGeom prst="rect">
              <a:avLst/>
            </a:prstGeom>
          </p:spPr>
          <p:txBody>
            <a:bodyPr wrap="none">
              <a:spAutoFit/>
            </a:bodyPr>
            <a:lstStyle/>
            <a:p>
              <a:r>
                <a:rPr lang="fr-FR" sz="2000" b="1" dirty="0" smtClean="0"/>
                <a:t>P</a:t>
              </a:r>
              <a:endParaRPr lang="fr-FR" sz="2000" dirty="0"/>
            </a:p>
          </p:txBody>
        </p:sp>
      </p:grpSp>
      <p:sp>
        <p:nvSpPr>
          <p:cNvPr id="59" name="Rectangle 58"/>
          <p:cNvSpPr/>
          <p:nvPr/>
        </p:nvSpPr>
        <p:spPr>
          <a:xfrm>
            <a:off x="0" y="0"/>
            <a:ext cx="9144000" cy="400110"/>
          </a:xfrm>
          <a:prstGeom prst="rect">
            <a:avLst/>
          </a:prstGeom>
        </p:spPr>
        <p:txBody>
          <a:bodyPr wrap="square">
            <a:spAutoFit/>
          </a:bodyPr>
          <a:lstStyle/>
          <a:p>
            <a:r>
              <a:rPr lang="fr-FR" sz="2000" dirty="0" smtClean="0"/>
              <a:t>Système de régulation des gènes impliqués dans l’acquisition de la tolérance aux stress</a:t>
            </a:r>
            <a:endParaRPr lang="fr-FR" sz="2000" dirty="0"/>
          </a:p>
        </p:txBody>
      </p:sp>
      <p:sp>
        <p:nvSpPr>
          <p:cNvPr id="61" name="ZoneTexte 60"/>
          <p:cNvSpPr txBox="1"/>
          <p:nvPr/>
        </p:nvSpPr>
        <p:spPr>
          <a:xfrm>
            <a:off x="179512" y="5085184"/>
            <a:ext cx="6984776" cy="1754326"/>
          </a:xfrm>
          <a:prstGeom prst="rect">
            <a:avLst/>
          </a:prstGeom>
          <a:solidFill>
            <a:schemeClr val="bg1"/>
          </a:solidFill>
          <a:ln>
            <a:solidFill>
              <a:schemeClr val="tx1"/>
            </a:solidFill>
          </a:ln>
        </p:spPr>
        <p:txBody>
          <a:bodyPr wrap="square" rtlCol="0">
            <a:spAutoFit/>
          </a:bodyPr>
          <a:lstStyle/>
          <a:p>
            <a:r>
              <a:rPr lang="fr-FR" dirty="0" smtClean="0"/>
              <a:t>Éléments : DRE/CRT: </a:t>
            </a:r>
            <a:r>
              <a:rPr lang="fr-FR" dirty="0" err="1" smtClean="0"/>
              <a:t>Dehydration</a:t>
            </a:r>
            <a:r>
              <a:rPr lang="fr-FR" dirty="0" smtClean="0"/>
              <a:t> Responsive </a:t>
            </a:r>
            <a:r>
              <a:rPr lang="fr-FR" dirty="0" err="1" smtClean="0"/>
              <a:t>Element</a:t>
            </a:r>
            <a:r>
              <a:rPr lang="fr-FR" dirty="0" smtClean="0"/>
              <a:t>/ C-</a:t>
            </a:r>
            <a:r>
              <a:rPr lang="fr-FR" dirty="0" err="1" smtClean="0"/>
              <a:t>repeat</a:t>
            </a:r>
            <a:r>
              <a:rPr lang="fr-FR" dirty="0" smtClean="0"/>
              <a:t> </a:t>
            </a:r>
            <a:r>
              <a:rPr lang="fr-FR" dirty="0" err="1" smtClean="0"/>
              <a:t>Element</a:t>
            </a:r>
            <a:endParaRPr lang="fr-FR" dirty="0" smtClean="0"/>
          </a:p>
          <a:p>
            <a:r>
              <a:rPr lang="fr-FR" dirty="0" smtClean="0"/>
              <a:t>ABRE: ABA Responsive </a:t>
            </a:r>
            <a:r>
              <a:rPr lang="fr-FR" dirty="0" err="1" smtClean="0"/>
              <a:t>Element</a:t>
            </a:r>
            <a:endParaRPr lang="fr-FR" dirty="0" smtClean="0"/>
          </a:p>
          <a:p>
            <a:r>
              <a:rPr lang="fr-FR" dirty="0" smtClean="0"/>
              <a:t>ABF: ABRE –</a:t>
            </a:r>
            <a:r>
              <a:rPr lang="fr-FR" dirty="0" err="1" smtClean="0"/>
              <a:t>binding</a:t>
            </a:r>
            <a:r>
              <a:rPr lang="fr-FR" dirty="0" smtClean="0"/>
              <a:t> factor</a:t>
            </a:r>
          </a:p>
          <a:p>
            <a:r>
              <a:rPr lang="fr-FR" dirty="0" smtClean="0"/>
              <a:t>CBF : C-</a:t>
            </a:r>
            <a:r>
              <a:rPr lang="fr-FR" dirty="0" err="1" smtClean="0"/>
              <a:t>repeat</a:t>
            </a:r>
            <a:r>
              <a:rPr lang="fr-FR" dirty="0" smtClean="0"/>
              <a:t> </a:t>
            </a:r>
            <a:r>
              <a:rPr lang="fr-FR" dirty="0" err="1" smtClean="0"/>
              <a:t>binding</a:t>
            </a:r>
            <a:r>
              <a:rPr lang="fr-FR" dirty="0" smtClean="0"/>
              <a:t> factor1</a:t>
            </a:r>
          </a:p>
          <a:p>
            <a:r>
              <a:rPr lang="fr-FR" dirty="0" smtClean="0"/>
              <a:t>DREB1,2 : DRE </a:t>
            </a:r>
            <a:r>
              <a:rPr lang="fr-FR" dirty="0" err="1" smtClean="0"/>
              <a:t>binding</a:t>
            </a:r>
            <a:r>
              <a:rPr lang="fr-FR" dirty="0" smtClean="0"/>
              <a:t> </a:t>
            </a:r>
            <a:r>
              <a:rPr lang="fr-FR" dirty="0" err="1" smtClean="0"/>
              <a:t>protein</a:t>
            </a:r>
            <a:endParaRPr lang="fr-FR" dirty="0" smtClean="0"/>
          </a:p>
          <a:p>
            <a:r>
              <a:rPr lang="fr-FR" dirty="0" smtClean="0"/>
              <a:t>              interaction protéine-protéine DREB2-ABF</a:t>
            </a:r>
            <a:endParaRPr lang="fr-FR" dirty="0"/>
          </a:p>
        </p:txBody>
      </p:sp>
      <p:cxnSp>
        <p:nvCxnSpPr>
          <p:cNvPr id="38" name="Connecteur droit avec flèche 37"/>
          <p:cNvCxnSpPr/>
          <p:nvPr/>
        </p:nvCxnSpPr>
        <p:spPr>
          <a:xfrm>
            <a:off x="323528" y="6669360"/>
            <a:ext cx="576064"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a:stretch>
            <a:fillRect/>
          </a:stretch>
        </p:blipFill>
        <p:spPr bwMode="auto">
          <a:xfrm>
            <a:off x="609600" y="0"/>
            <a:ext cx="7151688" cy="6843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p:cNvPicPr>
            <a:picLocks noChangeAspect="1" noChangeArrowheads="1"/>
          </p:cNvPicPr>
          <p:nvPr/>
        </p:nvPicPr>
        <p:blipFill>
          <a:blip r:embed="rId2" cstate="print"/>
          <a:srcRect/>
          <a:stretch>
            <a:fillRect/>
          </a:stretch>
        </p:blipFill>
        <p:spPr bwMode="auto">
          <a:xfrm>
            <a:off x="6012160" y="2348880"/>
            <a:ext cx="1872208" cy="1554927"/>
          </a:xfrm>
          <a:prstGeom prst="rect">
            <a:avLst/>
          </a:prstGeom>
          <a:noFill/>
          <a:ln w="9525">
            <a:noFill/>
            <a:miter lim="800000"/>
            <a:headEnd/>
            <a:tailEnd/>
          </a:ln>
        </p:spPr>
      </p:pic>
      <p:sp>
        <p:nvSpPr>
          <p:cNvPr id="35" name="Rectangle 34"/>
          <p:cNvSpPr/>
          <p:nvPr/>
        </p:nvSpPr>
        <p:spPr>
          <a:xfrm>
            <a:off x="0" y="0"/>
            <a:ext cx="4813300" cy="400110"/>
          </a:xfrm>
          <a:prstGeom prst="rect">
            <a:avLst/>
          </a:prstGeom>
        </p:spPr>
        <p:txBody>
          <a:bodyPr wrap="square">
            <a:spAutoFit/>
          </a:bodyPr>
          <a:lstStyle/>
          <a:p>
            <a:pPr lvl="0"/>
            <a:r>
              <a:rPr lang="fr-FR" sz="2000" b="1" dirty="0" smtClean="0">
                <a:solidFill>
                  <a:prstClr val="black"/>
                </a:solidFill>
              </a:rPr>
              <a:t>2.6.1 Structure chimique et synthèse</a:t>
            </a:r>
          </a:p>
        </p:txBody>
      </p:sp>
      <p:sp>
        <p:nvSpPr>
          <p:cNvPr id="33" name="Rectangle 32"/>
          <p:cNvSpPr/>
          <p:nvPr/>
        </p:nvSpPr>
        <p:spPr>
          <a:xfrm>
            <a:off x="107504" y="0"/>
            <a:ext cx="4078681" cy="1323439"/>
          </a:xfrm>
          <a:prstGeom prst="rect">
            <a:avLst/>
          </a:prstGeom>
          <a:solidFill>
            <a:schemeClr val="bg1"/>
          </a:solidFill>
        </p:spPr>
        <p:txBody>
          <a:bodyPr wrap="square">
            <a:spAutoFit/>
          </a:bodyPr>
          <a:lstStyle/>
          <a:p>
            <a:r>
              <a:rPr lang="fr-FR" sz="2000" dirty="0" smtClean="0"/>
              <a:t>2.6 ETHYLENE</a:t>
            </a:r>
          </a:p>
          <a:p>
            <a:endParaRPr lang="fr-FR" sz="2000" dirty="0" smtClean="0"/>
          </a:p>
          <a:p>
            <a:r>
              <a:rPr lang="fr-FR" sz="2000" b="1" dirty="0" smtClean="0"/>
              <a:t>2.6.1 Structure chimique et synthèse</a:t>
            </a:r>
          </a:p>
          <a:p>
            <a:r>
              <a:rPr lang="fr-FR" sz="2000" b="1" dirty="0" smtClean="0"/>
              <a:t>2.6.2 Effets principaux</a:t>
            </a:r>
            <a:endParaRPr lang="fr-FR" sz="2000" dirty="0" smtClean="0"/>
          </a:p>
        </p:txBody>
      </p:sp>
      <p:pic>
        <p:nvPicPr>
          <p:cNvPr id="6" name="Picture 1"/>
          <p:cNvPicPr>
            <a:picLocks noChangeAspect="1"/>
          </p:cNvPicPr>
          <p:nvPr/>
        </p:nvPicPr>
        <p:blipFill>
          <a:blip r:embed="rId3" cstate="print"/>
          <a:srcRect/>
          <a:stretch>
            <a:fillRect/>
          </a:stretch>
        </p:blipFill>
        <p:spPr bwMode="auto">
          <a:xfrm>
            <a:off x="467544" y="2924944"/>
            <a:ext cx="3276600" cy="2451100"/>
          </a:xfrm>
          <a:prstGeom prst="rect">
            <a:avLst/>
          </a:prstGeom>
          <a:noFill/>
          <a:ln w="9525">
            <a:noFill/>
            <a:miter lim="800000"/>
            <a:headEnd/>
            <a:tailEnd/>
          </a:ln>
        </p:spPr>
      </p:pic>
      <p:sp>
        <p:nvSpPr>
          <p:cNvPr id="7" name="Text Box 22"/>
          <p:cNvSpPr txBox="1">
            <a:spLocks noChangeArrowheads="1"/>
          </p:cNvSpPr>
          <p:nvPr/>
        </p:nvSpPr>
        <p:spPr bwMode="auto">
          <a:xfrm>
            <a:off x="4572000" y="4221088"/>
            <a:ext cx="4248472" cy="861774"/>
          </a:xfrm>
          <a:prstGeom prst="rect">
            <a:avLst/>
          </a:prstGeom>
          <a:solidFill>
            <a:schemeClr val="accent5">
              <a:lumMod val="20000"/>
              <a:lumOff val="80000"/>
            </a:schemeClr>
          </a:solidFill>
          <a:ln w="25400">
            <a:noFill/>
            <a:miter lim="800000"/>
            <a:headEnd/>
            <a:tailEnd/>
          </a:ln>
        </p:spPr>
        <p:txBody>
          <a:bodyPr wrap="square">
            <a:spAutoFit/>
          </a:bodyPr>
          <a:lstStyle/>
          <a:p>
            <a:pPr>
              <a:spcBef>
                <a:spcPct val="50000"/>
              </a:spcBef>
            </a:pPr>
            <a:r>
              <a:rPr lang="fr-FR" sz="2000" dirty="0"/>
              <a:t>Synthèse à partir de la </a:t>
            </a:r>
            <a:r>
              <a:rPr lang="fr-FR" sz="2000" dirty="0" smtClean="0"/>
              <a:t>méthionine</a:t>
            </a:r>
          </a:p>
          <a:p>
            <a:pPr>
              <a:spcBef>
                <a:spcPct val="50000"/>
              </a:spcBef>
            </a:pPr>
            <a:r>
              <a:rPr lang="fr-FR" sz="2000" dirty="0" smtClean="0"/>
              <a:t>en particulier en réponse au stress</a:t>
            </a:r>
            <a:endParaRPr lang="fr-FR" sz="2000" dirty="0"/>
          </a:p>
        </p:txBody>
      </p:sp>
      <p:sp>
        <p:nvSpPr>
          <p:cNvPr id="8" name="Text Box 6"/>
          <p:cNvSpPr txBox="1">
            <a:spLocks noChangeArrowheads="1"/>
          </p:cNvSpPr>
          <p:nvPr/>
        </p:nvSpPr>
        <p:spPr bwMode="auto">
          <a:xfrm>
            <a:off x="467544" y="1988840"/>
            <a:ext cx="5652120" cy="707886"/>
          </a:xfrm>
          <a:prstGeom prst="rect">
            <a:avLst/>
          </a:prstGeom>
          <a:noFill/>
          <a:ln w="25400">
            <a:noFill/>
            <a:miter lim="800000"/>
            <a:headEnd/>
            <a:tailEnd/>
          </a:ln>
          <a:effectLst/>
        </p:spPr>
        <p:txBody>
          <a:bodyPr wrap="square">
            <a:spAutoFit/>
          </a:bodyPr>
          <a:lstStyle/>
          <a:p>
            <a:pPr>
              <a:spcBef>
                <a:spcPct val="50000"/>
              </a:spcBef>
              <a:defRPr/>
            </a:pPr>
            <a:r>
              <a:rPr lang="fr-FR" sz="2000" dirty="0"/>
              <a:t>Seul régulateur de croissance sous forme </a:t>
            </a:r>
            <a:r>
              <a:rPr lang="fr-FR" sz="2000" b="1" dirty="0" smtClean="0">
                <a:solidFill>
                  <a:srgbClr val="FF3300"/>
                </a:solidFill>
              </a:rPr>
              <a:t>gazeuse. </a:t>
            </a:r>
            <a:r>
              <a:rPr lang="fr-FR" sz="2000" dirty="0" smtClean="0"/>
              <a:t>Structure très simple de type « alcène »</a:t>
            </a:r>
            <a:endParaRPr lang="fr-FR" sz="2000" b="1" dirty="0">
              <a:solidFill>
                <a:srgbClr val="FF3300"/>
              </a:solidFill>
            </a:endParaRPr>
          </a:p>
        </p:txBody>
      </p:sp>
      <p:sp>
        <p:nvSpPr>
          <p:cNvPr id="11" name="Text Box 22"/>
          <p:cNvSpPr txBox="1">
            <a:spLocks noChangeArrowheads="1"/>
          </p:cNvSpPr>
          <p:nvPr/>
        </p:nvSpPr>
        <p:spPr bwMode="auto">
          <a:xfrm>
            <a:off x="4572000" y="5157192"/>
            <a:ext cx="4248472" cy="400110"/>
          </a:xfrm>
          <a:prstGeom prst="rect">
            <a:avLst/>
          </a:prstGeom>
          <a:solidFill>
            <a:srgbClr val="00B0F0"/>
          </a:solidFill>
          <a:ln w="25400">
            <a:solidFill>
              <a:srgbClr val="00B0F0"/>
            </a:solidFill>
            <a:miter lim="800000"/>
            <a:headEnd/>
            <a:tailEnd/>
          </a:ln>
        </p:spPr>
        <p:txBody>
          <a:bodyPr wrap="square">
            <a:spAutoFit/>
          </a:bodyPr>
          <a:lstStyle/>
          <a:p>
            <a:pPr>
              <a:spcBef>
                <a:spcPct val="50000"/>
              </a:spcBef>
            </a:pPr>
            <a:r>
              <a:rPr lang="fr-FR" sz="2000" dirty="0" smtClean="0"/>
              <a:t>diffuse dans les tissus (gaz) </a:t>
            </a:r>
            <a:endParaRPr lang="fr-FR" sz="2000" dirty="0"/>
          </a:p>
        </p:txBody>
      </p:sp>
      <p:sp>
        <p:nvSpPr>
          <p:cNvPr id="12" name="Text Box 22"/>
          <p:cNvSpPr txBox="1">
            <a:spLocks noChangeArrowheads="1"/>
          </p:cNvSpPr>
          <p:nvPr/>
        </p:nvSpPr>
        <p:spPr bwMode="auto">
          <a:xfrm>
            <a:off x="467544" y="5661248"/>
            <a:ext cx="8352928" cy="707886"/>
          </a:xfrm>
          <a:prstGeom prst="rect">
            <a:avLst/>
          </a:prstGeom>
          <a:solidFill>
            <a:srgbClr val="7030A0"/>
          </a:solidFill>
          <a:ln w="25400">
            <a:noFill/>
            <a:miter lim="800000"/>
            <a:headEnd/>
            <a:tailEnd/>
          </a:ln>
        </p:spPr>
        <p:txBody>
          <a:bodyPr wrap="square">
            <a:spAutoFit/>
          </a:bodyPr>
          <a:lstStyle/>
          <a:p>
            <a:pPr>
              <a:spcBef>
                <a:spcPct val="50000"/>
              </a:spcBef>
            </a:pPr>
            <a:r>
              <a:rPr lang="fr-FR" sz="2000" dirty="0" smtClean="0">
                <a:solidFill>
                  <a:schemeClr val="bg1"/>
                </a:solidFill>
              </a:rPr>
              <a:t>Précurseur: acide 1-</a:t>
            </a:r>
            <a:r>
              <a:rPr lang="fr-FR" sz="2000" dirty="0" err="1" smtClean="0">
                <a:solidFill>
                  <a:schemeClr val="bg1"/>
                </a:solidFill>
              </a:rPr>
              <a:t>aminocyclopropane</a:t>
            </a:r>
            <a:r>
              <a:rPr lang="fr-FR" sz="2000" dirty="0" smtClean="0">
                <a:solidFill>
                  <a:schemeClr val="bg1"/>
                </a:solidFill>
              </a:rPr>
              <a:t>-1-carboxylique: </a:t>
            </a:r>
            <a:r>
              <a:rPr lang="fr-FR" sz="2000" b="1" dirty="0" smtClean="0">
                <a:solidFill>
                  <a:schemeClr val="bg1"/>
                </a:solidFill>
              </a:rPr>
              <a:t>ACC </a:t>
            </a:r>
            <a:r>
              <a:rPr lang="fr-FR" sz="2000" dirty="0" smtClean="0">
                <a:solidFill>
                  <a:schemeClr val="bg1"/>
                </a:solidFill>
              </a:rPr>
              <a:t>est transporté dans les vaisseaux conducteurs</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ppt_x"/>
                                          </p:val>
                                        </p:tav>
                                      </p:tavLst>
                                    </p:anim>
                                    <p:anim calcmode="lin" valueType="num">
                                      <p:cBhvr additive="base">
                                        <p:cTn id="7" dur="500"/>
                                        <p:tgtEl>
                                          <p:spTgt spid="33"/>
                                        </p:tgtEl>
                                        <p:attrNameLst>
                                          <p:attrName>ppt_y</p:attrName>
                                        </p:attrNameLst>
                                      </p:cBhvr>
                                      <p:tavLst>
                                        <p:tav tm="0">
                                          <p:val>
                                            <p:strVal val="ppt_y"/>
                                          </p:val>
                                        </p:tav>
                                        <p:tav tm="100000">
                                          <p:val>
                                            <p:strVal val="1+ppt_h/2"/>
                                          </p:val>
                                        </p:tav>
                                      </p:tavLst>
                                    </p:anim>
                                    <p:set>
                                      <p:cBhvr>
                                        <p:cTn id="8" dur="1" fill="hold">
                                          <p:stCondLst>
                                            <p:cond delay="499"/>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 grpId="0" animBg="1"/>
      <p:bldP spid="8" grpId="0"/>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0" y="0"/>
            <a:ext cx="9144000" cy="396875"/>
          </a:xfrm>
          <a:prstGeom prst="rect">
            <a:avLst/>
          </a:prstGeom>
          <a:noFill/>
          <a:ln w="25400">
            <a:noFill/>
            <a:miter lim="800000"/>
            <a:headEnd/>
            <a:tailEnd/>
          </a:ln>
          <a:effectLst/>
        </p:spPr>
        <p:txBody>
          <a:bodyPr>
            <a:spAutoFit/>
          </a:bodyPr>
          <a:lstStyle/>
          <a:p>
            <a:pPr>
              <a:spcBef>
                <a:spcPct val="50000"/>
              </a:spcBef>
              <a:defRPr/>
            </a:pPr>
            <a:r>
              <a:rPr lang="fr-FR" sz="2000" b="1" dirty="0">
                <a:effectLst>
                  <a:outerShdw blurRad="38100" dist="38100" dir="2700000" algn="tl">
                    <a:srgbClr val="FFFFFF"/>
                  </a:outerShdw>
                </a:effectLst>
              </a:rPr>
              <a:t>Régulation de la synthèse</a:t>
            </a:r>
          </a:p>
        </p:txBody>
      </p:sp>
      <p:sp>
        <p:nvSpPr>
          <p:cNvPr id="5" name="Text Box 6"/>
          <p:cNvSpPr txBox="1">
            <a:spLocks noChangeArrowheads="1"/>
          </p:cNvSpPr>
          <p:nvPr/>
        </p:nvSpPr>
        <p:spPr bwMode="auto">
          <a:xfrm>
            <a:off x="0" y="548680"/>
            <a:ext cx="9144000" cy="861774"/>
          </a:xfrm>
          <a:prstGeom prst="rect">
            <a:avLst/>
          </a:prstGeom>
          <a:noFill/>
          <a:ln w="25400">
            <a:noFill/>
            <a:miter lim="800000"/>
            <a:headEnd/>
            <a:tailEnd/>
          </a:ln>
          <a:effectLst/>
        </p:spPr>
        <p:txBody>
          <a:bodyPr>
            <a:spAutoFit/>
          </a:bodyPr>
          <a:lstStyle/>
          <a:p>
            <a:pPr>
              <a:spcBef>
                <a:spcPct val="50000"/>
              </a:spcBef>
              <a:defRPr/>
            </a:pPr>
            <a:r>
              <a:rPr lang="fr-FR" sz="2000" dirty="0" smtClean="0"/>
              <a:t> Enzyme </a:t>
            </a:r>
            <a:r>
              <a:rPr lang="fr-FR" sz="2000" dirty="0"/>
              <a:t>fondamentale de la chaîne de synthèse : </a:t>
            </a:r>
            <a:r>
              <a:rPr lang="fr-FR" sz="2000" b="1" dirty="0">
                <a:solidFill>
                  <a:srgbClr val="FF3300"/>
                </a:solidFill>
              </a:rPr>
              <a:t>ACC </a:t>
            </a:r>
            <a:r>
              <a:rPr lang="fr-FR" sz="2000" b="1" dirty="0" err="1" smtClean="0">
                <a:solidFill>
                  <a:srgbClr val="FF3300"/>
                </a:solidFill>
              </a:rPr>
              <a:t>synthase</a:t>
            </a:r>
            <a:endParaRPr lang="fr-FR" sz="2000" b="1" dirty="0" smtClean="0">
              <a:solidFill>
                <a:srgbClr val="FF3300"/>
              </a:solidFill>
            </a:endParaRPr>
          </a:p>
          <a:p>
            <a:pPr>
              <a:spcBef>
                <a:spcPct val="50000"/>
              </a:spcBef>
              <a:defRPr/>
            </a:pPr>
            <a:endParaRPr lang="fr-FR" sz="2000" b="1" dirty="0">
              <a:solidFill>
                <a:srgbClr val="FF3300"/>
              </a:solidFill>
            </a:endParaRPr>
          </a:p>
        </p:txBody>
      </p:sp>
      <p:sp>
        <p:nvSpPr>
          <p:cNvPr id="6" name="Text Box 7"/>
          <p:cNvSpPr txBox="1">
            <a:spLocks noChangeArrowheads="1"/>
          </p:cNvSpPr>
          <p:nvPr/>
        </p:nvSpPr>
        <p:spPr bwMode="auto">
          <a:xfrm>
            <a:off x="0" y="1052736"/>
            <a:ext cx="9144000" cy="396875"/>
          </a:xfrm>
          <a:prstGeom prst="rect">
            <a:avLst/>
          </a:prstGeom>
          <a:noFill/>
          <a:ln w="25400">
            <a:noFill/>
            <a:miter lim="800000"/>
            <a:headEnd/>
            <a:tailEnd/>
          </a:ln>
        </p:spPr>
        <p:txBody>
          <a:bodyPr>
            <a:spAutoFit/>
          </a:bodyPr>
          <a:lstStyle/>
          <a:p>
            <a:pPr>
              <a:spcBef>
                <a:spcPct val="50000"/>
              </a:spcBef>
            </a:pPr>
            <a:r>
              <a:rPr lang="fr-FR" sz="2000" dirty="0" smtClean="0"/>
              <a:t> Gènes </a:t>
            </a:r>
            <a:r>
              <a:rPr lang="fr-FR" sz="2000" dirty="0"/>
              <a:t>très conservés chez toutes les espèces fruitières</a:t>
            </a:r>
          </a:p>
        </p:txBody>
      </p:sp>
      <p:sp>
        <p:nvSpPr>
          <p:cNvPr id="17" name="Rectangle 16"/>
          <p:cNvSpPr/>
          <p:nvPr/>
        </p:nvSpPr>
        <p:spPr>
          <a:xfrm>
            <a:off x="35496" y="1628800"/>
            <a:ext cx="9036496" cy="1938992"/>
          </a:xfrm>
          <a:prstGeom prst="rect">
            <a:avLst/>
          </a:prstGeom>
        </p:spPr>
        <p:txBody>
          <a:bodyPr wrap="square">
            <a:spAutoFit/>
          </a:bodyPr>
          <a:lstStyle/>
          <a:p>
            <a:r>
              <a:rPr lang="fr-FR" sz="2000" dirty="0" smtClean="0"/>
              <a:t>L’ACC </a:t>
            </a:r>
            <a:r>
              <a:rPr lang="fr-FR" sz="2000" dirty="0" err="1" smtClean="0"/>
              <a:t>synthase</a:t>
            </a:r>
            <a:r>
              <a:rPr lang="fr-FR" sz="2000" dirty="0" smtClean="0"/>
              <a:t> a été purifiée et clonée. C’est un exemple d’une </a:t>
            </a:r>
            <a:r>
              <a:rPr lang="fr-FR" sz="2000" b="1" dirty="0" smtClean="0"/>
              <a:t>famille </a:t>
            </a:r>
            <a:r>
              <a:rPr lang="fr-FR" sz="2000" b="1" dirty="0" err="1" smtClean="0"/>
              <a:t>multigénique</a:t>
            </a:r>
            <a:r>
              <a:rPr lang="fr-FR" sz="2000" b="1" dirty="0" smtClean="0"/>
              <a:t> </a:t>
            </a:r>
            <a:r>
              <a:rPr lang="fr-FR" sz="2000" dirty="0" smtClean="0"/>
              <a:t>dont chaque membre est différemment exprimé </a:t>
            </a:r>
            <a:r>
              <a:rPr lang="fr-FR" sz="2000" b="1" dirty="0" smtClean="0"/>
              <a:t>en réponse à des facteurs du développement, de l’environnement ou des facteurs hormonaux</a:t>
            </a:r>
            <a:r>
              <a:rPr lang="fr-FR" sz="2000" dirty="0" smtClean="0"/>
              <a:t>. </a:t>
            </a:r>
          </a:p>
          <a:p>
            <a:endParaRPr lang="fr-FR" sz="2000" dirty="0" smtClean="0"/>
          </a:p>
          <a:p>
            <a:r>
              <a:rPr lang="fr-FR" sz="2000" dirty="0" smtClean="0"/>
              <a:t>Avec des sondes spécifiques une expression différentielle des différents gènes a été évaluée par exemple :</a:t>
            </a:r>
          </a:p>
        </p:txBody>
      </p:sp>
      <p:grpSp>
        <p:nvGrpSpPr>
          <p:cNvPr id="18" name="Groupe 23"/>
          <p:cNvGrpSpPr/>
          <p:nvPr/>
        </p:nvGrpSpPr>
        <p:grpSpPr>
          <a:xfrm>
            <a:off x="971600" y="4221088"/>
            <a:ext cx="7488832" cy="1480230"/>
            <a:chOff x="827584" y="1628800"/>
            <a:chExt cx="7488832" cy="1480230"/>
          </a:xfrm>
        </p:grpSpPr>
        <p:sp>
          <p:nvSpPr>
            <p:cNvPr id="19" name="Text Box 8"/>
            <p:cNvSpPr txBox="1">
              <a:spLocks noChangeArrowheads="1"/>
            </p:cNvSpPr>
            <p:nvPr/>
          </p:nvSpPr>
          <p:spPr bwMode="auto">
            <a:xfrm>
              <a:off x="4788024" y="1628800"/>
              <a:ext cx="3528392" cy="553998"/>
            </a:xfrm>
            <a:prstGeom prst="rect">
              <a:avLst/>
            </a:prstGeom>
            <a:solidFill>
              <a:srgbClr val="FFC000"/>
            </a:solidFill>
            <a:ln w="25400">
              <a:noFill/>
              <a:miter lim="800000"/>
              <a:headEnd/>
              <a:tailEnd/>
            </a:ln>
          </p:spPr>
          <p:txBody>
            <a:bodyPr wrap="square">
              <a:spAutoFit/>
            </a:bodyPr>
            <a:lstStyle/>
            <a:p>
              <a:pPr>
                <a:lnSpc>
                  <a:spcPct val="150000"/>
                </a:lnSpc>
                <a:spcBef>
                  <a:spcPct val="50000"/>
                </a:spcBef>
              </a:pPr>
              <a:r>
                <a:rPr lang="fr-FR" sz="2000" dirty="0" smtClean="0"/>
                <a:t>quantité </a:t>
              </a:r>
              <a:r>
                <a:rPr lang="fr-FR" sz="2000" dirty="0"/>
                <a:t>d’auxine (stimulation</a:t>
              </a:r>
              <a:r>
                <a:rPr lang="fr-FR" sz="2000" dirty="0" smtClean="0"/>
                <a:t>)</a:t>
              </a:r>
              <a:endParaRPr lang="fr-FR" sz="2000" dirty="0"/>
            </a:p>
          </p:txBody>
        </p:sp>
        <p:sp>
          <p:nvSpPr>
            <p:cNvPr id="20" name="Rectangle 19"/>
            <p:cNvSpPr/>
            <p:nvPr/>
          </p:nvSpPr>
          <p:spPr>
            <a:xfrm>
              <a:off x="5076056" y="2708920"/>
              <a:ext cx="2789287" cy="400110"/>
            </a:xfrm>
            <a:prstGeom prst="rect">
              <a:avLst/>
            </a:prstGeom>
          </p:spPr>
          <p:txBody>
            <a:bodyPr wrap="square">
              <a:spAutoFit/>
            </a:bodyPr>
            <a:lstStyle/>
            <a:p>
              <a:r>
                <a:rPr lang="fr-FR" sz="2000" b="1" dirty="0" smtClean="0">
                  <a:solidFill>
                    <a:srgbClr val="FF0000"/>
                  </a:solidFill>
                </a:rPr>
                <a:t>Quantité d’ACC </a:t>
              </a:r>
              <a:r>
                <a:rPr lang="fr-FR" sz="2000" b="1" dirty="0" err="1" smtClean="0">
                  <a:solidFill>
                    <a:srgbClr val="FF0000"/>
                  </a:solidFill>
                </a:rPr>
                <a:t>synthase</a:t>
              </a:r>
              <a:r>
                <a:rPr lang="fr-FR" sz="2000" b="1" dirty="0" smtClean="0">
                  <a:solidFill>
                    <a:srgbClr val="FF0000"/>
                  </a:solidFill>
                </a:rPr>
                <a:t> </a:t>
              </a:r>
              <a:endParaRPr lang="fr-FR" b="1" dirty="0">
                <a:solidFill>
                  <a:srgbClr val="FF0000"/>
                </a:solidFill>
              </a:endParaRPr>
            </a:p>
          </p:txBody>
        </p:sp>
        <p:sp>
          <p:nvSpPr>
            <p:cNvPr id="22" name="Rectangle 21"/>
            <p:cNvSpPr/>
            <p:nvPr/>
          </p:nvSpPr>
          <p:spPr>
            <a:xfrm>
              <a:off x="1907704" y="2708920"/>
              <a:ext cx="1159100" cy="400110"/>
            </a:xfrm>
            <a:prstGeom prst="rect">
              <a:avLst/>
            </a:prstGeom>
            <a:solidFill>
              <a:srgbClr val="7030A0"/>
            </a:solidFill>
          </p:spPr>
          <p:txBody>
            <a:bodyPr wrap="none">
              <a:spAutoFit/>
            </a:bodyPr>
            <a:lstStyle/>
            <a:p>
              <a:r>
                <a:rPr lang="fr-FR" sz="2000" dirty="0" smtClean="0">
                  <a:solidFill>
                    <a:schemeClr val="bg1"/>
                  </a:solidFill>
                </a:rPr>
                <a:t>blessures</a:t>
              </a:r>
              <a:endParaRPr lang="fr-FR" dirty="0">
                <a:solidFill>
                  <a:schemeClr val="bg1"/>
                </a:solidFill>
              </a:endParaRPr>
            </a:p>
          </p:txBody>
        </p:sp>
        <p:sp>
          <p:nvSpPr>
            <p:cNvPr id="23" name="Rectangle 22"/>
            <p:cNvSpPr/>
            <p:nvPr/>
          </p:nvSpPr>
          <p:spPr>
            <a:xfrm>
              <a:off x="827584" y="1772816"/>
              <a:ext cx="2934072" cy="707886"/>
            </a:xfrm>
            <a:prstGeom prst="rect">
              <a:avLst/>
            </a:prstGeom>
            <a:solidFill>
              <a:srgbClr val="92D050"/>
            </a:solidFill>
          </p:spPr>
          <p:txBody>
            <a:bodyPr wrap="square">
              <a:spAutoFit/>
            </a:bodyPr>
            <a:lstStyle/>
            <a:p>
              <a:r>
                <a:rPr lang="fr-FR" sz="2000" dirty="0" smtClean="0">
                  <a:solidFill>
                    <a:prstClr val="black"/>
                  </a:solidFill>
                </a:rPr>
                <a:t>stade de développement des fruits</a:t>
              </a:r>
              <a:endParaRPr lang="fr-FR" dirty="0"/>
            </a:p>
          </p:txBody>
        </p:sp>
        <p:cxnSp>
          <p:nvCxnSpPr>
            <p:cNvPr id="25" name="Connecteur droit avec flèche 24"/>
            <p:cNvCxnSpPr/>
            <p:nvPr/>
          </p:nvCxnSpPr>
          <p:spPr>
            <a:xfrm>
              <a:off x="3203848" y="2996952"/>
              <a:ext cx="158417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3995936" y="2204864"/>
              <a:ext cx="936104" cy="6480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5580112" y="2276872"/>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683568" y="3212976"/>
            <a:ext cx="7632848" cy="1311275"/>
          </a:xfrm>
          <a:prstGeom prst="rect">
            <a:avLst/>
          </a:prstGeom>
          <a:noFill/>
          <a:ln w="25400">
            <a:noFill/>
            <a:miter lim="800000"/>
            <a:headEnd/>
            <a:tailEnd/>
          </a:ln>
          <a:effectLst/>
        </p:spPr>
        <p:txBody>
          <a:bodyPr wrap="square">
            <a:spAutoFit/>
          </a:bodyPr>
          <a:lstStyle/>
          <a:p>
            <a:pPr>
              <a:spcBef>
                <a:spcPct val="50000"/>
              </a:spcBef>
              <a:defRPr/>
            </a:pPr>
            <a:r>
              <a:rPr lang="fr-FR" sz="2000" b="1" dirty="0">
                <a:effectLst>
                  <a:outerShdw blurRad="38100" dist="38100" dir="2700000" algn="tl">
                    <a:srgbClr val="FFFFFF"/>
                  </a:outerShdw>
                </a:effectLst>
              </a:rPr>
              <a:t>Autres régulations</a:t>
            </a:r>
            <a:r>
              <a:rPr lang="fr-FR" sz="2000" dirty="0"/>
              <a:t> : </a:t>
            </a:r>
          </a:p>
          <a:p>
            <a:pPr>
              <a:spcBef>
                <a:spcPct val="50000"/>
              </a:spcBef>
              <a:buFontTx/>
              <a:buChar char="•"/>
              <a:defRPr/>
            </a:pPr>
            <a:r>
              <a:rPr lang="fr-FR" sz="2000" dirty="0"/>
              <a:t> les </a:t>
            </a:r>
            <a:r>
              <a:rPr lang="fr-FR" sz="2000" dirty="0" err="1"/>
              <a:t>cytokinines</a:t>
            </a:r>
            <a:r>
              <a:rPr lang="fr-FR" sz="2000" dirty="0"/>
              <a:t> stimulent la production d’éthylène</a:t>
            </a:r>
          </a:p>
          <a:p>
            <a:pPr>
              <a:spcBef>
                <a:spcPct val="50000"/>
              </a:spcBef>
              <a:buFontTx/>
              <a:buChar char="•"/>
              <a:defRPr/>
            </a:pPr>
            <a:r>
              <a:rPr lang="fr-FR" sz="2000" dirty="0"/>
              <a:t> selon le tissu, l’éthylène stimule ou inhibe sa propre production</a:t>
            </a:r>
          </a:p>
        </p:txBody>
      </p:sp>
      <p:sp>
        <p:nvSpPr>
          <p:cNvPr id="10" name="Text Box 12"/>
          <p:cNvSpPr txBox="1">
            <a:spLocks noChangeArrowheads="1"/>
          </p:cNvSpPr>
          <p:nvPr/>
        </p:nvSpPr>
        <p:spPr bwMode="auto">
          <a:xfrm>
            <a:off x="755576" y="4725144"/>
            <a:ext cx="7452320" cy="400110"/>
          </a:xfrm>
          <a:prstGeom prst="rect">
            <a:avLst/>
          </a:prstGeom>
          <a:solidFill>
            <a:schemeClr val="accent3">
              <a:lumMod val="60000"/>
              <a:lumOff val="40000"/>
            </a:schemeClr>
          </a:solidFill>
          <a:ln w="25400">
            <a:noFill/>
            <a:miter lim="800000"/>
            <a:headEnd/>
            <a:tailEnd/>
          </a:ln>
          <a:effectLst/>
        </p:spPr>
        <p:txBody>
          <a:bodyPr wrap="square">
            <a:spAutoFit/>
          </a:bodyPr>
          <a:lstStyle/>
          <a:p>
            <a:pPr>
              <a:spcBef>
                <a:spcPct val="50000"/>
              </a:spcBef>
              <a:defRPr/>
            </a:pPr>
            <a:r>
              <a:rPr lang="fr-FR" sz="2000" dirty="0"/>
              <a:t>Action de l’éthylène inhibée par </a:t>
            </a:r>
            <a:r>
              <a:rPr lang="fr-FR" sz="2000" b="1" dirty="0">
                <a:solidFill>
                  <a:schemeClr val="folHlink"/>
                </a:solidFill>
              </a:rPr>
              <a:t>ions argent</a:t>
            </a:r>
            <a:r>
              <a:rPr lang="fr-FR" sz="2000" dirty="0"/>
              <a:t> et surtout </a:t>
            </a:r>
            <a:r>
              <a:rPr lang="fr-FR" sz="2000" b="1" dirty="0">
                <a:solidFill>
                  <a:schemeClr val="folHlink"/>
                </a:solidFill>
              </a:rPr>
              <a:t>CO</a:t>
            </a:r>
            <a:r>
              <a:rPr lang="fr-FR" sz="2000" b="1" baseline="-25000" dirty="0">
                <a:solidFill>
                  <a:schemeClr val="folHlink"/>
                </a:solidFill>
              </a:rPr>
              <a:t>2</a:t>
            </a:r>
          </a:p>
        </p:txBody>
      </p:sp>
      <p:grpSp>
        <p:nvGrpSpPr>
          <p:cNvPr id="17" name="Groupe 16"/>
          <p:cNvGrpSpPr/>
          <p:nvPr/>
        </p:nvGrpSpPr>
        <p:grpSpPr>
          <a:xfrm>
            <a:off x="755576" y="1340768"/>
            <a:ext cx="7560840" cy="707886"/>
            <a:chOff x="467544" y="5877272"/>
            <a:chExt cx="7560840" cy="707886"/>
          </a:xfrm>
        </p:grpSpPr>
        <p:sp>
          <p:nvSpPr>
            <p:cNvPr id="18" name="Rectangle 17"/>
            <p:cNvSpPr/>
            <p:nvPr/>
          </p:nvSpPr>
          <p:spPr>
            <a:xfrm>
              <a:off x="467544" y="6021288"/>
              <a:ext cx="843629" cy="400110"/>
            </a:xfrm>
            <a:prstGeom prst="rect">
              <a:avLst/>
            </a:prstGeom>
            <a:solidFill>
              <a:schemeClr val="bg2">
                <a:lumMod val="75000"/>
              </a:schemeClr>
            </a:solidFill>
          </p:spPr>
          <p:txBody>
            <a:bodyPr wrap="none">
              <a:spAutoFit/>
            </a:bodyPr>
            <a:lstStyle/>
            <a:p>
              <a:r>
                <a:rPr lang="fr-FR" sz="2000" dirty="0" smtClean="0">
                  <a:solidFill>
                    <a:prstClr val="black"/>
                  </a:solidFill>
                </a:rPr>
                <a:t>stress </a:t>
              </a:r>
              <a:endParaRPr lang="fr-FR" dirty="0"/>
            </a:p>
          </p:txBody>
        </p:sp>
        <p:sp>
          <p:nvSpPr>
            <p:cNvPr id="19" name="Rectangle 18"/>
            <p:cNvSpPr/>
            <p:nvPr/>
          </p:nvSpPr>
          <p:spPr>
            <a:xfrm>
              <a:off x="2051720" y="5877272"/>
              <a:ext cx="3096344" cy="707886"/>
            </a:xfrm>
            <a:prstGeom prst="rect">
              <a:avLst/>
            </a:prstGeom>
            <a:solidFill>
              <a:schemeClr val="tx2">
                <a:lumMod val="60000"/>
                <a:lumOff val="40000"/>
              </a:schemeClr>
            </a:solidFill>
          </p:spPr>
          <p:txBody>
            <a:bodyPr wrap="square">
              <a:spAutoFit/>
            </a:bodyPr>
            <a:lstStyle/>
            <a:p>
              <a:r>
                <a:rPr lang="fr-FR" sz="2000" dirty="0" smtClean="0">
                  <a:solidFill>
                    <a:schemeClr val="bg1"/>
                  </a:solidFill>
                </a:rPr>
                <a:t>stimulation de la production d’éthylène </a:t>
              </a:r>
              <a:endParaRPr lang="fr-FR" dirty="0">
                <a:solidFill>
                  <a:schemeClr val="bg1"/>
                </a:solidFill>
              </a:endParaRPr>
            </a:p>
          </p:txBody>
        </p:sp>
        <p:sp>
          <p:nvSpPr>
            <p:cNvPr id="20" name="Rectangle 19"/>
            <p:cNvSpPr/>
            <p:nvPr/>
          </p:nvSpPr>
          <p:spPr>
            <a:xfrm>
              <a:off x="5742384" y="5877272"/>
              <a:ext cx="2286000" cy="707886"/>
            </a:xfrm>
            <a:prstGeom prst="rect">
              <a:avLst/>
            </a:prstGeom>
          </p:spPr>
          <p:txBody>
            <a:bodyPr>
              <a:spAutoFit/>
            </a:bodyPr>
            <a:lstStyle/>
            <a:p>
              <a:r>
                <a:rPr lang="fr-FR" sz="2000" dirty="0" err="1" smtClean="0">
                  <a:solidFill>
                    <a:prstClr val="black"/>
                  </a:solidFill>
                </a:rPr>
                <a:t>néosynthèse</a:t>
              </a:r>
              <a:r>
                <a:rPr lang="fr-FR" sz="2000" dirty="0" smtClean="0">
                  <a:solidFill>
                    <a:prstClr val="black"/>
                  </a:solidFill>
                </a:rPr>
                <a:t> </a:t>
              </a:r>
            </a:p>
            <a:p>
              <a:r>
                <a:rPr lang="fr-FR" sz="2000" dirty="0" smtClean="0">
                  <a:solidFill>
                    <a:prstClr val="black"/>
                  </a:solidFill>
                </a:rPr>
                <a:t>d’ACC </a:t>
              </a:r>
              <a:r>
                <a:rPr lang="fr-FR" sz="2000" dirty="0" err="1" smtClean="0">
                  <a:solidFill>
                    <a:prstClr val="black"/>
                  </a:solidFill>
                </a:rPr>
                <a:t>synthase</a:t>
              </a:r>
              <a:r>
                <a:rPr lang="fr-FR" sz="2000" dirty="0" smtClean="0">
                  <a:solidFill>
                    <a:prstClr val="black"/>
                  </a:solidFill>
                </a:rPr>
                <a:t> </a:t>
              </a:r>
              <a:endParaRPr lang="fr-FR" dirty="0"/>
            </a:p>
          </p:txBody>
        </p:sp>
        <p:sp>
          <p:nvSpPr>
            <p:cNvPr id="22" name="Flèche droite 21"/>
            <p:cNvSpPr/>
            <p:nvPr/>
          </p:nvSpPr>
          <p:spPr>
            <a:xfrm>
              <a:off x="1475656" y="6093296"/>
              <a:ext cx="504056" cy="2880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22"/>
            <p:cNvSpPr/>
            <p:nvPr/>
          </p:nvSpPr>
          <p:spPr>
            <a:xfrm>
              <a:off x="5220072" y="6093296"/>
              <a:ext cx="504056" cy="2880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251520" y="692696"/>
            <a:ext cx="4608512" cy="400110"/>
          </a:xfrm>
          <a:prstGeom prst="rect">
            <a:avLst/>
          </a:prstGeom>
          <a:noFill/>
          <a:ln w="25400">
            <a:noFill/>
            <a:miter lim="800000"/>
            <a:headEnd/>
            <a:tailEnd/>
          </a:ln>
          <a:effectLst/>
        </p:spPr>
        <p:txBody>
          <a:bodyPr wrap="square">
            <a:spAutoFit/>
          </a:bodyPr>
          <a:lstStyle/>
          <a:p>
            <a:pPr>
              <a:spcBef>
                <a:spcPct val="50000"/>
              </a:spcBef>
              <a:buFont typeface="Wingdings" pitchFamily="2" charset="2"/>
              <a:buChar char="§"/>
              <a:defRPr/>
            </a:pPr>
            <a:r>
              <a:rPr lang="fr-FR" sz="2000" dirty="0" smtClean="0"/>
              <a:t> accélération </a:t>
            </a:r>
            <a:r>
              <a:rPr lang="fr-FR" sz="2000" dirty="0"/>
              <a:t>de la </a:t>
            </a:r>
            <a:r>
              <a:rPr lang="fr-FR" sz="2000" b="1" dirty="0">
                <a:solidFill>
                  <a:schemeClr val="folHlink"/>
                </a:solidFill>
              </a:rPr>
              <a:t>maturation des fruits</a:t>
            </a:r>
            <a:r>
              <a:rPr lang="fr-FR" sz="2000" dirty="0"/>
              <a:t> </a:t>
            </a:r>
            <a:r>
              <a:rPr lang="fr-FR" sz="2000" dirty="0" smtClean="0"/>
              <a:t> </a:t>
            </a:r>
            <a:endParaRPr lang="fr-FR" sz="2000" dirty="0"/>
          </a:p>
        </p:txBody>
      </p:sp>
      <p:grpSp>
        <p:nvGrpSpPr>
          <p:cNvPr id="16" name="Groupe 15"/>
          <p:cNvGrpSpPr/>
          <p:nvPr/>
        </p:nvGrpSpPr>
        <p:grpSpPr>
          <a:xfrm>
            <a:off x="179512" y="1196752"/>
            <a:ext cx="4896544" cy="4399140"/>
            <a:chOff x="179512" y="1196752"/>
            <a:chExt cx="4896544" cy="4399140"/>
          </a:xfrm>
        </p:grpSpPr>
        <p:pic>
          <p:nvPicPr>
            <p:cNvPr id="6" name="Picture 12" descr="éthylène"/>
            <p:cNvPicPr>
              <a:picLocks noChangeAspect="1" noChangeArrowheads="1"/>
            </p:cNvPicPr>
            <p:nvPr/>
          </p:nvPicPr>
          <p:blipFill>
            <a:blip r:embed="rId2" cstate="print">
              <a:clrChange>
                <a:clrFrom>
                  <a:srgbClr val="ECEAED"/>
                </a:clrFrom>
                <a:clrTo>
                  <a:srgbClr val="ECEAED">
                    <a:alpha val="0"/>
                  </a:srgbClr>
                </a:clrTo>
              </a:clrChange>
              <a:lum bright="6000" contrast="30000"/>
            </a:blip>
            <a:srcRect/>
            <a:stretch>
              <a:fillRect/>
            </a:stretch>
          </p:blipFill>
          <p:spPr bwMode="auto">
            <a:xfrm>
              <a:off x="323528" y="1196752"/>
              <a:ext cx="4320480" cy="3011244"/>
            </a:xfrm>
            <a:prstGeom prst="rect">
              <a:avLst/>
            </a:prstGeom>
            <a:noFill/>
            <a:ln w="9525">
              <a:noFill/>
              <a:miter lim="800000"/>
              <a:headEnd/>
              <a:tailEnd/>
            </a:ln>
          </p:spPr>
        </p:pic>
        <p:sp>
          <p:nvSpPr>
            <p:cNvPr id="7" name="Text Box 13"/>
            <p:cNvSpPr txBox="1">
              <a:spLocks noChangeArrowheads="1"/>
            </p:cNvSpPr>
            <p:nvPr/>
          </p:nvSpPr>
          <p:spPr bwMode="auto">
            <a:xfrm>
              <a:off x="179512" y="4207996"/>
              <a:ext cx="2033588" cy="707886"/>
            </a:xfrm>
            <a:prstGeom prst="rect">
              <a:avLst/>
            </a:prstGeom>
            <a:noFill/>
            <a:ln w="25400">
              <a:noFill/>
              <a:miter lim="800000"/>
              <a:headEnd/>
              <a:tailEnd/>
            </a:ln>
          </p:spPr>
          <p:txBody>
            <a:bodyPr>
              <a:spAutoFit/>
            </a:bodyPr>
            <a:lstStyle/>
            <a:p>
              <a:pPr>
                <a:spcBef>
                  <a:spcPct val="50000"/>
                </a:spcBef>
              </a:pPr>
              <a:r>
                <a:rPr lang="fr-FR" sz="2000" dirty="0"/>
                <a:t>Maturation naturelle</a:t>
              </a:r>
            </a:p>
          </p:txBody>
        </p:sp>
        <p:sp>
          <p:nvSpPr>
            <p:cNvPr id="9" name="Text Box 15"/>
            <p:cNvSpPr txBox="1">
              <a:spLocks noChangeArrowheads="1"/>
            </p:cNvSpPr>
            <p:nvPr/>
          </p:nvSpPr>
          <p:spPr bwMode="auto">
            <a:xfrm>
              <a:off x="1691680" y="4207996"/>
              <a:ext cx="1584176" cy="1323439"/>
            </a:xfrm>
            <a:prstGeom prst="rect">
              <a:avLst/>
            </a:prstGeom>
            <a:noFill/>
            <a:ln w="25400">
              <a:noFill/>
              <a:miter lim="800000"/>
              <a:headEnd/>
              <a:tailEnd/>
            </a:ln>
          </p:spPr>
          <p:txBody>
            <a:bodyPr wrap="square">
              <a:spAutoFit/>
            </a:bodyPr>
            <a:lstStyle/>
            <a:p>
              <a:pPr>
                <a:spcBef>
                  <a:spcPct val="50000"/>
                </a:spcBef>
              </a:pPr>
              <a:r>
                <a:rPr lang="fr-FR" sz="2000" dirty="0"/>
                <a:t>Blocage des gènes de synthèse de l’éthylène</a:t>
              </a:r>
            </a:p>
          </p:txBody>
        </p:sp>
        <p:sp>
          <p:nvSpPr>
            <p:cNvPr id="11" name="Text Box 17"/>
            <p:cNvSpPr txBox="1">
              <a:spLocks noChangeArrowheads="1"/>
            </p:cNvSpPr>
            <p:nvPr/>
          </p:nvSpPr>
          <p:spPr bwMode="auto">
            <a:xfrm>
              <a:off x="3275856" y="4272453"/>
              <a:ext cx="1800200" cy="1323439"/>
            </a:xfrm>
            <a:prstGeom prst="rect">
              <a:avLst/>
            </a:prstGeom>
            <a:noFill/>
            <a:ln w="25400">
              <a:noFill/>
              <a:miter lim="800000"/>
              <a:headEnd/>
              <a:tailEnd/>
            </a:ln>
          </p:spPr>
          <p:txBody>
            <a:bodyPr wrap="square">
              <a:spAutoFit/>
            </a:bodyPr>
            <a:lstStyle/>
            <a:p>
              <a:pPr>
                <a:spcBef>
                  <a:spcPct val="50000"/>
                </a:spcBef>
              </a:pPr>
              <a:r>
                <a:rPr lang="fr-FR" sz="2000" dirty="0"/>
                <a:t>Application d’éthylène après blocage génétique</a:t>
              </a:r>
            </a:p>
          </p:txBody>
        </p:sp>
      </p:grpSp>
      <p:sp>
        <p:nvSpPr>
          <p:cNvPr id="14" name="Rectangle 13"/>
          <p:cNvSpPr/>
          <p:nvPr/>
        </p:nvSpPr>
        <p:spPr>
          <a:xfrm>
            <a:off x="179512" y="188640"/>
            <a:ext cx="2301592" cy="369332"/>
          </a:xfrm>
          <a:prstGeom prst="rect">
            <a:avLst/>
          </a:prstGeom>
        </p:spPr>
        <p:txBody>
          <a:bodyPr wrap="none">
            <a:spAutoFit/>
          </a:bodyPr>
          <a:lstStyle/>
          <a:p>
            <a:r>
              <a:rPr lang="fr-FR" b="1" dirty="0" smtClean="0"/>
              <a:t>2.6.2 Effets principaux</a:t>
            </a:r>
            <a:endParaRPr lang="fr-FR" dirty="0" smtClean="0"/>
          </a:p>
        </p:txBody>
      </p:sp>
      <p:sp>
        <p:nvSpPr>
          <p:cNvPr id="15" name="Text Box 17"/>
          <p:cNvSpPr txBox="1">
            <a:spLocks noChangeArrowheads="1"/>
          </p:cNvSpPr>
          <p:nvPr/>
        </p:nvSpPr>
        <p:spPr bwMode="auto">
          <a:xfrm>
            <a:off x="4932040" y="1196752"/>
            <a:ext cx="3923928" cy="3046988"/>
          </a:xfrm>
          <a:prstGeom prst="rect">
            <a:avLst/>
          </a:prstGeom>
          <a:solidFill>
            <a:srgbClr val="FFC000"/>
          </a:solidFill>
          <a:ln w="25400">
            <a:noFill/>
            <a:miter lim="800000"/>
            <a:headEnd/>
            <a:tailEnd/>
          </a:ln>
        </p:spPr>
        <p:txBody>
          <a:bodyPr wrap="square">
            <a:spAutoFit/>
          </a:bodyPr>
          <a:lstStyle/>
          <a:p>
            <a:pPr>
              <a:lnSpc>
                <a:spcPct val="120000"/>
              </a:lnSpc>
            </a:pPr>
            <a:r>
              <a:rPr lang="fr-FR" sz="2000" dirty="0">
                <a:solidFill>
                  <a:schemeClr val="bg1"/>
                </a:solidFill>
              </a:rPr>
              <a:t>-augmentation de la </a:t>
            </a:r>
            <a:r>
              <a:rPr lang="fr-FR" sz="2000" b="1" dirty="0">
                <a:solidFill>
                  <a:schemeClr val="bg1"/>
                </a:solidFill>
              </a:rPr>
              <a:t>respiration</a:t>
            </a:r>
            <a:r>
              <a:rPr lang="fr-FR" sz="2000" dirty="0">
                <a:solidFill>
                  <a:schemeClr val="bg1"/>
                </a:solidFill>
              </a:rPr>
              <a:t> (donc d’énergie fabriquée)</a:t>
            </a:r>
          </a:p>
          <a:p>
            <a:pPr>
              <a:lnSpc>
                <a:spcPct val="120000"/>
              </a:lnSpc>
            </a:pPr>
            <a:r>
              <a:rPr lang="fr-FR" sz="2000" dirty="0">
                <a:solidFill>
                  <a:schemeClr val="bg1"/>
                </a:solidFill>
              </a:rPr>
              <a:t>-augmentation de la </a:t>
            </a:r>
            <a:r>
              <a:rPr lang="fr-FR" sz="2000" b="1" dirty="0">
                <a:solidFill>
                  <a:schemeClr val="bg1"/>
                </a:solidFill>
              </a:rPr>
              <a:t>synthèse de produits solubles</a:t>
            </a:r>
            <a:r>
              <a:rPr lang="fr-FR" sz="2000" dirty="0">
                <a:solidFill>
                  <a:schemeClr val="bg1"/>
                </a:solidFill>
              </a:rPr>
              <a:t> (sucres…)</a:t>
            </a:r>
          </a:p>
          <a:p>
            <a:pPr>
              <a:lnSpc>
                <a:spcPct val="120000"/>
              </a:lnSpc>
            </a:pPr>
            <a:r>
              <a:rPr lang="fr-FR" sz="2000" dirty="0">
                <a:solidFill>
                  <a:schemeClr val="bg1"/>
                </a:solidFill>
              </a:rPr>
              <a:t>-augmentation de la </a:t>
            </a:r>
            <a:r>
              <a:rPr lang="fr-FR" sz="2000" b="1" dirty="0">
                <a:solidFill>
                  <a:schemeClr val="bg1"/>
                </a:solidFill>
              </a:rPr>
              <a:t>synthèse de composés pectiques</a:t>
            </a:r>
            <a:r>
              <a:rPr lang="fr-FR" sz="2000" dirty="0">
                <a:solidFill>
                  <a:schemeClr val="bg1"/>
                </a:solidFill>
              </a:rPr>
              <a:t> (gélifiants)</a:t>
            </a:r>
          </a:p>
          <a:p>
            <a:pPr>
              <a:lnSpc>
                <a:spcPct val="120000"/>
              </a:lnSpc>
            </a:pPr>
            <a:r>
              <a:rPr lang="fr-FR" sz="2000" dirty="0">
                <a:solidFill>
                  <a:schemeClr val="bg1"/>
                </a:solidFill>
              </a:rPr>
              <a:t>-</a:t>
            </a:r>
            <a:r>
              <a:rPr lang="fr-FR" sz="2000" b="1" dirty="0">
                <a:solidFill>
                  <a:schemeClr val="bg1"/>
                </a:solidFill>
              </a:rPr>
              <a:t>accélération de la disparition de la chlorophylle</a:t>
            </a:r>
            <a:r>
              <a:rPr lang="fr-FR" sz="2000" dirty="0">
                <a:solidFill>
                  <a:schemeClr val="bg1"/>
                </a:solidFill>
              </a:rPr>
              <a:t> (coloration)</a:t>
            </a:r>
          </a:p>
        </p:txBody>
      </p:sp>
      <p:sp>
        <p:nvSpPr>
          <p:cNvPr id="17" name="Text Box 7"/>
          <p:cNvSpPr txBox="1">
            <a:spLocks noChangeArrowheads="1"/>
          </p:cNvSpPr>
          <p:nvPr/>
        </p:nvSpPr>
        <p:spPr bwMode="auto">
          <a:xfrm>
            <a:off x="0" y="5589240"/>
            <a:ext cx="9144000" cy="1323439"/>
          </a:xfrm>
          <a:prstGeom prst="rect">
            <a:avLst/>
          </a:prstGeom>
          <a:solidFill>
            <a:srgbClr val="FF33CC"/>
          </a:solidFill>
          <a:ln w="25400">
            <a:noFill/>
            <a:miter lim="800000"/>
            <a:headEnd/>
            <a:tailEnd/>
          </a:ln>
        </p:spPr>
        <p:txBody>
          <a:bodyPr wrap="square">
            <a:spAutoFit/>
          </a:bodyPr>
          <a:lstStyle/>
          <a:p>
            <a:pPr>
              <a:spcBef>
                <a:spcPct val="50000"/>
              </a:spcBef>
            </a:pPr>
            <a:r>
              <a:rPr lang="fr-FR" sz="2000" dirty="0" smtClean="0">
                <a:solidFill>
                  <a:schemeClr val="bg1"/>
                </a:solidFill>
              </a:rPr>
              <a:t>CONVERSATION ...</a:t>
            </a:r>
          </a:p>
          <a:p>
            <a:pPr>
              <a:spcBef>
                <a:spcPct val="50000"/>
              </a:spcBef>
            </a:pPr>
            <a:r>
              <a:rPr lang="fr-FR" sz="2000" dirty="0" smtClean="0">
                <a:solidFill>
                  <a:schemeClr val="bg1"/>
                </a:solidFill>
              </a:rPr>
              <a:t>plus </a:t>
            </a:r>
            <a:r>
              <a:rPr lang="fr-FR" sz="2000" dirty="0">
                <a:solidFill>
                  <a:schemeClr val="bg1"/>
                </a:solidFill>
              </a:rPr>
              <a:t>un fruit est mûr, plus il dégage </a:t>
            </a:r>
            <a:r>
              <a:rPr lang="fr-FR" sz="2000" dirty="0" smtClean="0">
                <a:solidFill>
                  <a:schemeClr val="bg1"/>
                </a:solidFill>
              </a:rPr>
              <a:t>d’éthylène </a:t>
            </a:r>
            <a:r>
              <a:rPr lang="fr-FR" sz="2000" dirty="0" smtClean="0">
                <a:solidFill>
                  <a:schemeClr val="bg1"/>
                </a:solidFill>
                <a:sym typeface="Symbol"/>
              </a:rPr>
              <a:t></a:t>
            </a:r>
            <a:endParaRPr lang="fr-FR" sz="2000" dirty="0">
              <a:solidFill>
                <a:schemeClr val="bg1"/>
              </a:solidFill>
            </a:endParaRPr>
          </a:p>
          <a:p>
            <a:pPr>
              <a:spcBef>
                <a:spcPct val="50000"/>
              </a:spcBef>
            </a:pPr>
            <a:r>
              <a:rPr lang="fr-FR" sz="2000" dirty="0">
                <a:solidFill>
                  <a:schemeClr val="bg1"/>
                </a:solidFill>
              </a:rPr>
              <a:t>                  maturation des fruits voisins, homogénéisation de la maturation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6"/>
                                        </p:tgtEl>
                                        <p:attrNameLst>
                                          <p:attrName>ppt_x</p:attrName>
                                        </p:attrNameLst>
                                      </p:cBhvr>
                                      <p:tavLst>
                                        <p:tav tm="0">
                                          <p:val>
                                            <p:strVal val="ppt_x"/>
                                          </p:val>
                                        </p:tav>
                                        <p:tav tm="100000">
                                          <p:val>
                                            <p:strVal val="ppt_x"/>
                                          </p:val>
                                        </p:tav>
                                      </p:tavLst>
                                    </p:anim>
                                    <p:anim calcmode="lin" valueType="num">
                                      <p:cBhvr additive="base">
                                        <p:cTn id="7" dur="500"/>
                                        <p:tgtEl>
                                          <p:spTgt spid="16"/>
                                        </p:tgtEl>
                                        <p:attrNameLst>
                                          <p:attrName>ppt_y</p:attrName>
                                        </p:attrNameLst>
                                      </p:cBhvr>
                                      <p:tavLst>
                                        <p:tav tm="0">
                                          <p:val>
                                            <p:strVal val="ppt_y"/>
                                          </p:val>
                                        </p:tav>
                                        <p:tav tm="100000">
                                          <p:val>
                                            <p:strVal val="1+ppt_h/2"/>
                                          </p:val>
                                        </p:tav>
                                      </p:tavLst>
                                    </p:anim>
                                    <p:set>
                                      <p:cBhvr>
                                        <p:cTn id="8" dur="1" fill="hold">
                                          <p:stCondLst>
                                            <p:cond delay="499"/>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0" y="116632"/>
            <a:ext cx="9144000" cy="400110"/>
          </a:xfrm>
          <a:prstGeom prst="rect">
            <a:avLst/>
          </a:prstGeom>
          <a:noFill/>
          <a:ln w="25400">
            <a:noFill/>
            <a:miter lim="800000"/>
            <a:headEnd/>
            <a:tailEnd/>
          </a:ln>
          <a:effectLst/>
        </p:spPr>
        <p:txBody>
          <a:bodyPr>
            <a:spAutoFit/>
          </a:bodyPr>
          <a:lstStyle/>
          <a:p>
            <a:pPr>
              <a:spcBef>
                <a:spcPct val="50000"/>
              </a:spcBef>
              <a:buFont typeface="Wingdings" pitchFamily="2" charset="2"/>
              <a:buChar char="§"/>
              <a:defRPr/>
            </a:pPr>
            <a:r>
              <a:rPr lang="fr-FR" sz="2000" b="1" dirty="0" smtClean="0">
                <a:solidFill>
                  <a:schemeClr val="folHlink"/>
                </a:solidFill>
              </a:rPr>
              <a:t> Abscission</a:t>
            </a:r>
            <a:r>
              <a:rPr lang="fr-FR" sz="2000" dirty="0" smtClean="0"/>
              <a:t> </a:t>
            </a:r>
            <a:r>
              <a:rPr lang="fr-FR" sz="2000" dirty="0"/>
              <a:t>des feuilles, des fruits et des fleurs</a:t>
            </a:r>
          </a:p>
        </p:txBody>
      </p:sp>
      <p:sp>
        <p:nvSpPr>
          <p:cNvPr id="15" name="Rectangle 14"/>
          <p:cNvSpPr/>
          <p:nvPr/>
        </p:nvSpPr>
        <p:spPr>
          <a:xfrm>
            <a:off x="0" y="476672"/>
            <a:ext cx="8820472" cy="1015663"/>
          </a:xfrm>
          <a:prstGeom prst="rect">
            <a:avLst/>
          </a:prstGeom>
        </p:spPr>
        <p:txBody>
          <a:bodyPr wrap="square">
            <a:spAutoFit/>
          </a:bodyPr>
          <a:lstStyle/>
          <a:p>
            <a:pPr>
              <a:lnSpc>
                <a:spcPct val="150000"/>
              </a:lnSpc>
              <a:spcBef>
                <a:spcPct val="50000"/>
              </a:spcBef>
              <a:buFont typeface="Wingdings" pitchFamily="2" charset="2"/>
              <a:buChar char="§"/>
              <a:defRPr/>
            </a:pPr>
            <a:r>
              <a:rPr lang="fr-FR" sz="2000" dirty="0" smtClean="0"/>
              <a:t> induit la </a:t>
            </a:r>
            <a:r>
              <a:rPr lang="fr-FR" sz="2000" b="1" dirty="0" smtClean="0">
                <a:solidFill>
                  <a:schemeClr val="folHlink"/>
                </a:solidFill>
              </a:rPr>
              <a:t>production de PR-protéines</a:t>
            </a:r>
            <a:r>
              <a:rPr lang="fr-FR" sz="2000" dirty="0" smtClean="0"/>
              <a:t> (</a:t>
            </a:r>
            <a:r>
              <a:rPr lang="fr-FR" sz="2000" dirty="0" err="1" smtClean="0"/>
              <a:t>pathogenesis</a:t>
            </a:r>
            <a:r>
              <a:rPr lang="fr-FR" sz="2000" dirty="0" smtClean="0"/>
              <a:t>-</a:t>
            </a:r>
            <a:r>
              <a:rPr lang="fr-FR" sz="2000" dirty="0" err="1" smtClean="0"/>
              <a:t>related</a:t>
            </a:r>
            <a:r>
              <a:rPr lang="fr-FR" sz="2000" dirty="0" smtClean="0"/>
              <a:t> </a:t>
            </a:r>
            <a:r>
              <a:rPr lang="fr-FR" sz="2000" dirty="0" err="1" smtClean="0"/>
              <a:t>protein</a:t>
            </a:r>
            <a:r>
              <a:rPr lang="fr-FR" sz="2000" dirty="0" smtClean="0"/>
              <a:t>)               défense/résistance aux pathogènes</a:t>
            </a:r>
            <a:endParaRPr lang="fr-FR" sz="2000" dirty="0"/>
          </a:p>
        </p:txBody>
      </p:sp>
      <p:sp>
        <p:nvSpPr>
          <p:cNvPr id="16" name="Text Box 5"/>
          <p:cNvSpPr txBox="1">
            <a:spLocks noChangeArrowheads="1"/>
          </p:cNvSpPr>
          <p:nvPr/>
        </p:nvSpPr>
        <p:spPr bwMode="auto">
          <a:xfrm>
            <a:off x="0" y="1516722"/>
            <a:ext cx="9144000" cy="400110"/>
          </a:xfrm>
          <a:prstGeom prst="rect">
            <a:avLst/>
          </a:prstGeom>
          <a:noFill/>
          <a:ln w="25400">
            <a:noFill/>
            <a:miter lim="800000"/>
            <a:headEnd/>
            <a:tailEnd/>
          </a:ln>
          <a:effectLst/>
        </p:spPr>
        <p:txBody>
          <a:bodyPr>
            <a:spAutoFit/>
          </a:bodyPr>
          <a:lstStyle/>
          <a:p>
            <a:pPr>
              <a:spcBef>
                <a:spcPct val="50000"/>
              </a:spcBef>
              <a:buFont typeface="Wingdings" pitchFamily="2" charset="2"/>
              <a:buChar char="§"/>
              <a:defRPr/>
            </a:pPr>
            <a:r>
              <a:rPr lang="fr-FR" sz="2000" dirty="0" smtClean="0">
                <a:solidFill>
                  <a:schemeClr val="folHlink"/>
                </a:solidFill>
              </a:rPr>
              <a:t> </a:t>
            </a:r>
            <a:r>
              <a:rPr lang="fr-FR" sz="2000" dirty="0" smtClean="0"/>
              <a:t>en excès </a:t>
            </a:r>
            <a:r>
              <a:rPr lang="fr-FR" sz="2000" b="1" dirty="0" smtClean="0">
                <a:solidFill>
                  <a:schemeClr val="folHlink"/>
                </a:solidFill>
              </a:rPr>
              <a:t>inhibe</a:t>
            </a:r>
            <a:r>
              <a:rPr lang="fr-FR" sz="2000" dirty="0" smtClean="0">
                <a:solidFill>
                  <a:schemeClr val="folHlink"/>
                </a:solidFill>
              </a:rPr>
              <a:t> </a:t>
            </a:r>
            <a:r>
              <a:rPr lang="fr-FR" sz="2000" dirty="0" smtClean="0"/>
              <a:t>la croissance des </a:t>
            </a:r>
            <a:r>
              <a:rPr lang="fr-FR" sz="2000" b="1" dirty="0" smtClean="0">
                <a:solidFill>
                  <a:schemeClr val="folHlink"/>
                </a:solidFill>
              </a:rPr>
              <a:t>cals</a:t>
            </a:r>
            <a:endParaRPr lang="fr-FR" sz="2000" b="1" dirty="0"/>
          </a:p>
        </p:txBody>
      </p:sp>
      <p:sp>
        <p:nvSpPr>
          <p:cNvPr id="17" name="Rectangle 16"/>
          <p:cNvSpPr/>
          <p:nvPr/>
        </p:nvSpPr>
        <p:spPr>
          <a:xfrm>
            <a:off x="0" y="2276872"/>
            <a:ext cx="2881943" cy="400110"/>
          </a:xfrm>
          <a:prstGeom prst="rect">
            <a:avLst/>
          </a:prstGeom>
        </p:spPr>
        <p:txBody>
          <a:bodyPr wrap="none">
            <a:spAutoFit/>
          </a:bodyPr>
          <a:lstStyle/>
          <a:p>
            <a:r>
              <a:rPr lang="fr-FR" sz="2000" b="1" dirty="0" smtClean="0"/>
              <a:t>Application agronomique</a:t>
            </a:r>
            <a:endParaRPr lang="fr-FR" sz="2000" b="1" dirty="0"/>
          </a:p>
        </p:txBody>
      </p:sp>
      <p:pic>
        <p:nvPicPr>
          <p:cNvPr id="4098" name="Picture 2" descr="http://www.larousse.fr/encyclopedie/data/images/1312041-Rayon_des_fruits_et_l%C3%A9gumes_dans_un_supermarch%C3%A9.jpg"/>
          <p:cNvPicPr>
            <a:picLocks noChangeAspect="1" noChangeArrowheads="1"/>
          </p:cNvPicPr>
          <p:nvPr/>
        </p:nvPicPr>
        <p:blipFill>
          <a:blip r:embed="rId2" cstate="print"/>
          <a:srcRect r="6532"/>
          <a:stretch>
            <a:fillRect/>
          </a:stretch>
        </p:blipFill>
        <p:spPr bwMode="auto">
          <a:xfrm>
            <a:off x="-1" y="2708920"/>
            <a:ext cx="5164477" cy="4149080"/>
          </a:xfrm>
          <a:prstGeom prst="rect">
            <a:avLst/>
          </a:prstGeom>
          <a:noFill/>
        </p:spPr>
      </p:pic>
      <p:sp>
        <p:nvSpPr>
          <p:cNvPr id="18" name="Text Box 6"/>
          <p:cNvSpPr txBox="1">
            <a:spLocks noChangeArrowheads="1"/>
          </p:cNvSpPr>
          <p:nvPr/>
        </p:nvSpPr>
        <p:spPr bwMode="auto">
          <a:xfrm>
            <a:off x="4644008" y="4293096"/>
            <a:ext cx="4499992" cy="710067"/>
          </a:xfrm>
          <a:prstGeom prst="rect">
            <a:avLst/>
          </a:prstGeom>
          <a:solidFill>
            <a:srgbClr val="92D050"/>
          </a:solidFill>
          <a:ln w="25400">
            <a:noFill/>
            <a:miter lim="800000"/>
            <a:headEnd/>
            <a:tailEnd/>
          </a:ln>
        </p:spPr>
        <p:txBody>
          <a:bodyPr wrap="square" lIns="90000" tIns="46800" rIns="90000" bIns="46800">
            <a:spAutoFit/>
          </a:bodyPr>
          <a:lstStyle/>
          <a:p>
            <a:pPr>
              <a:spcBef>
                <a:spcPct val="50000"/>
              </a:spcBef>
            </a:pPr>
            <a:r>
              <a:rPr lang="fr-FR" sz="2000" dirty="0" smtClean="0"/>
              <a:t>cueillette </a:t>
            </a:r>
            <a:r>
              <a:rPr lang="fr-FR" sz="2000" dirty="0"/>
              <a:t>des fruits </a:t>
            </a:r>
            <a:r>
              <a:rPr lang="fr-FR" sz="2000" b="1" dirty="0"/>
              <a:t>à peine mûrs </a:t>
            </a:r>
            <a:r>
              <a:rPr lang="fr-FR" sz="2000" dirty="0"/>
              <a:t>(résistance au transport)</a:t>
            </a:r>
          </a:p>
        </p:txBody>
      </p:sp>
      <p:sp>
        <p:nvSpPr>
          <p:cNvPr id="19" name="Text Box 7"/>
          <p:cNvSpPr txBox="1">
            <a:spLocks noChangeArrowheads="1"/>
          </p:cNvSpPr>
          <p:nvPr/>
        </p:nvSpPr>
        <p:spPr bwMode="auto">
          <a:xfrm>
            <a:off x="4211960" y="5157192"/>
            <a:ext cx="4932040" cy="710067"/>
          </a:xfrm>
          <a:prstGeom prst="rect">
            <a:avLst/>
          </a:prstGeom>
          <a:solidFill>
            <a:srgbClr val="92D050"/>
          </a:solidFill>
          <a:ln w="25400">
            <a:noFill/>
            <a:miter lim="800000"/>
            <a:headEnd/>
            <a:tailEnd/>
          </a:ln>
        </p:spPr>
        <p:txBody>
          <a:bodyPr wrap="square" lIns="90000" tIns="46800" rIns="90000" bIns="46800">
            <a:spAutoFit/>
          </a:bodyPr>
          <a:lstStyle/>
          <a:p>
            <a:pPr>
              <a:spcBef>
                <a:spcPct val="50000"/>
              </a:spcBef>
            </a:pPr>
            <a:r>
              <a:rPr lang="fr-FR" sz="2000" dirty="0" smtClean="0"/>
              <a:t>mise </a:t>
            </a:r>
            <a:r>
              <a:rPr lang="fr-FR" sz="2000" dirty="0"/>
              <a:t>en présence d’</a:t>
            </a:r>
            <a:r>
              <a:rPr lang="fr-FR" sz="2000" b="1" dirty="0"/>
              <a:t>éthylène</a:t>
            </a:r>
            <a:r>
              <a:rPr lang="fr-FR" sz="2000" dirty="0"/>
              <a:t> au moment de la commercialisation </a:t>
            </a:r>
          </a:p>
        </p:txBody>
      </p:sp>
      <p:sp>
        <p:nvSpPr>
          <p:cNvPr id="20" name="Text Box 8"/>
          <p:cNvSpPr txBox="1">
            <a:spLocks noChangeArrowheads="1"/>
          </p:cNvSpPr>
          <p:nvPr/>
        </p:nvSpPr>
        <p:spPr bwMode="auto">
          <a:xfrm>
            <a:off x="3995936" y="5949280"/>
            <a:ext cx="5148064" cy="710067"/>
          </a:xfrm>
          <a:prstGeom prst="rect">
            <a:avLst/>
          </a:prstGeom>
          <a:solidFill>
            <a:srgbClr val="92D050"/>
          </a:solidFill>
          <a:ln w="25400">
            <a:noFill/>
            <a:miter lim="800000"/>
            <a:headEnd/>
            <a:tailEnd/>
          </a:ln>
        </p:spPr>
        <p:txBody>
          <a:bodyPr wrap="square" lIns="90000" tIns="46800" rIns="90000" bIns="46800">
            <a:spAutoFit/>
          </a:bodyPr>
          <a:lstStyle/>
          <a:p>
            <a:pPr>
              <a:spcBef>
                <a:spcPct val="50000"/>
              </a:spcBef>
            </a:pPr>
            <a:r>
              <a:rPr lang="fr-FR" sz="2000" dirty="0"/>
              <a:t>OU   </a:t>
            </a:r>
            <a:r>
              <a:rPr lang="fr-FR" sz="2000" dirty="0" smtClean="0"/>
              <a:t>mise </a:t>
            </a:r>
            <a:r>
              <a:rPr lang="fr-FR" sz="2000" dirty="0"/>
              <a:t>en </a:t>
            </a:r>
            <a:r>
              <a:rPr lang="fr-FR" sz="2000" b="1" dirty="0"/>
              <a:t>présence de CO</a:t>
            </a:r>
            <a:r>
              <a:rPr lang="fr-FR" sz="2000" b="1" baseline="-25000" dirty="0"/>
              <a:t>2</a:t>
            </a:r>
            <a:r>
              <a:rPr lang="fr-FR" sz="2000" b="1" dirty="0"/>
              <a:t> </a:t>
            </a:r>
            <a:r>
              <a:rPr lang="fr-FR" sz="2000" dirty="0"/>
              <a:t>pour retarder la maturation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18"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88640"/>
            <a:ext cx="8496944" cy="2246769"/>
          </a:xfrm>
          <a:prstGeom prst="rect">
            <a:avLst/>
          </a:prstGeom>
        </p:spPr>
        <p:txBody>
          <a:bodyPr wrap="square">
            <a:spAutoFit/>
          </a:bodyPr>
          <a:lstStyle/>
          <a:p>
            <a:endParaRPr lang="fr-FR" sz="2000" dirty="0" smtClean="0"/>
          </a:p>
          <a:p>
            <a:r>
              <a:rPr lang="fr-FR" sz="2000" b="1" dirty="0" smtClean="0"/>
              <a:t>Les facteurs de contrôle internes </a:t>
            </a:r>
          </a:p>
          <a:p>
            <a:endParaRPr lang="fr-FR" sz="2000" b="1" dirty="0" smtClean="0"/>
          </a:p>
          <a:p>
            <a:r>
              <a:rPr lang="fr-FR" sz="2000" dirty="0" smtClean="0"/>
              <a:t>• liés à la constitution génétique des individus</a:t>
            </a:r>
          </a:p>
          <a:p>
            <a:endParaRPr lang="fr-FR" sz="2000" dirty="0" smtClean="0"/>
          </a:p>
          <a:p>
            <a:r>
              <a:rPr lang="fr-FR" sz="2000" dirty="0" smtClean="0"/>
              <a:t>• le génome contient une information de base = protéines, enzymes, facteurs de transcription capable de : </a:t>
            </a:r>
          </a:p>
        </p:txBody>
      </p:sp>
      <p:sp>
        <p:nvSpPr>
          <p:cNvPr id="3" name="Rectangle 2"/>
          <p:cNvSpPr/>
          <p:nvPr/>
        </p:nvSpPr>
        <p:spPr>
          <a:xfrm>
            <a:off x="683568" y="2708920"/>
            <a:ext cx="7776864" cy="707886"/>
          </a:xfrm>
          <a:prstGeom prst="rect">
            <a:avLst/>
          </a:prstGeom>
          <a:solidFill>
            <a:srgbClr val="FFC000"/>
          </a:solidFill>
        </p:spPr>
        <p:txBody>
          <a:bodyPr wrap="square">
            <a:spAutoFit/>
          </a:bodyPr>
          <a:lstStyle/>
          <a:p>
            <a:pPr lvl="0"/>
            <a:r>
              <a:rPr lang="fr-FR" sz="2000" b="1" dirty="0" smtClean="0">
                <a:solidFill>
                  <a:prstClr val="black"/>
                </a:solidFill>
              </a:rPr>
              <a:t>- percevoir et intégrer les signaux externes </a:t>
            </a:r>
          </a:p>
          <a:p>
            <a:pPr lvl="0"/>
            <a:r>
              <a:rPr lang="fr-FR" sz="2000" b="1" dirty="0" smtClean="0">
                <a:solidFill>
                  <a:prstClr val="black"/>
                </a:solidFill>
              </a:rPr>
              <a:t>- coordonner leurs effets pour assurer le développement de la plante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Fig3-Enracinement-CisteND2 2etylène.jpg"/>
          <p:cNvPicPr>
            <a:picLocks noChangeAspect="1"/>
          </p:cNvPicPr>
          <p:nvPr/>
        </p:nvPicPr>
        <p:blipFill>
          <a:blip r:embed="rId2" cstate="print"/>
          <a:stretch>
            <a:fillRect/>
          </a:stretch>
        </p:blipFill>
        <p:spPr>
          <a:xfrm>
            <a:off x="0" y="0"/>
            <a:ext cx="3635896" cy="5786571"/>
          </a:xfrm>
          <a:prstGeom prst="rect">
            <a:avLst/>
          </a:prstGeom>
        </p:spPr>
      </p:pic>
      <p:sp>
        <p:nvSpPr>
          <p:cNvPr id="5" name="Rectangle 4"/>
          <p:cNvSpPr/>
          <p:nvPr/>
        </p:nvSpPr>
        <p:spPr>
          <a:xfrm>
            <a:off x="0" y="6211669"/>
            <a:ext cx="6804248" cy="646331"/>
          </a:xfrm>
          <a:prstGeom prst="rect">
            <a:avLst/>
          </a:prstGeom>
        </p:spPr>
        <p:txBody>
          <a:bodyPr wrap="square">
            <a:spAutoFit/>
          </a:bodyPr>
          <a:lstStyle/>
          <a:p>
            <a:r>
              <a:rPr lang="fr-FR" dirty="0" smtClean="0"/>
              <a:t>enracinement de Ciste : croissance et enracinement favorisés sur le milieu contenant du charbon actif (piège à éthylène) - © N. </a:t>
            </a:r>
            <a:r>
              <a:rPr lang="fr-FR" dirty="0" err="1" smtClean="0"/>
              <a:t>Dorion</a:t>
            </a:r>
            <a:endParaRPr lang="fr-FR" dirty="0"/>
          </a:p>
        </p:txBody>
      </p:sp>
      <p:sp>
        <p:nvSpPr>
          <p:cNvPr id="8" name="Rectangle 7"/>
          <p:cNvSpPr/>
          <p:nvPr/>
        </p:nvSpPr>
        <p:spPr>
          <a:xfrm>
            <a:off x="3815408" y="1988840"/>
            <a:ext cx="5328592" cy="3970318"/>
          </a:xfrm>
          <a:prstGeom prst="rect">
            <a:avLst/>
          </a:prstGeom>
        </p:spPr>
        <p:txBody>
          <a:bodyPr wrap="square">
            <a:spAutoFit/>
          </a:bodyPr>
          <a:lstStyle/>
          <a:p>
            <a:r>
              <a:rPr lang="fr-FR" dirty="0" smtClean="0"/>
              <a:t>Contrairement aux </a:t>
            </a:r>
            <a:r>
              <a:rPr lang="fr-FR" dirty="0" err="1" smtClean="0"/>
              <a:t>nanifiants</a:t>
            </a:r>
            <a:r>
              <a:rPr lang="fr-FR" dirty="0" smtClean="0"/>
              <a:t> qui bloquent la synthèse des </a:t>
            </a:r>
            <a:r>
              <a:rPr lang="fr-FR" dirty="0" err="1" smtClean="0"/>
              <a:t>GAs</a:t>
            </a:r>
            <a:r>
              <a:rPr lang="fr-FR" dirty="0" smtClean="0"/>
              <a:t>, le 1-MCP agit dans la dernière phase du transport empêchant C</a:t>
            </a:r>
            <a:r>
              <a:rPr lang="fr-FR" baseline="-25000" dirty="0" smtClean="0"/>
              <a:t>2</a:t>
            </a:r>
            <a:r>
              <a:rPr lang="fr-FR" dirty="0" smtClean="0"/>
              <a:t>H</a:t>
            </a:r>
            <a:r>
              <a:rPr lang="fr-FR" baseline="-25000" dirty="0" smtClean="0"/>
              <a:t>4</a:t>
            </a:r>
            <a:r>
              <a:rPr lang="fr-FR" dirty="0" smtClean="0"/>
              <a:t> de se fixer sur ses récepteurs. </a:t>
            </a:r>
          </a:p>
          <a:p>
            <a:pPr>
              <a:buFont typeface="Arial" pitchFamily="34" charset="0"/>
              <a:buChar char="•"/>
            </a:pPr>
            <a:r>
              <a:rPr lang="fr-FR" dirty="0" smtClean="0"/>
              <a:t>homologué en France sur </a:t>
            </a:r>
            <a:r>
              <a:rPr lang="fr-FR" b="1" dirty="0" smtClean="0"/>
              <a:t>certains fruits climactériques </a:t>
            </a:r>
            <a:r>
              <a:rPr lang="fr-FR" dirty="0" smtClean="0"/>
              <a:t>(poires, pommes, kiwis, </a:t>
            </a:r>
            <a:r>
              <a:rPr lang="fr-FR" dirty="0" err="1" smtClean="0"/>
              <a:t>nashis</a:t>
            </a:r>
            <a:r>
              <a:rPr lang="fr-FR" dirty="0" smtClean="0"/>
              <a:t>,...), mais il est aussi très efficace et homologué aux USA, pour </a:t>
            </a:r>
            <a:r>
              <a:rPr lang="fr-FR" b="1" dirty="0" smtClean="0"/>
              <a:t>protéger les fleurs coupées </a:t>
            </a:r>
            <a:r>
              <a:rPr lang="fr-FR" dirty="0" smtClean="0"/>
              <a:t>lors du transport hors des zones de production. </a:t>
            </a:r>
          </a:p>
          <a:p>
            <a:pPr>
              <a:buFont typeface="Arial" pitchFamily="34" charset="0"/>
              <a:buChar char="•"/>
            </a:pPr>
            <a:r>
              <a:rPr lang="fr-FR" dirty="0" smtClean="0"/>
              <a:t>utilisé en complément des autres méthodes physiques appliquées au niveau des emballages ou dans les chambres de conservation : froid, atmosphères appauvries en oxygène et enrichies en CO</a:t>
            </a:r>
            <a:r>
              <a:rPr lang="fr-FR" baseline="-25000" dirty="0" smtClean="0"/>
              <a:t>2</a:t>
            </a:r>
            <a:r>
              <a:rPr lang="fr-FR" dirty="0" smtClean="0"/>
              <a:t>, ventilation associée, pièges à C</a:t>
            </a:r>
            <a:r>
              <a:rPr lang="fr-FR" baseline="-25000" dirty="0" smtClean="0"/>
              <a:t>2</a:t>
            </a:r>
            <a:r>
              <a:rPr lang="fr-FR" dirty="0" smtClean="0"/>
              <a:t>H</a:t>
            </a:r>
            <a:r>
              <a:rPr lang="fr-FR" baseline="-25000" dirty="0" smtClean="0"/>
              <a:t>4</a:t>
            </a:r>
            <a:r>
              <a:rPr lang="fr-FR" dirty="0" smtClean="0"/>
              <a:t> .).</a:t>
            </a:r>
            <a:endParaRPr lang="fr-FR" dirty="0"/>
          </a:p>
        </p:txBody>
      </p:sp>
      <p:sp>
        <p:nvSpPr>
          <p:cNvPr id="9" name="Rectangle 8"/>
          <p:cNvSpPr/>
          <p:nvPr/>
        </p:nvSpPr>
        <p:spPr>
          <a:xfrm>
            <a:off x="3779912" y="548680"/>
            <a:ext cx="5256584" cy="923330"/>
          </a:xfrm>
          <a:prstGeom prst="rect">
            <a:avLst/>
          </a:prstGeom>
        </p:spPr>
        <p:txBody>
          <a:bodyPr wrap="square">
            <a:spAutoFit/>
          </a:bodyPr>
          <a:lstStyle/>
          <a:p>
            <a:r>
              <a:rPr lang="fr-FR" b="1" dirty="0" err="1" smtClean="0">
                <a:solidFill>
                  <a:prstClr val="black"/>
                </a:solidFill>
              </a:rPr>
              <a:t>Éthéphon</a:t>
            </a:r>
            <a:r>
              <a:rPr lang="fr-FR" dirty="0" smtClean="0">
                <a:solidFill>
                  <a:prstClr val="black"/>
                </a:solidFill>
              </a:rPr>
              <a:t>: </a:t>
            </a:r>
            <a:r>
              <a:rPr lang="fr-FR" dirty="0" smtClean="0"/>
              <a:t>molécule qui libère de l’éthylène après hydratation</a:t>
            </a:r>
          </a:p>
          <a:p>
            <a:endParaRPr lang="fr-FR" dirty="0"/>
          </a:p>
        </p:txBody>
      </p:sp>
      <p:sp>
        <p:nvSpPr>
          <p:cNvPr id="10" name="Rectangle 9"/>
          <p:cNvSpPr/>
          <p:nvPr/>
        </p:nvSpPr>
        <p:spPr>
          <a:xfrm>
            <a:off x="3779912" y="1196752"/>
            <a:ext cx="5184576" cy="646331"/>
          </a:xfrm>
          <a:prstGeom prst="rect">
            <a:avLst/>
          </a:prstGeom>
        </p:spPr>
        <p:txBody>
          <a:bodyPr wrap="square">
            <a:spAutoFit/>
          </a:bodyPr>
          <a:lstStyle/>
          <a:p>
            <a:r>
              <a:rPr lang="fr-FR" b="1" dirty="0" smtClean="0">
                <a:solidFill>
                  <a:prstClr val="black"/>
                </a:solidFill>
              </a:rPr>
              <a:t>1-MCP</a:t>
            </a:r>
            <a:r>
              <a:rPr lang="fr-FR" dirty="0" smtClean="0">
                <a:solidFill>
                  <a:prstClr val="black"/>
                </a:solidFill>
              </a:rPr>
              <a:t> (1-</a:t>
            </a:r>
            <a:r>
              <a:rPr lang="fr-FR" dirty="0" err="1" smtClean="0">
                <a:solidFill>
                  <a:prstClr val="black"/>
                </a:solidFill>
              </a:rPr>
              <a:t>methylcyclopropène</a:t>
            </a:r>
            <a:r>
              <a:rPr lang="fr-FR" dirty="0" smtClean="0">
                <a:solidFill>
                  <a:prstClr val="black"/>
                </a:solidFill>
              </a:rPr>
              <a:t>) qui est un inhibiteur gazeux de l’action de l’éthylène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9"/>
          <p:cNvSpPr txBox="1">
            <a:spLocks noChangeArrowheads="1"/>
          </p:cNvSpPr>
          <p:nvPr/>
        </p:nvSpPr>
        <p:spPr bwMode="auto">
          <a:xfrm>
            <a:off x="0" y="0"/>
            <a:ext cx="9144000" cy="402291"/>
          </a:xfrm>
          <a:prstGeom prst="rect">
            <a:avLst/>
          </a:prstGeom>
          <a:noFill/>
          <a:ln w="25400">
            <a:noFill/>
            <a:miter lim="800000"/>
            <a:headEnd/>
            <a:tailEnd/>
          </a:ln>
          <a:effectLst/>
        </p:spPr>
        <p:txBody>
          <a:bodyPr lIns="90000" tIns="46800" rIns="90000" bIns="46800">
            <a:spAutoFit/>
          </a:bodyPr>
          <a:lstStyle/>
          <a:p>
            <a:pPr>
              <a:spcBef>
                <a:spcPct val="50000"/>
              </a:spcBef>
              <a:buFontTx/>
              <a:buChar char="•"/>
              <a:defRPr/>
            </a:pPr>
            <a:r>
              <a:rPr lang="fr-FR" sz="2000" dirty="0"/>
              <a:t>Utilisation des propriétés d’</a:t>
            </a:r>
            <a:r>
              <a:rPr lang="fr-FR" sz="2000" b="1" dirty="0">
                <a:solidFill>
                  <a:schemeClr val="folHlink"/>
                </a:solidFill>
              </a:rPr>
              <a:t>abscission</a:t>
            </a:r>
          </a:p>
        </p:txBody>
      </p:sp>
      <p:sp>
        <p:nvSpPr>
          <p:cNvPr id="11" name="Text Box 5"/>
          <p:cNvSpPr txBox="1">
            <a:spLocks noChangeArrowheads="1"/>
          </p:cNvSpPr>
          <p:nvPr/>
        </p:nvSpPr>
        <p:spPr bwMode="auto">
          <a:xfrm>
            <a:off x="0" y="5877272"/>
            <a:ext cx="9144000" cy="710067"/>
          </a:xfrm>
          <a:prstGeom prst="rect">
            <a:avLst/>
          </a:prstGeom>
          <a:noFill/>
          <a:ln w="25400">
            <a:noFill/>
            <a:miter lim="800000"/>
            <a:headEnd/>
            <a:tailEnd/>
          </a:ln>
          <a:effectLst/>
        </p:spPr>
        <p:txBody>
          <a:bodyPr lIns="90000" tIns="46800" rIns="90000" bIns="46800">
            <a:spAutoFit/>
          </a:bodyPr>
          <a:lstStyle/>
          <a:p>
            <a:pPr>
              <a:spcBef>
                <a:spcPct val="50000"/>
              </a:spcBef>
              <a:buFontTx/>
              <a:buChar char="•"/>
              <a:defRPr/>
            </a:pPr>
            <a:r>
              <a:rPr lang="fr-FR" sz="2000" dirty="0"/>
              <a:t>Protection des </a:t>
            </a:r>
            <a:r>
              <a:rPr lang="fr-FR" sz="2000" b="1" dirty="0">
                <a:solidFill>
                  <a:schemeClr val="folHlink"/>
                </a:solidFill>
              </a:rPr>
              <a:t>gelées tardives</a:t>
            </a:r>
            <a:r>
              <a:rPr lang="fr-FR" sz="2000" dirty="0"/>
              <a:t> </a:t>
            </a:r>
            <a:r>
              <a:rPr lang="fr-FR" sz="2000" dirty="0" smtClean="0"/>
              <a:t>: l’éthylène </a:t>
            </a:r>
            <a:r>
              <a:rPr lang="fr-FR" sz="2000" dirty="0"/>
              <a:t>stimule la formation de molécules carbonées dans les </a:t>
            </a:r>
            <a:r>
              <a:rPr lang="fr-FR" sz="2000" dirty="0" smtClean="0"/>
              <a:t>tissus (ces molécules </a:t>
            </a:r>
            <a:r>
              <a:rPr lang="fr-FR" sz="2000" dirty="0"/>
              <a:t>ont des propriétés </a:t>
            </a:r>
            <a:r>
              <a:rPr lang="fr-FR" sz="2000" dirty="0" err="1" smtClean="0"/>
              <a:t>cryoprotectrices</a:t>
            </a:r>
            <a:r>
              <a:rPr lang="fr-FR" sz="2000" dirty="0" smtClean="0"/>
              <a:t>)</a:t>
            </a:r>
            <a:endParaRPr lang="fr-FR" sz="2000" dirty="0"/>
          </a:p>
        </p:txBody>
      </p:sp>
      <p:sp>
        <p:nvSpPr>
          <p:cNvPr id="12" name="Text Box 6"/>
          <p:cNvSpPr txBox="1">
            <a:spLocks noChangeArrowheads="1"/>
          </p:cNvSpPr>
          <p:nvPr/>
        </p:nvSpPr>
        <p:spPr bwMode="auto">
          <a:xfrm>
            <a:off x="0" y="4581269"/>
            <a:ext cx="9144000" cy="863955"/>
          </a:xfrm>
          <a:prstGeom prst="rect">
            <a:avLst/>
          </a:prstGeom>
          <a:solidFill>
            <a:schemeClr val="accent6">
              <a:lumMod val="75000"/>
            </a:schemeClr>
          </a:solidFill>
          <a:ln w="25400">
            <a:noFill/>
            <a:miter lim="800000"/>
            <a:headEnd/>
            <a:tailEnd/>
          </a:ln>
        </p:spPr>
        <p:txBody>
          <a:bodyPr lIns="90000" tIns="46800" rIns="90000" bIns="46800">
            <a:spAutoFit/>
          </a:bodyPr>
          <a:lstStyle/>
          <a:p>
            <a:pPr>
              <a:lnSpc>
                <a:spcPct val="125000"/>
              </a:lnSpc>
              <a:spcBef>
                <a:spcPct val="50000"/>
              </a:spcBef>
            </a:pPr>
            <a:r>
              <a:rPr lang="fr-FR" sz="2000" dirty="0" smtClean="0">
                <a:solidFill>
                  <a:schemeClr val="bg1"/>
                </a:solidFill>
              </a:rPr>
              <a:t>pulvérisation </a:t>
            </a:r>
            <a:r>
              <a:rPr lang="fr-FR" sz="2000" dirty="0">
                <a:solidFill>
                  <a:schemeClr val="bg1"/>
                </a:solidFill>
              </a:rPr>
              <a:t>pour faire tomber les fruits déjà trop mûrs ou pourris, et pour laisser les plus beaux fruits se développer</a:t>
            </a:r>
          </a:p>
        </p:txBody>
      </p:sp>
      <p:pic>
        <p:nvPicPr>
          <p:cNvPr id="3074" name="Picture 2" descr="https://aupieddemonarbre.files.wordpress.com/2015/01/pommier-fruit-verger.jpg"/>
          <p:cNvPicPr>
            <a:picLocks noChangeAspect="1" noChangeArrowheads="1"/>
          </p:cNvPicPr>
          <p:nvPr/>
        </p:nvPicPr>
        <p:blipFill>
          <a:blip r:embed="rId2" cstate="print"/>
          <a:srcRect/>
          <a:stretch>
            <a:fillRect/>
          </a:stretch>
        </p:blipFill>
        <p:spPr bwMode="auto">
          <a:xfrm>
            <a:off x="0" y="476672"/>
            <a:ext cx="6480000" cy="3642353"/>
          </a:xfrm>
          <a:prstGeom prst="rect">
            <a:avLst/>
          </a:prstGeom>
          <a:noFill/>
        </p:spPr>
      </p:pic>
      <p:sp>
        <p:nvSpPr>
          <p:cNvPr id="10" name="Text Box 10"/>
          <p:cNvSpPr txBox="1">
            <a:spLocks noChangeArrowheads="1"/>
          </p:cNvSpPr>
          <p:nvPr/>
        </p:nvSpPr>
        <p:spPr bwMode="auto">
          <a:xfrm>
            <a:off x="0" y="3645024"/>
            <a:ext cx="9144000" cy="863955"/>
          </a:xfrm>
          <a:prstGeom prst="rect">
            <a:avLst/>
          </a:prstGeom>
          <a:solidFill>
            <a:schemeClr val="accent6">
              <a:lumMod val="60000"/>
              <a:lumOff val="40000"/>
            </a:schemeClr>
          </a:solidFill>
          <a:ln w="25400">
            <a:noFill/>
            <a:miter lim="800000"/>
            <a:headEnd/>
            <a:tailEnd/>
          </a:ln>
        </p:spPr>
        <p:txBody>
          <a:bodyPr wrap="square" lIns="90000" tIns="46800" rIns="90000" bIns="46800">
            <a:spAutoFit/>
          </a:bodyPr>
          <a:lstStyle/>
          <a:p>
            <a:pPr>
              <a:lnSpc>
                <a:spcPct val="125000"/>
              </a:lnSpc>
              <a:spcBef>
                <a:spcPct val="50000"/>
              </a:spcBef>
            </a:pPr>
            <a:r>
              <a:rPr lang="fr-FR" sz="2000" dirty="0" smtClean="0"/>
              <a:t>exploitations </a:t>
            </a:r>
            <a:r>
              <a:rPr lang="fr-FR" sz="2000" dirty="0"/>
              <a:t>mécanisées </a:t>
            </a:r>
            <a:r>
              <a:rPr lang="fr-FR" sz="2000" dirty="0" smtClean="0"/>
              <a:t>: </a:t>
            </a:r>
            <a:r>
              <a:rPr lang="fr-FR" sz="2000" dirty="0"/>
              <a:t>pulvérisation d’éthylène pour que les fruits se détachent plus facilement sans dommages pour l’arbre.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4 : l'Ethylène est impliqué dans le nanisme des plantes. Ici, l'influence du vent sur la croissance des pins maritimes - © N. Dorion">
            <a:hlinkClick r:id="rId2" tooltip="Figure 4 : l'Ethylène est impliqué dans le nanisme des plantes. Ici, l'influence du vent sur la croissance des pins maritimes - © N. Dorion"/>
          </p:cNvPr>
          <p:cNvPicPr>
            <a:picLocks noChangeAspect="1" noChangeArrowheads="1"/>
          </p:cNvPicPr>
          <p:nvPr/>
        </p:nvPicPr>
        <p:blipFill>
          <a:blip r:embed="rId3" cstate="print"/>
          <a:srcRect/>
          <a:stretch>
            <a:fillRect/>
          </a:stretch>
        </p:blipFill>
        <p:spPr bwMode="auto">
          <a:xfrm>
            <a:off x="0" y="0"/>
            <a:ext cx="6381750" cy="4791076"/>
          </a:xfrm>
          <a:prstGeom prst="rect">
            <a:avLst/>
          </a:prstGeom>
          <a:noFill/>
        </p:spPr>
      </p:pic>
      <p:sp>
        <p:nvSpPr>
          <p:cNvPr id="6" name="Rectangle 5"/>
          <p:cNvSpPr/>
          <p:nvPr/>
        </p:nvSpPr>
        <p:spPr>
          <a:xfrm>
            <a:off x="0" y="5013176"/>
            <a:ext cx="9144000" cy="1631216"/>
          </a:xfrm>
          <a:prstGeom prst="rect">
            <a:avLst/>
          </a:prstGeom>
          <a:solidFill>
            <a:schemeClr val="bg1"/>
          </a:solidFill>
        </p:spPr>
        <p:txBody>
          <a:bodyPr wrap="square">
            <a:spAutoFit/>
          </a:bodyPr>
          <a:lstStyle/>
          <a:p>
            <a:pPr>
              <a:buFont typeface="Wingdings" pitchFamily="2" charset="2"/>
              <a:buChar char="§"/>
            </a:pPr>
            <a:r>
              <a:rPr lang="fr-FR" sz="2000" dirty="0" smtClean="0"/>
              <a:t>enjeu majeur de la pratique horticole actuelle = limitation de l’utilisation des produits chimiques. </a:t>
            </a:r>
          </a:p>
          <a:p>
            <a:pPr>
              <a:buFont typeface="Wingdings" pitchFamily="2" charset="2"/>
              <a:buChar char="§"/>
            </a:pPr>
            <a:r>
              <a:rPr lang="fr-FR" sz="2000" dirty="0" smtClean="0"/>
              <a:t>au lieu d’utiliser les </a:t>
            </a:r>
            <a:r>
              <a:rPr lang="fr-FR" sz="2000" dirty="0" err="1" smtClean="0"/>
              <a:t>nanifiants</a:t>
            </a:r>
            <a:r>
              <a:rPr lang="fr-FR" sz="2000" dirty="0" smtClean="0"/>
              <a:t> ou l’</a:t>
            </a:r>
            <a:r>
              <a:rPr lang="fr-FR" sz="2000" dirty="0" err="1" smtClean="0"/>
              <a:t>éthéphon</a:t>
            </a:r>
            <a:r>
              <a:rPr lang="fr-FR" sz="2000" dirty="0" smtClean="0"/>
              <a:t> pour limiter le phénomène d’étiolement, on peut tenter </a:t>
            </a:r>
            <a:r>
              <a:rPr lang="fr-FR" sz="2000" b="1" dirty="0" smtClean="0"/>
              <a:t>d’appliquer une ventilation</a:t>
            </a:r>
            <a:r>
              <a:rPr lang="fr-FR" sz="2000" dirty="0" smtClean="0"/>
              <a:t>. Cette méthode est déjà pratiquée en production sous abris de jeunes plants de légumes destinés aux particuliers. </a:t>
            </a:r>
            <a:endParaRPr lang="fr-FR" sz="2000" dirty="0"/>
          </a:p>
        </p:txBody>
      </p:sp>
      <p:sp>
        <p:nvSpPr>
          <p:cNvPr id="7" name="Rectangle 6"/>
          <p:cNvSpPr/>
          <p:nvPr/>
        </p:nvSpPr>
        <p:spPr>
          <a:xfrm>
            <a:off x="2735288" y="188640"/>
            <a:ext cx="6408712" cy="1323439"/>
          </a:xfrm>
          <a:prstGeom prst="rect">
            <a:avLst/>
          </a:prstGeom>
          <a:solidFill>
            <a:srgbClr val="00B0F0"/>
          </a:solidFill>
        </p:spPr>
        <p:txBody>
          <a:bodyPr wrap="square">
            <a:spAutoFit/>
          </a:bodyPr>
          <a:lstStyle/>
          <a:p>
            <a:pPr lvl="0"/>
            <a:r>
              <a:rPr lang="fr-FR" sz="2000" dirty="0" smtClean="0">
                <a:solidFill>
                  <a:schemeClr val="bg1"/>
                </a:solidFill>
              </a:rPr>
              <a:t>Effet du vent: </a:t>
            </a:r>
          </a:p>
          <a:p>
            <a:pPr lvl="0"/>
            <a:r>
              <a:rPr lang="fr-FR" sz="2000" dirty="0" smtClean="0">
                <a:solidFill>
                  <a:schemeClr val="bg1"/>
                </a:solidFill>
              </a:rPr>
              <a:t>dans les zones ventées du littoral, les pins maritimes sont d’autant + grands et - tortueux qu’ils sont loin de la mer ou protégés par 2 ou 3 cordons de dunes. </a:t>
            </a:r>
          </a:p>
        </p:txBody>
      </p:sp>
      <p:sp>
        <p:nvSpPr>
          <p:cNvPr id="8" name="Rectangle 7"/>
          <p:cNvSpPr/>
          <p:nvPr/>
        </p:nvSpPr>
        <p:spPr>
          <a:xfrm>
            <a:off x="3923928" y="1772816"/>
            <a:ext cx="5220072" cy="461665"/>
          </a:xfrm>
          <a:prstGeom prst="rect">
            <a:avLst/>
          </a:prstGeom>
          <a:solidFill>
            <a:srgbClr val="C00000"/>
          </a:solidFill>
        </p:spPr>
        <p:txBody>
          <a:bodyPr wrap="square">
            <a:spAutoFit/>
          </a:bodyPr>
          <a:lstStyle/>
          <a:p>
            <a:r>
              <a:rPr lang="fr-FR" sz="2400" dirty="0" smtClean="0">
                <a:solidFill>
                  <a:schemeClr val="bg1"/>
                </a:solidFill>
              </a:rPr>
              <a:t>éthylène impliqué dans ce nanisme</a:t>
            </a:r>
            <a:endParaRPr lang="fr-FR" sz="2400" dirty="0">
              <a:solidFill>
                <a:schemeClr val="bg1"/>
              </a:solidFill>
            </a:endParaRPr>
          </a:p>
        </p:txBody>
      </p:sp>
      <p:sp>
        <p:nvSpPr>
          <p:cNvPr id="9" name="Rectangle 8"/>
          <p:cNvSpPr/>
          <p:nvPr/>
        </p:nvSpPr>
        <p:spPr>
          <a:xfrm>
            <a:off x="2378894" y="2708920"/>
            <a:ext cx="6765106" cy="707886"/>
          </a:xfrm>
          <a:prstGeom prst="rect">
            <a:avLst/>
          </a:prstGeom>
          <a:solidFill>
            <a:srgbClr val="7030A0"/>
          </a:solidFill>
        </p:spPr>
        <p:txBody>
          <a:bodyPr wrap="square">
            <a:spAutoFit/>
          </a:bodyPr>
          <a:lstStyle/>
          <a:p>
            <a:pPr lvl="0"/>
            <a:r>
              <a:rPr lang="fr-FR" sz="2000" dirty="0" smtClean="0">
                <a:solidFill>
                  <a:schemeClr val="bg1"/>
                </a:solidFill>
              </a:rPr>
              <a:t>nanisme du au vent peut être annulé en traitant les plantes par un inhibiteur d’action de l’éthylène ici le thiosulfate d’argent.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76672"/>
            <a:ext cx="9144000" cy="400110"/>
          </a:xfrm>
          <a:prstGeom prst="rect">
            <a:avLst/>
          </a:prstGeom>
          <a:solidFill>
            <a:schemeClr val="bg2">
              <a:lumMod val="50000"/>
            </a:schemeClr>
          </a:solidFill>
        </p:spPr>
        <p:txBody>
          <a:bodyPr wrap="square">
            <a:spAutoFit/>
          </a:bodyPr>
          <a:lstStyle/>
          <a:p>
            <a:r>
              <a:rPr lang="fr-FR" sz="2000" dirty="0" smtClean="0">
                <a:solidFill>
                  <a:schemeClr val="bg1"/>
                </a:solidFill>
              </a:rPr>
              <a:t>manipulations génétiques en vue de </a:t>
            </a:r>
            <a:r>
              <a:rPr lang="fr-FR" sz="2000" b="1" dirty="0" smtClean="0">
                <a:solidFill>
                  <a:schemeClr val="bg1"/>
                </a:solidFill>
              </a:rPr>
              <a:t>contrôler la maturation</a:t>
            </a:r>
            <a:endParaRPr lang="fr-FR" sz="2000" dirty="0" smtClean="0">
              <a:solidFill>
                <a:schemeClr val="bg1"/>
              </a:solidFill>
            </a:endParaRPr>
          </a:p>
        </p:txBody>
      </p:sp>
      <p:sp>
        <p:nvSpPr>
          <p:cNvPr id="5" name="Rectangle 4"/>
          <p:cNvSpPr/>
          <p:nvPr/>
        </p:nvSpPr>
        <p:spPr>
          <a:xfrm>
            <a:off x="0" y="116632"/>
            <a:ext cx="3835549" cy="400110"/>
          </a:xfrm>
          <a:prstGeom prst="rect">
            <a:avLst/>
          </a:prstGeom>
        </p:spPr>
        <p:txBody>
          <a:bodyPr wrap="square">
            <a:spAutoFit/>
          </a:bodyPr>
          <a:lstStyle/>
          <a:p>
            <a:pPr lvl="0"/>
            <a:r>
              <a:rPr lang="fr-FR" sz="2000" b="1" dirty="0" smtClean="0">
                <a:solidFill>
                  <a:prstClr val="black"/>
                </a:solidFill>
              </a:rPr>
              <a:t>Applications biotechnologiques</a:t>
            </a:r>
          </a:p>
        </p:txBody>
      </p:sp>
      <p:sp>
        <p:nvSpPr>
          <p:cNvPr id="6" name="Rectangle 5"/>
          <p:cNvSpPr/>
          <p:nvPr/>
        </p:nvSpPr>
        <p:spPr>
          <a:xfrm>
            <a:off x="251520" y="1268760"/>
            <a:ext cx="8496944" cy="2246769"/>
          </a:xfrm>
          <a:prstGeom prst="rect">
            <a:avLst/>
          </a:prstGeom>
        </p:spPr>
        <p:txBody>
          <a:bodyPr wrap="square">
            <a:spAutoFit/>
          </a:bodyPr>
          <a:lstStyle/>
          <a:p>
            <a:pPr lvl="0"/>
            <a:r>
              <a:rPr lang="fr-FR" sz="2000" dirty="0" smtClean="0">
                <a:solidFill>
                  <a:prstClr val="black"/>
                </a:solidFill>
              </a:rPr>
              <a:t>De nombreuses pertes de fruits résultent de phénomènes de maturation / sénescence non contrôlés après la récolte. </a:t>
            </a:r>
          </a:p>
          <a:p>
            <a:pPr lvl="1">
              <a:buFont typeface="Wingdings" pitchFamily="2" charset="2"/>
              <a:buChar char="§"/>
            </a:pPr>
            <a:r>
              <a:rPr lang="fr-FR" sz="2000" dirty="0" smtClean="0">
                <a:solidFill>
                  <a:prstClr val="black"/>
                </a:solidFill>
              </a:rPr>
              <a:t> Les interventions ont porté sur la </a:t>
            </a:r>
            <a:r>
              <a:rPr lang="fr-FR" sz="2000" b="1" dirty="0" smtClean="0">
                <a:solidFill>
                  <a:prstClr val="black"/>
                </a:solidFill>
              </a:rPr>
              <a:t>sous-expression des gènes d’ACC </a:t>
            </a:r>
            <a:r>
              <a:rPr lang="fr-FR" sz="2000" b="1" dirty="0" err="1" smtClean="0">
                <a:solidFill>
                  <a:prstClr val="black"/>
                </a:solidFill>
              </a:rPr>
              <a:t>synthase</a:t>
            </a:r>
            <a:r>
              <a:rPr lang="fr-FR" sz="2000" b="1" dirty="0" smtClean="0">
                <a:solidFill>
                  <a:prstClr val="black"/>
                </a:solidFill>
              </a:rPr>
              <a:t> </a:t>
            </a:r>
            <a:r>
              <a:rPr lang="fr-FR" sz="2000" dirty="0" smtClean="0">
                <a:solidFill>
                  <a:prstClr val="black"/>
                </a:solidFill>
              </a:rPr>
              <a:t>ou  sur la surexpression d’un gène bactérien d’ACC désaminase du genre </a:t>
            </a:r>
            <a:r>
              <a:rPr lang="fr-FR" sz="2000" dirty="0" err="1" smtClean="0">
                <a:solidFill>
                  <a:prstClr val="black"/>
                </a:solidFill>
              </a:rPr>
              <a:t>Pseudomonas</a:t>
            </a:r>
            <a:r>
              <a:rPr lang="fr-FR" sz="2000" dirty="0" smtClean="0">
                <a:solidFill>
                  <a:prstClr val="black"/>
                </a:solidFill>
              </a:rPr>
              <a:t> qui réalise la conversion (ACC </a:t>
            </a:r>
            <a:r>
              <a:rPr lang="fr-FR" sz="2000" dirty="0" err="1" smtClean="0">
                <a:solidFill>
                  <a:prstClr val="black"/>
                </a:solidFill>
              </a:rPr>
              <a:t>acétobutyrate</a:t>
            </a:r>
            <a:r>
              <a:rPr lang="fr-FR" sz="2000" dirty="0" smtClean="0">
                <a:solidFill>
                  <a:prstClr val="black"/>
                </a:solidFill>
              </a:rPr>
              <a:t>) </a:t>
            </a:r>
          </a:p>
          <a:p>
            <a:pPr lvl="0"/>
            <a:r>
              <a:rPr lang="fr-FR" sz="2000" dirty="0" smtClean="0">
                <a:solidFill>
                  <a:prstClr val="black"/>
                </a:solidFill>
              </a:rPr>
              <a:t>Par ces différentes stratégies on a pu obtenir des plantes à maturation différée (tomate, melon…). </a:t>
            </a:r>
          </a:p>
        </p:txBody>
      </p:sp>
      <p:sp>
        <p:nvSpPr>
          <p:cNvPr id="7" name="Rectangle 6"/>
          <p:cNvSpPr/>
          <p:nvPr/>
        </p:nvSpPr>
        <p:spPr>
          <a:xfrm>
            <a:off x="899592" y="3789040"/>
            <a:ext cx="7525344" cy="2554545"/>
          </a:xfrm>
          <a:prstGeom prst="rect">
            <a:avLst/>
          </a:prstGeom>
          <a:solidFill>
            <a:srgbClr val="FF6600"/>
          </a:solidFill>
        </p:spPr>
        <p:txBody>
          <a:bodyPr wrap="square">
            <a:spAutoFit/>
          </a:bodyPr>
          <a:lstStyle/>
          <a:p>
            <a:pPr lvl="0"/>
            <a:r>
              <a:rPr lang="fr-FR" sz="2000" dirty="0" smtClean="0">
                <a:solidFill>
                  <a:schemeClr val="bg1"/>
                </a:solidFill>
              </a:rPr>
              <a:t>La maturation peut être déclenchée par apport d’éthylène (comme c’est le cas industriellement pour la banane récoltée verte). </a:t>
            </a:r>
          </a:p>
          <a:p>
            <a:pPr lvl="0"/>
            <a:r>
              <a:rPr lang="fr-FR" sz="2000" dirty="0" smtClean="0">
                <a:solidFill>
                  <a:schemeClr val="bg1"/>
                </a:solidFill>
              </a:rPr>
              <a:t>Une amélioration du procédé consiste en </a:t>
            </a:r>
            <a:r>
              <a:rPr lang="fr-FR" sz="2000" b="1" dirty="0" smtClean="0">
                <a:solidFill>
                  <a:schemeClr val="bg1"/>
                </a:solidFill>
              </a:rPr>
              <a:t>l’utilisation de promoteurs spécifiques </a:t>
            </a:r>
            <a:r>
              <a:rPr lang="fr-FR" sz="2000" dirty="0" smtClean="0">
                <a:solidFill>
                  <a:schemeClr val="bg1"/>
                </a:solidFill>
              </a:rPr>
              <a:t>associés à ces gènes. </a:t>
            </a:r>
          </a:p>
          <a:p>
            <a:pPr lvl="1">
              <a:buFont typeface="Wingdings" pitchFamily="2" charset="2"/>
              <a:buChar char="§"/>
            </a:pPr>
            <a:r>
              <a:rPr lang="fr-FR" sz="2000" dirty="0" smtClean="0">
                <a:solidFill>
                  <a:schemeClr val="bg1"/>
                </a:solidFill>
              </a:rPr>
              <a:t>fruit spécifique pour éviter des effets </a:t>
            </a:r>
            <a:r>
              <a:rPr lang="fr-FR" sz="2000" dirty="0" err="1" smtClean="0">
                <a:solidFill>
                  <a:schemeClr val="bg1"/>
                </a:solidFill>
              </a:rPr>
              <a:t>pléiotropiques</a:t>
            </a:r>
            <a:r>
              <a:rPr lang="fr-FR" sz="2000" dirty="0" smtClean="0">
                <a:solidFill>
                  <a:schemeClr val="bg1"/>
                </a:solidFill>
              </a:rPr>
              <a:t> </a:t>
            </a:r>
          </a:p>
          <a:p>
            <a:pPr lvl="1">
              <a:buFont typeface="Wingdings" pitchFamily="2" charset="2"/>
              <a:buChar char="§"/>
            </a:pPr>
            <a:r>
              <a:rPr lang="fr-FR" sz="2000" dirty="0" smtClean="0">
                <a:solidFill>
                  <a:schemeClr val="bg1"/>
                </a:solidFill>
              </a:rPr>
              <a:t>ou inductibles par des conditions particulières </a:t>
            </a:r>
          </a:p>
          <a:p>
            <a:pPr lvl="1">
              <a:buFont typeface="Wingdings" pitchFamily="2" charset="2"/>
              <a:buChar char="§"/>
            </a:pPr>
            <a:r>
              <a:rPr lang="fr-FR" sz="2000" dirty="0" smtClean="0">
                <a:solidFill>
                  <a:schemeClr val="bg1"/>
                </a:solidFill>
              </a:rPr>
              <a:t>lumière inductible et transfert à l’obscurité par ex pour initier la maturation</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p:cNvPicPr>
            <a:picLocks noChangeAspect="1" noChangeArrowheads="1"/>
          </p:cNvPicPr>
          <p:nvPr/>
        </p:nvPicPr>
        <p:blipFill>
          <a:blip r:embed="rId2" cstate="print">
            <a:grayscl/>
          </a:blip>
          <a:srcRect/>
          <a:stretch>
            <a:fillRect/>
          </a:stretch>
        </p:blipFill>
        <p:spPr bwMode="auto">
          <a:xfrm>
            <a:off x="5076056" y="548680"/>
            <a:ext cx="3874368" cy="3689503"/>
          </a:xfrm>
          <a:prstGeom prst="rect">
            <a:avLst/>
          </a:prstGeom>
          <a:noFill/>
          <a:ln w="9525">
            <a:noFill/>
            <a:miter lim="800000"/>
            <a:headEnd/>
            <a:tailEnd/>
          </a:ln>
        </p:spPr>
      </p:pic>
      <p:sp>
        <p:nvSpPr>
          <p:cNvPr id="35" name="Rectangle 34"/>
          <p:cNvSpPr/>
          <p:nvPr/>
        </p:nvSpPr>
        <p:spPr>
          <a:xfrm>
            <a:off x="0" y="0"/>
            <a:ext cx="4813300" cy="400110"/>
          </a:xfrm>
          <a:prstGeom prst="rect">
            <a:avLst/>
          </a:prstGeom>
        </p:spPr>
        <p:txBody>
          <a:bodyPr wrap="square">
            <a:spAutoFit/>
          </a:bodyPr>
          <a:lstStyle/>
          <a:p>
            <a:pPr lvl="0"/>
            <a:r>
              <a:rPr lang="fr-FR" sz="2000" b="1" dirty="0" smtClean="0">
                <a:solidFill>
                  <a:prstClr val="black"/>
                </a:solidFill>
              </a:rPr>
              <a:t>2.7.1 Structure chimique et synthèse</a:t>
            </a:r>
          </a:p>
        </p:txBody>
      </p:sp>
      <p:sp>
        <p:nvSpPr>
          <p:cNvPr id="33" name="Rectangle 32"/>
          <p:cNvSpPr/>
          <p:nvPr/>
        </p:nvSpPr>
        <p:spPr>
          <a:xfrm>
            <a:off x="0" y="0"/>
            <a:ext cx="4078681" cy="1323439"/>
          </a:xfrm>
          <a:prstGeom prst="rect">
            <a:avLst/>
          </a:prstGeom>
          <a:solidFill>
            <a:schemeClr val="bg1"/>
          </a:solidFill>
        </p:spPr>
        <p:txBody>
          <a:bodyPr wrap="square">
            <a:spAutoFit/>
          </a:bodyPr>
          <a:lstStyle/>
          <a:p>
            <a:r>
              <a:rPr lang="fr-FR" sz="2000" dirty="0" smtClean="0"/>
              <a:t>2.7 LES JASMONATES</a:t>
            </a:r>
          </a:p>
          <a:p>
            <a:endParaRPr lang="fr-FR" sz="2000" dirty="0" smtClean="0"/>
          </a:p>
          <a:p>
            <a:r>
              <a:rPr lang="fr-FR" sz="2000" b="1" dirty="0" smtClean="0"/>
              <a:t>2.7.1 Structure chimique et synthèse</a:t>
            </a:r>
          </a:p>
          <a:p>
            <a:r>
              <a:rPr lang="fr-FR" sz="2000" b="1" dirty="0" smtClean="0"/>
              <a:t>2.7.2 Effets principaux</a:t>
            </a:r>
            <a:endParaRPr lang="fr-FR" sz="2000" dirty="0" smtClean="0"/>
          </a:p>
        </p:txBody>
      </p:sp>
      <p:sp>
        <p:nvSpPr>
          <p:cNvPr id="6" name="Text Box 8"/>
          <p:cNvSpPr txBox="1">
            <a:spLocks noChangeArrowheads="1"/>
          </p:cNvSpPr>
          <p:nvPr/>
        </p:nvSpPr>
        <p:spPr bwMode="auto">
          <a:xfrm>
            <a:off x="0" y="5683314"/>
            <a:ext cx="4355976" cy="553998"/>
          </a:xfrm>
          <a:prstGeom prst="rect">
            <a:avLst/>
          </a:prstGeom>
          <a:solidFill>
            <a:schemeClr val="accent4">
              <a:lumMod val="75000"/>
            </a:schemeClr>
          </a:solidFill>
          <a:ln w="25400">
            <a:noFill/>
            <a:miter lim="800000"/>
            <a:headEnd/>
            <a:tailEnd/>
          </a:ln>
        </p:spPr>
        <p:txBody>
          <a:bodyPr wrap="square">
            <a:spAutoFit/>
          </a:bodyPr>
          <a:lstStyle/>
          <a:p>
            <a:pPr>
              <a:lnSpc>
                <a:spcPct val="150000"/>
              </a:lnSpc>
              <a:spcBef>
                <a:spcPct val="50000"/>
              </a:spcBef>
            </a:pPr>
            <a:r>
              <a:rPr lang="fr-FR" sz="2000" dirty="0" smtClean="0">
                <a:solidFill>
                  <a:schemeClr val="bg1"/>
                </a:solidFill>
              </a:rPr>
              <a:t>Action sur le développement du pollen</a:t>
            </a:r>
            <a:endParaRPr lang="fr-FR" sz="2000" dirty="0">
              <a:solidFill>
                <a:schemeClr val="bg1"/>
              </a:solidFill>
            </a:endParaRPr>
          </a:p>
        </p:txBody>
      </p:sp>
      <p:grpSp>
        <p:nvGrpSpPr>
          <p:cNvPr id="8" name="Groupe 7"/>
          <p:cNvGrpSpPr/>
          <p:nvPr/>
        </p:nvGrpSpPr>
        <p:grpSpPr>
          <a:xfrm>
            <a:off x="0" y="2298938"/>
            <a:ext cx="4158767" cy="1788006"/>
            <a:chOff x="0" y="1484784"/>
            <a:chExt cx="4158767" cy="1788006"/>
          </a:xfrm>
        </p:grpSpPr>
        <p:sp>
          <p:nvSpPr>
            <p:cNvPr id="63" name="Rectangle 62"/>
            <p:cNvSpPr/>
            <p:nvPr/>
          </p:nvSpPr>
          <p:spPr>
            <a:xfrm>
              <a:off x="0" y="1484784"/>
              <a:ext cx="4158767" cy="707886"/>
            </a:xfrm>
            <a:prstGeom prst="rect">
              <a:avLst/>
            </a:prstGeom>
          </p:spPr>
          <p:txBody>
            <a:bodyPr wrap="none">
              <a:spAutoFit/>
            </a:bodyPr>
            <a:lstStyle/>
            <a:p>
              <a:r>
                <a:rPr lang="fr-FR" sz="2000" dirty="0" err="1" smtClean="0"/>
                <a:t>oxylipine</a:t>
              </a:r>
              <a:r>
                <a:rPr lang="fr-FR" sz="2000" dirty="0" smtClean="0"/>
                <a:t> parmi les mieux étudiés:</a:t>
              </a:r>
            </a:p>
            <a:p>
              <a:r>
                <a:rPr lang="fr-FR" sz="2000" dirty="0" smtClean="0"/>
                <a:t>acide </a:t>
              </a:r>
              <a:r>
                <a:rPr lang="fr-FR" sz="2000" dirty="0" err="1" smtClean="0"/>
                <a:t>jasmonique</a:t>
              </a:r>
              <a:r>
                <a:rPr lang="fr-FR" sz="2000" dirty="0" smtClean="0"/>
                <a:t> et </a:t>
              </a:r>
              <a:r>
                <a:rPr lang="fr-FR" sz="2000" dirty="0" err="1" smtClean="0"/>
                <a:t>methyljasmonate</a:t>
              </a:r>
              <a:endParaRPr lang="fr-FR" sz="2000" dirty="0" smtClean="0"/>
            </a:p>
          </p:txBody>
        </p:sp>
        <p:sp>
          <p:nvSpPr>
            <p:cNvPr id="7" name="Rectangle 6"/>
            <p:cNvSpPr/>
            <p:nvPr/>
          </p:nvSpPr>
          <p:spPr>
            <a:xfrm>
              <a:off x="0" y="2564904"/>
              <a:ext cx="4032448" cy="707886"/>
            </a:xfrm>
            <a:prstGeom prst="rect">
              <a:avLst/>
            </a:prstGeom>
            <a:solidFill>
              <a:schemeClr val="accent3">
                <a:lumMod val="50000"/>
              </a:schemeClr>
            </a:solidFill>
          </p:spPr>
          <p:txBody>
            <a:bodyPr wrap="square">
              <a:spAutoFit/>
            </a:bodyPr>
            <a:lstStyle/>
            <a:p>
              <a:r>
                <a:rPr lang="fr-FR" sz="2000" dirty="0" smtClean="0">
                  <a:solidFill>
                    <a:schemeClr val="bg1"/>
                  </a:solidFill>
                </a:rPr>
                <a:t>Analogies structurales avec les prostaglandines des tissus animaux</a:t>
              </a:r>
            </a:p>
          </p:txBody>
        </p:sp>
      </p:grpSp>
      <p:sp>
        <p:nvSpPr>
          <p:cNvPr id="9" name="Rectangle 8"/>
          <p:cNvSpPr/>
          <p:nvPr/>
        </p:nvSpPr>
        <p:spPr>
          <a:xfrm>
            <a:off x="0" y="4531186"/>
            <a:ext cx="8892480" cy="967957"/>
          </a:xfrm>
          <a:prstGeom prst="rect">
            <a:avLst/>
          </a:prstGeom>
          <a:solidFill>
            <a:srgbClr val="FFC000"/>
          </a:solidFill>
        </p:spPr>
        <p:txBody>
          <a:bodyPr wrap="square">
            <a:spAutoFit/>
          </a:bodyPr>
          <a:lstStyle/>
          <a:p>
            <a:pPr lvl="0">
              <a:lnSpc>
                <a:spcPct val="150000"/>
              </a:lnSpc>
              <a:spcBef>
                <a:spcPct val="50000"/>
              </a:spcBef>
            </a:pPr>
            <a:r>
              <a:rPr lang="fr-FR" sz="2000" dirty="0" smtClean="0"/>
              <a:t>Intervient dans la </a:t>
            </a:r>
            <a:r>
              <a:rPr lang="fr-FR" sz="2000" b="1" dirty="0" smtClean="0"/>
              <a:t>défense</a:t>
            </a:r>
            <a:r>
              <a:rPr lang="fr-FR" sz="2000" dirty="0" smtClean="0"/>
              <a:t> des plantes suite à aux stress biotiques ou abiotiques : induit synthèse d’inhibiteurs de protéases 	= </a:t>
            </a:r>
            <a:r>
              <a:rPr lang="fr-FR" sz="2000" b="1" dirty="0" smtClean="0"/>
              <a:t>molécules d’attaque des parasites</a:t>
            </a:r>
            <a:endParaRPr lang="fr-FR"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ppt_x"/>
                                          </p:val>
                                        </p:tav>
                                      </p:tavLst>
                                    </p:anim>
                                    <p:anim calcmode="lin" valueType="num">
                                      <p:cBhvr additive="base">
                                        <p:cTn id="7" dur="500"/>
                                        <p:tgtEl>
                                          <p:spTgt spid="33"/>
                                        </p:tgtEl>
                                        <p:attrNameLst>
                                          <p:attrName>ppt_y</p:attrName>
                                        </p:attrNameLst>
                                      </p:cBhvr>
                                      <p:tavLst>
                                        <p:tav tm="0">
                                          <p:val>
                                            <p:strVal val="ppt_y"/>
                                          </p:val>
                                        </p:tav>
                                        <p:tav tm="100000">
                                          <p:val>
                                            <p:strVal val="1+ppt_h/2"/>
                                          </p:val>
                                        </p:tav>
                                      </p:tavLst>
                                    </p:anim>
                                    <p:set>
                                      <p:cBhvr>
                                        <p:cTn id="8" dur="1" fill="hold">
                                          <p:stCondLst>
                                            <p:cond delay="499"/>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ark.itc.u-tokyo.ac.jp/biotec-res-ctr/kampo/eng/images/img_research_plant_fig01_big.jpg"/>
          <p:cNvPicPr>
            <a:picLocks noChangeAspect="1" noChangeArrowheads="1"/>
          </p:cNvPicPr>
          <p:nvPr/>
        </p:nvPicPr>
        <p:blipFill>
          <a:blip r:embed="rId2" cstate="print"/>
          <a:srcRect/>
          <a:stretch>
            <a:fillRect/>
          </a:stretch>
        </p:blipFill>
        <p:spPr bwMode="auto">
          <a:xfrm>
            <a:off x="179512" y="404664"/>
            <a:ext cx="8766336" cy="6237312"/>
          </a:xfrm>
          <a:prstGeom prst="rect">
            <a:avLst/>
          </a:prstGeom>
          <a:noFill/>
        </p:spPr>
      </p:pic>
      <p:sp>
        <p:nvSpPr>
          <p:cNvPr id="3" name="Ellipse 2"/>
          <p:cNvSpPr/>
          <p:nvPr/>
        </p:nvSpPr>
        <p:spPr>
          <a:xfrm>
            <a:off x="2555776" y="2276872"/>
            <a:ext cx="1224136" cy="136815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555776" y="2564904"/>
            <a:ext cx="1589997" cy="646331"/>
          </a:xfrm>
          <a:prstGeom prst="rect">
            <a:avLst/>
          </a:prstGeom>
        </p:spPr>
        <p:txBody>
          <a:bodyPr wrap="square">
            <a:spAutoFit/>
          </a:bodyPr>
          <a:lstStyle/>
          <a:p>
            <a:r>
              <a:rPr lang="fr-FR" b="1" dirty="0" smtClean="0"/>
              <a:t>acide </a:t>
            </a:r>
            <a:r>
              <a:rPr lang="fr-FR" b="1" dirty="0" err="1" smtClean="0"/>
              <a:t>jasmonique</a:t>
            </a:r>
            <a:r>
              <a:rPr lang="fr-FR" b="1" dirty="0" smtClean="0"/>
              <a:t> </a:t>
            </a:r>
            <a:endParaRPr lang="fr-FR" b="1" dirty="0"/>
          </a:p>
        </p:txBody>
      </p:sp>
      <p:sp>
        <p:nvSpPr>
          <p:cNvPr id="5" name="Rectangle 4"/>
          <p:cNvSpPr/>
          <p:nvPr/>
        </p:nvSpPr>
        <p:spPr>
          <a:xfrm>
            <a:off x="0" y="6597352"/>
            <a:ext cx="8748464" cy="307777"/>
          </a:xfrm>
          <a:prstGeom prst="rect">
            <a:avLst/>
          </a:prstGeom>
        </p:spPr>
        <p:txBody>
          <a:bodyPr wrap="square">
            <a:spAutoFit/>
          </a:bodyPr>
          <a:lstStyle/>
          <a:p>
            <a:r>
              <a:rPr lang="en-US" sz="1400" dirty="0" smtClean="0"/>
              <a:t>http://park.itc.u-tokyo.ac.jp/biotec-res-ctr/kampo/eng/research_plant.html</a:t>
            </a:r>
            <a:endParaRPr lang="en-US" sz="1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6818"/>
            <a:ext cx="4078681" cy="707886"/>
          </a:xfrm>
          <a:prstGeom prst="rect">
            <a:avLst/>
          </a:prstGeom>
          <a:solidFill>
            <a:schemeClr val="bg1"/>
          </a:solidFill>
        </p:spPr>
        <p:txBody>
          <a:bodyPr wrap="square">
            <a:spAutoFit/>
          </a:bodyPr>
          <a:lstStyle/>
          <a:p>
            <a:r>
              <a:rPr lang="fr-FR" sz="2000" dirty="0" smtClean="0"/>
              <a:t>2.8 AUTRES MOLECULES</a:t>
            </a:r>
          </a:p>
          <a:p>
            <a:endParaRPr lang="fr-FR" sz="2000" dirty="0" smtClean="0"/>
          </a:p>
        </p:txBody>
      </p:sp>
      <p:sp>
        <p:nvSpPr>
          <p:cNvPr id="5" name="Rectangle 4"/>
          <p:cNvSpPr/>
          <p:nvPr/>
        </p:nvSpPr>
        <p:spPr>
          <a:xfrm>
            <a:off x="0" y="836712"/>
            <a:ext cx="2658228" cy="400110"/>
          </a:xfrm>
          <a:prstGeom prst="rect">
            <a:avLst/>
          </a:prstGeom>
        </p:spPr>
        <p:txBody>
          <a:bodyPr wrap="none">
            <a:spAutoFit/>
          </a:bodyPr>
          <a:lstStyle/>
          <a:p>
            <a:r>
              <a:rPr lang="fr-FR" sz="2000" b="1" dirty="0" smtClean="0"/>
              <a:t>2.8.1 Les </a:t>
            </a:r>
            <a:r>
              <a:rPr lang="fr-FR" sz="2000" b="1" dirty="0" err="1" smtClean="0"/>
              <a:t>strigolactones</a:t>
            </a:r>
            <a:endParaRPr lang="fr-FR" sz="2000" b="1" dirty="0" smtClean="0"/>
          </a:p>
        </p:txBody>
      </p:sp>
      <p:sp>
        <p:nvSpPr>
          <p:cNvPr id="9" name="Rectangle 8"/>
          <p:cNvSpPr/>
          <p:nvPr/>
        </p:nvSpPr>
        <p:spPr>
          <a:xfrm>
            <a:off x="0" y="1412776"/>
            <a:ext cx="6187528" cy="369332"/>
          </a:xfrm>
          <a:prstGeom prst="rect">
            <a:avLst/>
          </a:prstGeom>
        </p:spPr>
        <p:txBody>
          <a:bodyPr wrap="none">
            <a:spAutoFit/>
          </a:bodyPr>
          <a:lstStyle/>
          <a:p>
            <a:r>
              <a:rPr lang="fr-FR" dirty="0" smtClean="0"/>
              <a:t>Dérivés des caroténoïdes, de la famille des </a:t>
            </a:r>
            <a:r>
              <a:rPr lang="fr-FR" dirty="0" err="1" smtClean="0"/>
              <a:t>terpénoïdes</a:t>
            </a:r>
            <a:r>
              <a:rPr lang="fr-FR" dirty="0" smtClean="0"/>
              <a:t> lactones</a:t>
            </a:r>
            <a:endParaRPr lang="fr-FR" dirty="0"/>
          </a:p>
        </p:txBody>
      </p:sp>
      <p:pic>
        <p:nvPicPr>
          <p:cNvPr id="2050" name="Picture 2" descr="http://www.push-pull.net/images/striga.jpg"/>
          <p:cNvPicPr>
            <a:picLocks noChangeAspect="1" noChangeArrowheads="1"/>
          </p:cNvPicPr>
          <p:nvPr/>
        </p:nvPicPr>
        <p:blipFill>
          <a:blip r:embed="rId2" cstate="print"/>
          <a:srcRect/>
          <a:stretch>
            <a:fillRect/>
          </a:stretch>
        </p:blipFill>
        <p:spPr bwMode="auto">
          <a:xfrm>
            <a:off x="3429000" y="2132856"/>
            <a:ext cx="5715000" cy="3810000"/>
          </a:xfrm>
          <a:prstGeom prst="rect">
            <a:avLst/>
          </a:prstGeom>
          <a:noFill/>
        </p:spPr>
      </p:pic>
      <p:sp>
        <p:nvSpPr>
          <p:cNvPr id="10" name="Rectangle 9"/>
          <p:cNvSpPr/>
          <p:nvPr/>
        </p:nvSpPr>
        <p:spPr>
          <a:xfrm>
            <a:off x="179512" y="2276872"/>
            <a:ext cx="7034554" cy="369332"/>
          </a:xfrm>
          <a:prstGeom prst="rect">
            <a:avLst/>
          </a:prstGeom>
          <a:solidFill>
            <a:srgbClr val="0E9414"/>
          </a:solidFill>
        </p:spPr>
        <p:txBody>
          <a:bodyPr wrap="none">
            <a:spAutoFit/>
          </a:bodyPr>
          <a:lstStyle/>
          <a:p>
            <a:r>
              <a:rPr lang="fr-FR" dirty="0" smtClean="0">
                <a:solidFill>
                  <a:schemeClr val="bg1"/>
                </a:solidFill>
              </a:rPr>
              <a:t>Stimulent la germination de plantes parasites (orobanche ou les </a:t>
            </a:r>
            <a:r>
              <a:rPr lang="fr-FR" dirty="0" err="1" smtClean="0">
                <a:solidFill>
                  <a:schemeClr val="bg1"/>
                </a:solidFill>
              </a:rPr>
              <a:t>strigas</a:t>
            </a:r>
            <a:r>
              <a:rPr lang="fr-FR" dirty="0" smtClean="0">
                <a:solidFill>
                  <a:schemeClr val="bg1"/>
                </a:solidFill>
              </a:rPr>
              <a:t>)</a:t>
            </a:r>
            <a:endParaRPr lang="fr-FR" dirty="0">
              <a:solidFill>
                <a:schemeClr val="bg1"/>
              </a:solidFill>
            </a:endParaRPr>
          </a:p>
        </p:txBody>
      </p:sp>
      <p:sp>
        <p:nvSpPr>
          <p:cNvPr id="11" name="Rectangle 10"/>
          <p:cNvSpPr/>
          <p:nvPr/>
        </p:nvSpPr>
        <p:spPr>
          <a:xfrm>
            <a:off x="179512" y="2780928"/>
            <a:ext cx="2366674" cy="369332"/>
          </a:xfrm>
          <a:prstGeom prst="rect">
            <a:avLst/>
          </a:prstGeom>
          <a:solidFill>
            <a:srgbClr val="FFFF00"/>
          </a:solidFill>
        </p:spPr>
        <p:txBody>
          <a:bodyPr wrap="none">
            <a:spAutoFit/>
          </a:bodyPr>
          <a:lstStyle/>
          <a:p>
            <a:r>
              <a:rPr lang="fr-FR" dirty="0" smtClean="0">
                <a:solidFill>
                  <a:schemeClr val="bg1"/>
                </a:solidFill>
              </a:rPr>
              <a:t>Inhibent la ramification</a:t>
            </a:r>
            <a:endParaRPr lang="fr-FR" dirty="0">
              <a:solidFill>
                <a:schemeClr val="bg1"/>
              </a:solidFill>
            </a:endParaRPr>
          </a:p>
        </p:txBody>
      </p:sp>
      <p:sp>
        <p:nvSpPr>
          <p:cNvPr id="12" name="Rectangle 11"/>
          <p:cNvSpPr/>
          <p:nvPr/>
        </p:nvSpPr>
        <p:spPr>
          <a:xfrm>
            <a:off x="179512" y="3284984"/>
            <a:ext cx="7128792" cy="646331"/>
          </a:xfrm>
          <a:prstGeom prst="rect">
            <a:avLst/>
          </a:prstGeom>
          <a:solidFill>
            <a:srgbClr val="FF33CC"/>
          </a:solidFill>
        </p:spPr>
        <p:txBody>
          <a:bodyPr wrap="square">
            <a:spAutoFit/>
          </a:bodyPr>
          <a:lstStyle/>
          <a:p>
            <a:r>
              <a:rPr lang="fr-FR" dirty="0" smtClean="0">
                <a:solidFill>
                  <a:schemeClr val="bg1"/>
                </a:solidFill>
              </a:rPr>
              <a:t>Pourraient intervenir dans les mécanismes de reconnaissance plante hôte/champignons </a:t>
            </a:r>
            <a:r>
              <a:rPr lang="fr-FR" dirty="0" err="1" smtClean="0">
                <a:solidFill>
                  <a:schemeClr val="bg1"/>
                </a:solidFill>
              </a:rPr>
              <a:t>mycorrhizien</a:t>
            </a:r>
            <a:endParaRPr lang="fr-FR" dirty="0">
              <a:solidFill>
                <a:schemeClr val="bg1"/>
              </a:solidFill>
            </a:endParaRPr>
          </a:p>
        </p:txBody>
      </p:sp>
      <p:sp>
        <p:nvSpPr>
          <p:cNvPr id="13" name="Rectangle 12"/>
          <p:cNvSpPr/>
          <p:nvPr/>
        </p:nvSpPr>
        <p:spPr>
          <a:xfrm>
            <a:off x="179512" y="6095037"/>
            <a:ext cx="8964488" cy="646331"/>
          </a:xfrm>
          <a:prstGeom prst="rect">
            <a:avLst/>
          </a:prstGeom>
          <a:solidFill>
            <a:srgbClr val="7030A0"/>
          </a:solidFill>
        </p:spPr>
        <p:txBody>
          <a:bodyPr wrap="square">
            <a:spAutoFit/>
          </a:bodyPr>
          <a:lstStyle/>
          <a:p>
            <a:r>
              <a:rPr lang="fr-FR" dirty="0" smtClean="0">
                <a:solidFill>
                  <a:schemeClr val="bg1"/>
                </a:solidFill>
              </a:rPr>
              <a:t>Utilisés pour le traitement des sols avant culture pour lever la dormance des plantes parasites et assainir les sols</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88640"/>
            <a:ext cx="2646237" cy="400110"/>
          </a:xfrm>
          <a:prstGeom prst="rect">
            <a:avLst/>
          </a:prstGeom>
        </p:spPr>
        <p:txBody>
          <a:bodyPr wrap="none">
            <a:spAutoFit/>
          </a:bodyPr>
          <a:lstStyle/>
          <a:p>
            <a:r>
              <a:rPr lang="fr-FR" sz="2000" b="1" dirty="0" smtClean="0"/>
              <a:t>2.8.2 L’acide salicylique</a:t>
            </a:r>
          </a:p>
        </p:txBody>
      </p:sp>
      <p:sp>
        <p:nvSpPr>
          <p:cNvPr id="7" name="Rectangle 6"/>
          <p:cNvSpPr/>
          <p:nvPr/>
        </p:nvSpPr>
        <p:spPr>
          <a:xfrm>
            <a:off x="0" y="3284984"/>
            <a:ext cx="3573992" cy="400110"/>
          </a:xfrm>
          <a:prstGeom prst="rect">
            <a:avLst/>
          </a:prstGeom>
        </p:spPr>
        <p:txBody>
          <a:bodyPr wrap="none">
            <a:spAutoFit/>
          </a:bodyPr>
          <a:lstStyle/>
          <a:p>
            <a:r>
              <a:rPr lang="fr-FR" sz="2000" b="1" dirty="0" smtClean="0"/>
              <a:t>2.8.3 Les hormones peptidiques</a:t>
            </a:r>
          </a:p>
        </p:txBody>
      </p:sp>
      <p:sp>
        <p:nvSpPr>
          <p:cNvPr id="8" name="Rectangle 7"/>
          <p:cNvSpPr/>
          <p:nvPr/>
        </p:nvSpPr>
        <p:spPr>
          <a:xfrm>
            <a:off x="539552" y="1340768"/>
            <a:ext cx="8280920" cy="369332"/>
          </a:xfrm>
          <a:prstGeom prst="rect">
            <a:avLst/>
          </a:prstGeom>
        </p:spPr>
        <p:txBody>
          <a:bodyPr wrap="square">
            <a:spAutoFit/>
          </a:bodyPr>
          <a:lstStyle/>
          <a:p>
            <a:pPr>
              <a:spcBef>
                <a:spcPct val="50000"/>
              </a:spcBef>
            </a:pPr>
            <a:r>
              <a:rPr lang="fr-FR" dirty="0" smtClean="0"/>
              <a:t>Phénol naturel</a:t>
            </a:r>
          </a:p>
        </p:txBody>
      </p:sp>
      <p:sp>
        <p:nvSpPr>
          <p:cNvPr id="13" name="Rectangle 12"/>
          <p:cNvSpPr/>
          <p:nvPr/>
        </p:nvSpPr>
        <p:spPr>
          <a:xfrm>
            <a:off x="611560" y="2348880"/>
            <a:ext cx="7704856" cy="646331"/>
          </a:xfrm>
          <a:prstGeom prst="rect">
            <a:avLst/>
          </a:prstGeom>
          <a:solidFill>
            <a:srgbClr val="FF0000"/>
          </a:solidFill>
        </p:spPr>
        <p:txBody>
          <a:bodyPr wrap="square">
            <a:spAutoFit/>
          </a:bodyPr>
          <a:lstStyle/>
          <a:p>
            <a:pPr lvl="0">
              <a:spcBef>
                <a:spcPct val="50000"/>
              </a:spcBef>
            </a:pPr>
            <a:r>
              <a:rPr lang="fr-FR" dirty="0" smtClean="0">
                <a:solidFill>
                  <a:schemeClr val="bg1"/>
                </a:solidFill>
              </a:rPr>
              <a:t>Facilite </a:t>
            </a:r>
            <a:r>
              <a:rPr lang="fr-FR" b="1" dirty="0" smtClean="0">
                <a:solidFill>
                  <a:schemeClr val="bg1"/>
                </a:solidFill>
              </a:rPr>
              <a:t>la résistance aux pathogènes par induction de la RSA: résistance systémique acquise (par activation des protéines PR)</a:t>
            </a:r>
          </a:p>
        </p:txBody>
      </p:sp>
      <p:sp>
        <p:nvSpPr>
          <p:cNvPr id="14" name="Rectangle 13"/>
          <p:cNvSpPr/>
          <p:nvPr/>
        </p:nvSpPr>
        <p:spPr>
          <a:xfrm>
            <a:off x="611560" y="1844824"/>
            <a:ext cx="7704856" cy="369332"/>
          </a:xfrm>
          <a:prstGeom prst="rect">
            <a:avLst/>
          </a:prstGeom>
          <a:solidFill>
            <a:srgbClr val="612F73"/>
          </a:solidFill>
        </p:spPr>
        <p:txBody>
          <a:bodyPr wrap="square">
            <a:spAutoFit/>
          </a:bodyPr>
          <a:lstStyle/>
          <a:p>
            <a:pPr lvl="0">
              <a:spcBef>
                <a:spcPct val="50000"/>
              </a:spcBef>
            </a:pPr>
            <a:r>
              <a:rPr lang="fr-FR" b="1" dirty="0" smtClean="0">
                <a:solidFill>
                  <a:schemeClr val="bg1"/>
                </a:solidFill>
              </a:rPr>
              <a:t>Inhibe production d’éthylène </a:t>
            </a:r>
            <a:r>
              <a:rPr lang="fr-FR" dirty="0" smtClean="0">
                <a:solidFill>
                  <a:schemeClr val="bg1"/>
                </a:solidFill>
              </a:rPr>
              <a:t>donc prolonge durée de vie des fleurs et fruits</a:t>
            </a:r>
          </a:p>
        </p:txBody>
      </p:sp>
      <p:sp>
        <p:nvSpPr>
          <p:cNvPr id="15" name="Rectangle 14"/>
          <p:cNvSpPr/>
          <p:nvPr/>
        </p:nvSpPr>
        <p:spPr>
          <a:xfrm>
            <a:off x="467544" y="5013176"/>
            <a:ext cx="7920880" cy="923330"/>
          </a:xfrm>
          <a:prstGeom prst="rect">
            <a:avLst/>
          </a:prstGeom>
          <a:solidFill>
            <a:srgbClr val="92D050"/>
          </a:solidFill>
        </p:spPr>
        <p:txBody>
          <a:bodyPr wrap="square">
            <a:spAutoFit/>
          </a:bodyPr>
          <a:lstStyle/>
          <a:p>
            <a:pPr>
              <a:lnSpc>
                <a:spcPct val="150000"/>
              </a:lnSpc>
              <a:spcBef>
                <a:spcPct val="50000"/>
              </a:spcBef>
            </a:pPr>
            <a:r>
              <a:rPr lang="fr-FR" dirty="0" smtClean="0"/>
              <a:t>La </a:t>
            </a:r>
            <a:r>
              <a:rPr lang="fr-FR" dirty="0" err="1" smtClean="0"/>
              <a:t>systémine</a:t>
            </a:r>
            <a:r>
              <a:rPr lang="fr-FR" dirty="0" smtClean="0"/>
              <a:t>:  Polypeptide de 18 </a:t>
            </a:r>
            <a:r>
              <a:rPr lang="fr-FR" dirty="0" err="1" smtClean="0"/>
              <a:t>a.a</a:t>
            </a:r>
            <a:r>
              <a:rPr lang="fr-FR" dirty="0" smtClean="0"/>
              <a:t>: serait impliquée dans des réactions de défense des plantes/attaques de pathogènes et blessures</a:t>
            </a:r>
            <a:endParaRPr lang="fr-FR" dirty="0"/>
          </a:p>
        </p:txBody>
      </p:sp>
      <p:sp>
        <p:nvSpPr>
          <p:cNvPr id="16" name="Rectangle 15"/>
          <p:cNvSpPr/>
          <p:nvPr/>
        </p:nvSpPr>
        <p:spPr>
          <a:xfrm>
            <a:off x="395536" y="3933056"/>
            <a:ext cx="8208912" cy="646331"/>
          </a:xfrm>
          <a:prstGeom prst="rect">
            <a:avLst/>
          </a:prstGeom>
        </p:spPr>
        <p:txBody>
          <a:bodyPr wrap="square">
            <a:spAutoFit/>
          </a:bodyPr>
          <a:lstStyle/>
          <a:p>
            <a:r>
              <a:rPr lang="fr-FR" dirty="0" smtClean="0">
                <a:solidFill>
                  <a:prstClr val="black"/>
                </a:solidFill>
              </a:rPr>
              <a:t>Les phytohormones sont organiques. Pourtant, </a:t>
            </a:r>
            <a:r>
              <a:rPr lang="fr-FR" b="1" dirty="0" smtClean="0">
                <a:solidFill>
                  <a:prstClr val="black"/>
                </a:solidFill>
              </a:rPr>
              <a:t>certains peptides </a:t>
            </a:r>
            <a:r>
              <a:rPr lang="fr-FR" dirty="0" smtClean="0">
                <a:solidFill>
                  <a:prstClr val="black"/>
                </a:solidFill>
              </a:rPr>
              <a:t>sont actifs et impliqués dans l’activation d’une cascade de signalisation </a:t>
            </a:r>
            <a:r>
              <a:rPr lang="fr-FR" b="1" dirty="0" smtClean="0">
                <a:solidFill>
                  <a:prstClr val="black"/>
                </a:solidFill>
                <a:sym typeface="Symbol"/>
              </a:rPr>
              <a:t> hormones</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animBg="1"/>
      <p:bldP spid="15" grpId="0" animBg="1"/>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71" y="0"/>
            <a:ext cx="4078681" cy="707886"/>
          </a:xfrm>
          <a:prstGeom prst="rect">
            <a:avLst/>
          </a:prstGeom>
          <a:solidFill>
            <a:schemeClr val="bg1"/>
          </a:solidFill>
        </p:spPr>
        <p:txBody>
          <a:bodyPr wrap="square">
            <a:spAutoFit/>
          </a:bodyPr>
          <a:lstStyle/>
          <a:p>
            <a:r>
              <a:rPr lang="fr-FR" sz="2000" dirty="0" smtClean="0"/>
              <a:t>2.9 Récapitulatifs</a:t>
            </a:r>
          </a:p>
          <a:p>
            <a:endParaRPr lang="fr-FR" sz="2000" dirty="0" smtClean="0"/>
          </a:p>
        </p:txBody>
      </p:sp>
      <p:sp>
        <p:nvSpPr>
          <p:cNvPr id="7" name="Rectangle 6"/>
          <p:cNvSpPr/>
          <p:nvPr/>
        </p:nvSpPr>
        <p:spPr>
          <a:xfrm>
            <a:off x="0" y="548680"/>
            <a:ext cx="5070427" cy="400110"/>
          </a:xfrm>
          <a:prstGeom prst="rect">
            <a:avLst/>
          </a:prstGeom>
        </p:spPr>
        <p:txBody>
          <a:bodyPr wrap="none">
            <a:spAutoFit/>
          </a:bodyPr>
          <a:lstStyle/>
          <a:p>
            <a:r>
              <a:rPr lang="fr-FR" sz="2000" dirty="0" smtClean="0"/>
              <a:t>Synthèse biochimique dans la cellule végétale :</a:t>
            </a:r>
            <a:endParaRPr lang="fr-FR" sz="2000" dirty="0"/>
          </a:p>
        </p:txBody>
      </p:sp>
      <p:sp>
        <p:nvSpPr>
          <p:cNvPr id="8" name="Rectangle 7"/>
          <p:cNvSpPr/>
          <p:nvPr/>
        </p:nvSpPr>
        <p:spPr>
          <a:xfrm>
            <a:off x="251520" y="1052736"/>
            <a:ext cx="8352928" cy="1938992"/>
          </a:xfrm>
          <a:prstGeom prst="rect">
            <a:avLst/>
          </a:prstGeom>
          <a:solidFill>
            <a:srgbClr val="00B050"/>
          </a:solidFill>
        </p:spPr>
        <p:txBody>
          <a:bodyPr wrap="square">
            <a:spAutoFit/>
          </a:bodyPr>
          <a:lstStyle/>
          <a:p>
            <a:r>
              <a:rPr lang="fr-FR" sz="2000" dirty="0" smtClean="0">
                <a:solidFill>
                  <a:schemeClr val="bg1"/>
                </a:solidFill>
              </a:rPr>
              <a:t>Métabolites primaires :</a:t>
            </a:r>
          </a:p>
          <a:p>
            <a:pPr>
              <a:buFont typeface="Wingdings" pitchFamily="2" charset="2"/>
              <a:buChar char="§"/>
            </a:pPr>
            <a:r>
              <a:rPr lang="fr-FR" sz="2000" dirty="0" smtClean="0">
                <a:solidFill>
                  <a:schemeClr val="bg1"/>
                </a:solidFill>
              </a:rPr>
              <a:t> production en </a:t>
            </a:r>
            <a:r>
              <a:rPr lang="fr-FR" sz="2000" b="1" dirty="0" smtClean="0">
                <a:solidFill>
                  <a:schemeClr val="bg1"/>
                </a:solidFill>
              </a:rPr>
              <a:t>grande quantité </a:t>
            </a:r>
          </a:p>
          <a:p>
            <a:pPr>
              <a:buFont typeface="Wingdings" pitchFamily="2" charset="2"/>
              <a:buChar char="§"/>
            </a:pPr>
            <a:r>
              <a:rPr lang="fr-FR" sz="2000" dirty="0" smtClean="0">
                <a:solidFill>
                  <a:schemeClr val="bg1"/>
                </a:solidFill>
              </a:rPr>
              <a:t> un petit nombre de molécule: acides aminés, glucides simples, acides gras</a:t>
            </a:r>
          </a:p>
          <a:p>
            <a:pPr>
              <a:buFont typeface="Wingdings" pitchFamily="2" charset="2"/>
              <a:buChar char="§"/>
            </a:pPr>
            <a:r>
              <a:rPr lang="fr-FR" sz="2000" dirty="0" smtClean="0">
                <a:solidFill>
                  <a:schemeClr val="bg1"/>
                </a:solidFill>
              </a:rPr>
              <a:t> issus directement de la photosynthèse ou de métabolisme oxydatif (glycolyse, respiration...)</a:t>
            </a:r>
          </a:p>
          <a:p>
            <a:pPr>
              <a:buFont typeface="Wingdings" pitchFamily="2" charset="2"/>
              <a:buChar char="§"/>
            </a:pPr>
            <a:r>
              <a:rPr lang="fr-FR" sz="2000" dirty="0" smtClean="0">
                <a:solidFill>
                  <a:schemeClr val="bg1"/>
                </a:solidFill>
              </a:rPr>
              <a:t> à l’origine des sucres polymérisés, des protéines et des lipides</a:t>
            </a:r>
            <a:endParaRPr lang="fr-FR" sz="2000" dirty="0">
              <a:solidFill>
                <a:schemeClr val="bg1"/>
              </a:solidFill>
            </a:endParaRPr>
          </a:p>
        </p:txBody>
      </p:sp>
      <p:sp>
        <p:nvSpPr>
          <p:cNvPr id="9" name="Rectangle 8"/>
          <p:cNvSpPr/>
          <p:nvPr/>
        </p:nvSpPr>
        <p:spPr>
          <a:xfrm>
            <a:off x="251520" y="3212976"/>
            <a:ext cx="6351034" cy="1631216"/>
          </a:xfrm>
          <a:prstGeom prst="rect">
            <a:avLst/>
          </a:prstGeom>
          <a:solidFill>
            <a:srgbClr val="7030A0"/>
          </a:solidFill>
        </p:spPr>
        <p:txBody>
          <a:bodyPr wrap="none">
            <a:spAutoFit/>
          </a:bodyPr>
          <a:lstStyle/>
          <a:p>
            <a:r>
              <a:rPr lang="fr-FR" sz="2000" dirty="0" smtClean="0">
                <a:solidFill>
                  <a:schemeClr val="bg1"/>
                </a:solidFill>
              </a:rPr>
              <a:t>Métabolites secondaires : </a:t>
            </a:r>
          </a:p>
          <a:p>
            <a:pPr>
              <a:buFont typeface="Wingdings" pitchFamily="2" charset="2"/>
              <a:buChar char="§"/>
            </a:pPr>
            <a:r>
              <a:rPr lang="fr-FR" sz="2000" dirty="0" smtClean="0">
                <a:solidFill>
                  <a:schemeClr val="bg1"/>
                </a:solidFill>
              </a:rPr>
              <a:t> très nombreux </a:t>
            </a:r>
            <a:r>
              <a:rPr lang="fr-FR" sz="2000" dirty="0" smtClean="0">
                <a:solidFill>
                  <a:schemeClr val="bg1"/>
                </a:solidFill>
                <a:sym typeface="Symbol"/>
              </a:rPr>
              <a:t>100 000</a:t>
            </a:r>
          </a:p>
          <a:p>
            <a:pPr>
              <a:buFont typeface="Wingdings" pitchFamily="2" charset="2"/>
              <a:buChar char="§"/>
            </a:pPr>
            <a:r>
              <a:rPr lang="fr-FR" sz="2000" dirty="0" smtClean="0">
                <a:solidFill>
                  <a:schemeClr val="bg1"/>
                </a:solidFill>
                <a:sym typeface="Symbol"/>
              </a:rPr>
              <a:t> produits souvent en très faible quantité</a:t>
            </a:r>
          </a:p>
          <a:p>
            <a:pPr>
              <a:buFont typeface="Wingdings" pitchFamily="2" charset="2"/>
              <a:buChar char="§"/>
            </a:pPr>
            <a:r>
              <a:rPr lang="fr-FR" sz="2000" dirty="0" smtClean="0">
                <a:solidFill>
                  <a:schemeClr val="bg1"/>
                </a:solidFill>
                <a:sym typeface="Symbol"/>
              </a:rPr>
              <a:t> fruit d’un métabolisme complexe </a:t>
            </a:r>
          </a:p>
          <a:p>
            <a:pPr>
              <a:buFont typeface="Wingdings" pitchFamily="2" charset="2"/>
              <a:buChar char="§"/>
            </a:pPr>
            <a:r>
              <a:rPr lang="fr-FR" sz="2000" dirty="0" smtClean="0">
                <a:solidFill>
                  <a:schemeClr val="bg1"/>
                </a:solidFill>
                <a:sym typeface="Symbol"/>
              </a:rPr>
              <a:t> synthétisés en réponse aux stress biotiques ou abiotiques</a:t>
            </a:r>
            <a:endParaRPr lang="fr-FR" sz="2000" dirty="0">
              <a:solidFill>
                <a:schemeClr val="bg1"/>
              </a:solidFill>
            </a:endParaRPr>
          </a:p>
        </p:txBody>
      </p:sp>
      <p:sp>
        <p:nvSpPr>
          <p:cNvPr id="10" name="Rectangle 9"/>
          <p:cNvSpPr/>
          <p:nvPr/>
        </p:nvSpPr>
        <p:spPr>
          <a:xfrm>
            <a:off x="755576" y="5301208"/>
            <a:ext cx="7829131" cy="400110"/>
          </a:xfrm>
          <a:prstGeom prst="rect">
            <a:avLst/>
          </a:prstGeom>
          <a:solidFill>
            <a:srgbClr val="FF6600"/>
          </a:solidFill>
        </p:spPr>
        <p:txBody>
          <a:bodyPr wrap="none">
            <a:spAutoFit/>
          </a:bodyPr>
          <a:lstStyle/>
          <a:p>
            <a:r>
              <a:rPr lang="fr-FR" sz="2000" dirty="0" smtClean="0">
                <a:solidFill>
                  <a:schemeClr val="bg1"/>
                </a:solidFill>
                <a:sym typeface="Symbol"/>
              </a:rPr>
              <a:t>les terpènes / les composés phénoliques / les hétérosides / les alcaloïdes</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nvGraphicFramePr>
        <p:xfrm>
          <a:off x="251520" y="404664"/>
          <a:ext cx="5832648" cy="3337560"/>
        </p:xfrm>
        <a:graphic>
          <a:graphicData uri="http://schemas.openxmlformats.org/drawingml/2006/table">
            <a:tbl>
              <a:tblPr firstRow="1" bandRow="1">
                <a:tableStyleId>{5C22544A-7EE6-4342-B048-85BDC9FD1C3A}</a:tableStyleId>
              </a:tblPr>
              <a:tblGrid>
                <a:gridCol w="2020660"/>
                <a:gridCol w="3811988"/>
              </a:tblGrid>
              <a:tr h="370840">
                <a:tc>
                  <a:txBody>
                    <a:bodyPr/>
                    <a:lstStyle/>
                    <a:p>
                      <a:r>
                        <a:rPr lang="fr-FR" b="0" dirty="0" smtClean="0">
                          <a:solidFill>
                            <a:sysClr val="windowText" lastClr="000000"/>
                          </a:solidFill>
                        </a:rPr>
                        <a:t>Auxine</a:t>
                      </a:r>
                      <a:endParaRPr lang="fr-FR"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b="0" dirty="0" smtClean="0">
                          <a:solidFill>
                            <a:sysClr val="windowText" lastClr="000000"/>
                          </a:solidFill>
                        </a:rPr>
                        <a:t>Noyau indole/ Voie</a:t>
                      </a:r>
                      <a:r>
                        <a:rPr lang="fr-FR" b="0" baseline="0" dirty="0" smtClean="0">
                          <a:solidFill>
                            <a:sysClr val="windowText" lastClr="000000"/>
                          </a:solidFill>
                        </a:rPr>
                        <a:t> du tryptophane</a:t>
                      </a:r>
                      <a:endParaRPr lang="fr-FR"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370840">
                <a:tc>
                  <a:txBody>
                    <a:bodyPr/>
                    <a:lstStyle/>
                    <a:p>
                      <a:r>
                        <a:rPr lang="fr-FR" dirty="0" smtClean="0">
                          <a:solidFill>
                            <a:schemeClr val="bg1"/>
                          </a:solidFill>
                        </a:rPr>
                        <a:t>Gibbérelline</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fr-FR" dirty="0" err="1" smtClean="0">
                          <a:solidFill>
                            <a:schemeClr val="bg1"/>
                          </a:solidFill>
                        </a:rPr>
                        <a:t>Diterpène</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0840">
                <a:tc>
                  <a:txBody>
                    <a:bodyPr/>
                    <a:lstStyle/>
                    <a:p>
                      <a:r>
                        <a:rPr lang="fr-FR" dirty="0" smtClean="0">
                          <a:solidFill>
                            <a:sysClr val="windowText" lastClr="000000"/>
                          </a:solidFill>
                        </a:rPr>
                        <a:t>Cytokinines</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dirty="0" smtClean="0">
                          <a:solidFill>
                            <a:sysClr val="windowText" lastClr="000000"/>
                          </a:solidFill>
                        </a:rPr>
                        <a:t>Dérivé de l’adénine</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solidFill>
                            <a:schemeClr val="bg1"/>
                          </a:solidFill>
                        </a:rPr>
                        <a:t>Brassinostéroïdes</a:t>
                      </a:r>
                      <a:endParaRPr lang="fr-FR"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fr-FR" dirty="0" smtClean="0">
                          <a:solidFill>
                            <a:schemeClr val="bg1"/>
                          </a:solidFill>
                        </a:rPr>
                        <a:t>Dérivé de stérols</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0840">
                <a:tc>
                  <a:txBody>
                    <a:bodyPr/>
                    <a:lstStyle/>
                    <a:p>
                      <a:r>
                        <a:rPr lang="fr-FR" dirty="0" smtClean="0">
                          <a:solidFill>
                            <a:schemeClr val="bg1"/>
                          </a:solidFill>
                        </a:rPr>
                        <a:t>Acide </a:t>
                      </a:r>
                      <a:r>
                        <a:rPr lang="fr-FR" dirty="0" err="1" smtClean="0">
                          <a:solidFill>
                            <a:schemeClr val="bg1"/>
                          </a:solidFill>
                        </a:rPr>
                        <a:t>abscissique</a:t>
                      </a:r>
                      <a:endParaRPr lang="fr-FR"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fr-FR" dirty="0" err="1" smtClean="0">
                          <a:solidFill>
                            <a:schemeClr val="bg1"/>
                          </a:solidFill>
                        </a:rPr>
                        <a:t>Sequiterpènoïde</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0840">
                <a:tc>
                  <a:txBody>
                    <a:bodyPr/>
                    <a:lstStyle/>
                    <a:p>
                      <a:r>
                        <a:rPr lang="fr-FR" dirty="0" smtClean="0">
                          <a:solidFill>
                            <a:sysClr val="windowText" lastClr="000000"/>
                          </a:solidFill>
                        </a:rPr>
                        <a:t>Ethylène</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fr-FR" dirty="0" smtClean="0">
                          <a:solidFill>
                            <a:sysClr val="windowText" lastClr="000000"/>
                          </a:solidFill>
                        </a:rPr>
                        <a:t>Alcène</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ysClr val="windowText" lastClr="000000"/>
                          </a:solidFill>
                        </a:rPr>
                        <a:t>Acide </a:t>
                      </a:r>
                      <a:r>
                        <a:rPr lang="fr-FR" dirty="0" err="1" smtClean="0">
                          <a:solidFill>
                            <a:sysClr val="windowText" lastClr="000000"/>
                          </a:solidFill>
                        </a:rPr>
                        <a:t>jasmonique</a:t>
                      </a:r>
                      <a:endParaRPr lang="fr-FR" dirty="0" smtClean="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fr-FR" dirty="0" err="1" smtClean="0">
                          <a:solidFill>
                            <a:sysClr val="windowText" lastClr="000000"/>
                          </a:solidFill>
                        </a:rPr>
                        <a:t>Oxylipine</a:t>
                      </a:r>
                      <a:r>
                        <a:rPr lang="fr-FR" dirty="0" smtClean="0">
                          <a:solidFill>
                            <a:sysClr val="windowText" lastClr="000000"/>
                          </a:solidFill>
                        </a:rPr>
                        <a:t>/ dérivant</a:t>
                      </a:r>
                      <a:r>
                        <a:rPr lang="fr-FR" baseline="0" dirty="0" smtClean="0">
                          <a:solidFill>
                            <a:sysClr val="windowText" lastClr="000000"/>
                          </a:solidFill>
                        </a:rPr>
                        <a:t> des acides gras</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r>
                        <a:rPr lang="fr-FR" dirty="0" err="1" smtClean="0">
                          <a:solidFill>
                            <a:schemeClr val="bg1"/>
                          </a:solidFill>
                        </a:rPr>
                        <a:t>Strigolactones</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fr-FR" dirty="0" smtClean="0">
                          <a:solidFill>
                            <a:schemeClr val="bg1"/>
                          </a:solidFill>
                        </a:rPr>
                        <a:t>Dérivés des caroténoïdes</a:t>
                      </a:r>
                      <a:endParaRPr lang="fr-F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70840">
                <a:tc>
                  <a:txBody>
                    <a:bodyPr/>
                    <a:lstStyle/>
                    <a:p>
                      <a:r>
                        <a:rPr lang="fr-FR" dirty="0" smtClean="0">
                          <a:solidFill>
                            <a:sysClr val="windowText" lastClr="000000"/>
                          </a:solidFill>
                        </a:rPr>
                        <a:t>Acide salicylique</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fr-FR" dirty="0" smtClean="0">
                          <a:solidFill>
                            <a:sysClr val="windowText" lastClr="000000"/>
                          </a:solidFill>
                        </a:rPr>
                        <a:t>Phénol naturel</a:t>
                      </a:r>
                      <a:endParaRPr lang="fr-FR"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grpSp>
        <p:nvGrpSpPr>
          <p:cNvPr id="23" name="Groupe 22"/>
          <p:cNvGrpSpPr/>
          <p:nvPr/>
        </p:nvGrpSpPr>
        <p:grpSpPr>
          <a:xfrm>
            <a:off x="2555776" y="3789040"/>
            <a:ext cx="4023281" cy="1366411"/>
            <a:chOff x="2555776" y="3789040"/>
            <a:chExt cx="4023281" cy="1366411"/>
          </a:xfrm>
        </p:grpSpPr>
        <p:sp>
          <p:nvSpPr>
            <p:cNvPr id="5" name="Rectangle 4"/>
            <p:cNvSpPr/>
            <p:nvPr/>
          </p:nvSpPr>
          <p:spPr>
            <a:xfrm>
              <a:off x="2555776" y="4509120"/>
              <a:ext cx="4023281" cy="646331"/>
            </a:xfrm>
            <a:prstGeom prst="rect">
              <a:avLst/>
            </a:prstGeom>
            <a:solidFill>
              <a:schemeClr val="accent5">
                <a:lumMod val="40000"/>
                <a:lumOff val="60000"/>
              </a:schemeClr>
            </a:solidFill>
          </p:spPr>
          <p:txBody>
            <a:bodyPr wrap="none">
              <a:spAutoFit/>
            </a:bodyPr>
            <a:lstStyle/>
            <a:p>
              <a:pPr>
                <a:buFont typeface="Wingdings" pitchFamily="2" charset="2"/>
                <a:buChar char="§"/>
              </a:pPr>
              <a:r>
                <a:rPr lang="fr-FR" dirty="0" smtClean="0"/>
                <a:t> Synthétisé à partir de la phénylalanine</a:t>
              </a:r>
            </a:p>
            <a:p>
              <a:pPr>
                <a:buFont typeface="Wingdings" pitchFamily="2" charset="2"/>
                <a:buChar char="§"/>
              </a:pPr>
              <a:r>
                <a:rPr lang="fr-FR" dirty="0" smtClean="0"/>
                <a:t> squelette C</a:t>
              </a:r>
              <a:r>
                <a:rPr lang="fr-FR" baseline="-25000" dirty="0" smtClean="0"/>
                <a:t>6</a:t>
              </a:r>
              <a:r>
                <a:rPr lang="fr-FR" dirty="0" smtClean="0"/>
                <a:t>-C</a:t>
              </a:r>
              <a:r>
                <a:rPr lang="fr-FR" baseline="-25000" dirty="0" smtClean="0"/>
                <a:t>3 </a:t>
              </a:r>
              <a:r>
                <a:rPr lang="fr-FR" dirty="0" smtClean="0"/>
                <a:t>de type </a:t>
              </a:r>
              <a:r>
                <a:rPr lang="fr-FR" dirty="0" err="1" smtClean="0"/>
                <a:t>phényl</a:t>
              </a:r>
              <a:r>
                <a:rPr lang="fr-FR" dirty="0" smtClean="0"/>
                <a:t> propane</a:t>
              </a:r>
              <a:endParaRPr lang="fr-FR" dirty="0"/>
            </a:p>
          </p:txBody>
        </p:sp>
        <p:cxnSp>
          <p:nvCxnSpPr>
            <p:cNvPr id="7" name="Connecteur en angle 6"/>
            <p:cNvCxnSpPr/>
            <p:nvPr/>
          </p:nvCxnSpPr>
          <p:spPr>
            <a:xfrm rot="16200000" flipH="1">
              <a:off x="3167844" y="3825044"/>
              <a:ext cx="648072" cy="57606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e 21"/>
          <p:cNvGrpSpPr/>
          <p:nvPr/>
        </p:nvGrpSpPr>
        <p:grpSpPr>
          <a:xfrm>
            <a:off x="6084168" y="980728"/>
            <a:ext cx="2468390" cy="2160240"/>
            <a:chOff x="6084168" y="980728"/>
            <a:chExt cx="2468390" cy="2160240"/>
          </a:xfrm>
        </p:grpSpPr>
        <p:cxnSp>
          <p:nvCxnSpPr>
            <p:cNvPr id="14" name="Connecteur en angle 13"/>
            <p:cNvCxnSpPr/>
            <p:nvPr/>
          </p:nvCxnSpPr>
          <p:spPr>
            <a:xfrm>
              <a:off x="6156176" y="980728"/>
              <a:ext cx="1296144" cy="1152128"/>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6084168" y="1772816"/>
              <a:ext cx="72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084168" y="1988840"/>
              <a:ext cx="72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p:nvPr/>
          </p:nvCxnSpPr>
          <p:spPr>
            <a:xfrm flipV="1">
              <a:off x="6084168" y="2564904"/>
              <a:ext cx="1368152" cy="57606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524328" y="2132856"/>
              <a:ext cx="1028230" cy="369332"/>
            </a:xfrm>
            <a:prstGeom prst="rect">
              <a:avLst/>
            </a:prstGeom>
            <a:solidFill>
              <a:srgbClr val="FFC000"/>
            </a:solidFill>
            <a:ln>
              <a:solidFill>
                <a:schemeClr val="tx1"/>
              </a:solidFill>
            </a:ln>
          </p:spPr>
          <p:txBody>
            <a:bodyPr wrap="none">
              <a:spAutoFit/>
            </a:bodyPr>
            <a:lstStyle/>
            <a:p>
              <a:r>
                <a:rPr lang="fr-FR" b="1" dirty="0" smtClean="0">
                  <a:solidFill>
                    <a:schemeClr val="bg1"/>
                  </a:solidFill>
                </a:rPr>
                <a:t>terpènes</a:t>
              </a:r>
              <a:endParaRPr lang="fr-FR"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5086521" cy="400110"/>
          </a:xfrm>
          <a:prstGeom prst="rect">
            <a:avLst/>
          </a:prstGeom>
        </p:spPr>
        <p:txBody>
          <a:bodyPr wrap="none">
            <a:spAutoFit/>
          </a:bodyPr>
          <a:lstStyle/>
          <a:p>
            <a:r>
              <a:rPr lang="fr-FR" sz="2000" dirty="0" smtClean="0"/>
              <a:t>1.2 Les HORMONES VEGETALES : GENERALITES </a:t>
            </a:r>
          </a:p>
        </p:txBody>
      </p:sp>
      <p:sp>
        <p:nvSpPr>
          <p:cNvPr id="3" name="Rectangle 2"/>
          <p:cNvSpPr/>
          <p:nvPr/>
        </p:nvSpPr>
        <p:spPr>
          <a:xfrm>
            <a:off x="251520" y="908720"/>
            <a:ext cx="8640960" cy="3477875"/>
          </a:xfrm>
          <a:prstGeom prst="rect">
            <a:avLst/>
          </a:prstGeom>
          <a:solidFill>
            <a:srgbClr val="612F73"/>
          </a:solidFill>
          <a:ln w="9525" cmpd="dbl">
            <a:solidFill>
              <a:schemeClr val="tx1"/>
            </a:solidFill>
          </a:ln>
        </p:spPr>
        <p:txBody>
          <a:bodyPr wrap="square">
            <a:spAutoFit/>
          </a:bodyPr>
          <a:lstStyle/>
          <a:p>
            <a:endParaRPr lang="fr-FR" sz="2000" dirty="0" smtClean="0">
              <a:solidFill>
                <a:schemeClr val="bg1"/>
              </a:solidFill>
            </a:endParaRPr>
          </a:p>
          <a:p>
            <a:r>
              <a:rPr lang="fr-FR" sz="2000" dirty="0" smtClean="0">
                <a:solidFill>
                  <a:schemeClr val="bg1"/>
                </a:solidFill>
              </a:rPr>
              <a:t>Concept d’hormone:</a:t>
            </a:r>
          </a:p>
          <a:p>
            <a:endParaRPr lang="fr-FR" sz="2000" dirty="0" smtClean="0">
              <a:solidFill>
                <a:schemeClr val="bg1"/>
              </a:solidFill>
            </a:endParaRPr>
          </a:p>
          <a:p>
            <a:r>
              <a:rPr lang="fr-FR" sz="2000" dirty="0" smtClean="0">
                <a:solidFill>
                  <a:schemeClr val="bg1"/>
                </a:solidFill>
              </a:rPr>
              <a:t>vient du grec </a:t>
            </a:r>
            <a:r>
              <a:rPr lang="fr-FR" sz="2000" i="1" dirty="0" err="1" smtClean="0">
                <a:solidFill>
                  <a:schemeClr val="bg1"/>
                </a:solidFill>
              </a:rPr>
              <a:t>hormôn</a:t>
            </a:r>
            <a:r>
              <a:rPr lang="fr-FR" sz="2000" i="1" dirty="0" smtClean="0">
                <a:solidFill>
                  <a:schemeClr val="bg1"/>
                </a:solidFill>
              </a:rPr>
              <a:t> = exciter </a:t>
            </a:r>
          </a:p>
          <a:p>
            <a:r>
              <a:rPr lang="fr-FR" sz="2000" dirty="0" smtClean="0">
                <a:solidFill>
                  <a:schemeClr val="bg1"/>
                </a:solidFill>
              </a:rPr>
              <a:t>mot qui fait son apparition en 1905 </a:t>
            </a:r>
          </a:p>
          <a:p>
            <a:endParaRPr lang="fr-FR" sz="2000" dirty="0" smtClean="0">
              <a:solidFill>
                <a:schemeClr val="bg1"/>
              </a:solidFill>
            </a:endParaRPr>
          </a:p>
          <a:p>
            <a:r>
              <a:rPr lang="fr-FR" sz="2000" dirty="0" smtClean="0">
                <a:solidFill>
                  <a:schemeClr val="bg1"/>
                </a:solidFill>
              </a:rPr>
              <a:t>substance organique biologiquement active ayant pour caractéristiques:</a:t>
            </a:r>
          </a:p>
          <a:p>
            <a:endParaRPr lang="fr-FR" sz="2000" dirty="0" smtClean="0">
              <a:solidFill>
                <a:schemeClr val="bg1"/>
              </a:solidFill>
            </a:endParaRPr>
          </a:p>
          <a:p>
            <a:r>
              <a:rPr lang="fr-FR" sz="2000" dirty="0" smtClean="0">
                <a:solidFill>
                  <a:schemeClr val="bg1"/>
                </a:solidFill>
              </a:rPr>
              <a:t>- une activité à </a:t>
            </a:r>
            <a:r>
              <a:rPr lang="fr-FR" sz="2000" b="1" dirty="0" smtClean="0">
                <a:solidFill>
                  <a:schemeClr val="bg1"/>
                </a:solidFill>
              </a:rPr>
              <a:t>très faible concentration </a:t>
            </a:r>
            <a:r>
              <a:rPr lang="fr-FR" sz="2000" dirty="0" smtClean="0">
                <a:solidFill>
                  <a:schemeClr val="bg1"/>
                </a:solidFill>
              </a:rPr>
              <a:t>(=&gt; aucun rôle énergétique ni nutritif) </a:t>
            </a:r>
          </a:p>
          <a:p>
            <a:r>
              <a:rPr lang="fr-FR" sz="2000" dirty="0" smtClean="0">
                <a:solidFill>
                  <a:schemeClr val="bg1"/>
                </a:solidFill>
              </a:rPr>
              <a:t>- une synthèse réalisée par l’organisme lui-même </a:t>
            </a:r>
          </a:p>
          <a:p>
            <a:r>
              <a:rPr lang="fr-FR" sz="2000" dirty="0" smtClean="0">
                <a:solidFill>
                  <a:schemeClr val="bg1"/>
                </a:solidFill>
              </a:rPr>
              <a:t>- un transport de son site de synthèse à son site d’action (cellules cibles) </a:t>
            </a:r>
            <a:endParaRPr lang="fr-FR" sz="2000" dirty="0">
              <a:solidFill>
                <a:schemeClr val="bg1"/>
              </a:solidFill>
            </a:endParaRPr>
          </a:p>
        </p:txBody>
      </p:sp>
      <p:grpSp>
        <p:nvGrpSpPr>
          <p:cNvPr id="6" name="Groupe 5"/>
          <p:cNvGrpSpPr/>
          <p:nvPr/>
        </p:nvGrpSpPr>
        <p:grpSpPr>
          <a:xfrm>
            <a:off x="755576" y="5157192"/>
            <a:ext cx="7992888" cy="1323439"/>
            <a:chOff x="755576" y="5157192"/>
            <a:chExt cx="7992888" cy="1323439"/>
          </a:xfrm>
        </p:grpSpPr>
        <p:sp>
          <p:nvSpPr>
            <p:cNvPr id="4" name="Rectangle 3"/>
            <p:cNvSpPr/>
            <p:nvPr/>
          </p:nvSpPr>
          <p:spPr>
            <a:xfrm>
              <a:off x="2483768" y="5157192"/>
              <a:ext cx="6264696" cy="1323439"/>
            </a:xfrm>
            <a:prstGeom prst="rect">
              <a:avLst/>
            </a:prstGeom>
          </p:spPr>
          <p:txBody>
            <a:bodyPr wrap="square">
              <a:spAutoFit/>
            </a:bodyPr>
            <a:lstStyle/>
            <a:p>
              <a:endParaRPr lang="fr-FR" sz="2000" dirty="0" smtClean="0"/>
            </a:p>
            <a:p>
              <a:r>
                <a:rPr lang="fr-FR" sz="2000" dirty="0" smtClean="0"/>
                <a:t>•</a:t>
              </a:r>
              <a:r>
                <a:rPr lang="fr-FR" sz="2000" b="1" dirty="0" smtClean="0"/>
                <a:t>porte donc une information à une cellule de destination = cellule cible</a:t>
              </a:r>
              <a:endParaRPr lang="fr-FR" sz="2000" dirty="0" smtClean="0"/>
            </a:p>
            <a:p>
              <a:r>
                <a:rPr lang="fr-FR" sz="2000" dirty="0" smtClean="0"/>
                <a:t>•</a:t>
              </a:r>
              <a:r>
                <a:rPr lang="fr-FR" sz="2000" b="1" dirty="0" smtClean="0"/>
                <a:t>influence, oriente le métabolisme de celle-ci </a:t>
              </a:r>
            </a:p>
          </p:txBody>
        </p:sp>
        <p:sp>
          <p:nvSpPr>
            <p:cNvPr id="5" name="Rectangle 4"/>
            <p:cNvSpPr/>
            <p:nvPr/>
          </p:nvSpPr>
          <p:spPr>
            <a:xfrm>
              <a:off x="755576" y="5589240"/>
              <a:ext cx="1689886" cy="400110"/>
            </a:xfrm>
            <a:prstGeom prst="rect">
              <a:avLst/>
            </a:prstGeom>
            <a:solidFill>
              <a:srgbClr val="92D050"/>
            </a:solidFill>
          </p:spPr>
          <p:txBody>
            <a:bodyPr wrap="none">
              <a:spAutoFit/>
            </a:bodyPr>
            <a:lstStyle/>
            <a:p>
              <a:pPr lvl="0"/>
              <a:r>
                <a:rPr lang="fr-FR" sz="2000" dirty="0" smtClean="0">
                  <a:solidFill>
                    <a:prstClr val="black"/>
                  </a:solidFill>
                </a:rPr>
                <a:t>une hormone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4/4e/Isoprene_structure.png"/>
          <p:cNvPicPr>
            <a:picLocks noChangeAspect="1" noChangeArrowheads="1"/>
          </p:cNvPicPr>
          <p:nvPr/>
        </p:nvPicPr>
        <p:blipFill>
          <a:blip r:embed="rId2" cstate="print"/>
          <a:srcRect/>
          <a:stretch>
            <a:fillRect/>
          </a:stretch>
        </p:blipFill>
        <p:spPr bwMode="auto">
          <a:xfrm>
            <a:off x="179512" y="1052736"/>
            <a:ext cx="1800200" cy="1110124"/>
          </a:xfrm>
          <a:prstGeom prst="rect">
            <a:avLst/>
          </a:prstGeom>
          <a:noFill/>
        </p:spPr>
      </p:pic>
      <p:sp>
        <p:nvSpPr>
          <p:cNvPr id="6" name="Rectangle 5"/>
          <p:cNvSpPr/>
          <p:nvPr/>
        </p:nvSpPr>
        <p:spPr>
          <a:xfrm>
            <a:off x="89662" y="0"/>
            <a:ext cx="9054338" cy="1015663"/>
          </a:xfrm>
          <a:prstGeom prst="rect">
            <a:avLst/>
          </a:prstGeom>
        </p:spPr>
        <p:txBody>
          <a:bodyPr wrap="none">
            <a:spAutoFit/>
          </a:bodyPr>
          <a:lstStyle/>
          <a:p>
            <a:r>
              <a:rPr lang="fr-FR" sz="2000" b="1" dirty="0" smtClean="0"/>
              <a:t>Les terpènes</a:t>
            </a:r>
          </a:p>
          <a:p>
            <a:endParaRPr lang="fr-FR" sz="2000" b="1" dirty="0" smtClean="0"/>
          </a:p>
          <a:p>
            <a:r>
              <a:rPr lang="fr-FR" sz="2000" dirty="0" smtClean="0"/>
              <a:t>(C</a:t>
            </a:r>
            <a:r>
              <a:rPr lang="fr-FR" sz="2000" baseline="-25000" dirty="0" smtClean="0"/>
              <a:t>5</a:t>
            </a:r>
            <a:r>
              <a:rPr lang="fr-FR" sz="2000" dirty="0" smtClean="0"/>
              <a:t>H</a:t>
            </a:r>
            <a:r>
              <a:rPr lang="fr-FR" sz="2000" baseline="-25000" dirty="0" smtClean="0"/>
              <a:t>8</a:t>
            </a:r>
            <a:r>
              <a:rPr lang="fr-FR" sz="2000" dirty="0" smtClean="0"/>
              <a:t>)</a:t>
            </a:r>
            <a:r>
              <a:rPr lang="fr-FR" sz="2000" i="1" baseline="-25000" dirty="0" smtClean="0"/>
              <a:t>n </a:t>
            </a:r>
            <a:r>
              <a:rPr lang="fr-FR" sz="2000" dirty="0" smtClean="0"/>
              <a:t>formés à partir d‘IPP qui réagit avec une molécule starter : DMAPP, GPP, GGPP</a:t>
            </a:r>
            <a:endParaRPr lang="fr-FR" sz="2000" b="1" dirty="0"/>
          </a:p>
        </p:txBody>
      </p:sp>
      <p:pic>
        <p:nvPicPr>
          <p:cNvPr id="4" name="Image 3" descr="terpene.jpg"/>
          <p:cNvPicPr>
            <a:picLocks noChangeAspect="1"/>
          </p:cNvPicPr>
          <p:nvPr/>
        </p:nvPicPr>
        <p:blipFill>
          <a:blip r:embed="rId3" cstate="print"/>
          <a:stretch>
            <a:fillRect/>
          </a:stretch>
        </p:blipFill>
        <p:spPr>
          <a:xfrm>
            <a:off x="2267744" y="1089152"/>
            <a:ext cx="6528955" cy="5124570"/>
          </a:xfrm>
          <a:prstGeom prst="rect">
            <a:avLst/>
          </a:prstGeom>
        </p:spPr>
      </p:pic>
      <p:sp>
        <p:nvSpPr>
          <p:cNvPr id="5" name="Rectangle 4"/>
          <p:cNvSpPr/>
          <p:nvPr/>
        </p:nvSpPr>
        <p:spPr>
          <a:xfrm>
            <a:off x="6948264" y="4005064"/>
            <a:ext cx="1757661" cy="369332"/>
          </a:xfrm>
          <a:prstGeom prst="rect">
            <a:avLst/>
          </a:prstGeom>
          <a:solidFill>
            <a:srgbClr val="FFC000"/>
          </a:solidFill>
          <a:ln>
            <a:noFill/>
          </a:ln>
        </p:spPr>
        <p:txBody>
          <a:bodyPr wrap="none">
            <a:spAutoFit/>
          </a:bodyPr>
          <a:lstStyle/>
          <a:p>
            <a:r>
              <a:rPr lang="fr-FR" b="1" dirty="0" smtClean="0">
                <a:solidFill>
                  <a:schemeClr val="bg1"/>
                </a:solidFill>
              </a:rPr>
              <a:t>Acide </a:t>
            </a:r>
            <a:r>
              <a:rPr lang="fr-FR" b="1" dirty="0" err="1" smtClean="0">
                <a:solidFill>
                  <a:schemeClr val="bg1"/>
                </a:solidFill>
              </a:rPr>
              <a:t>abssicique</a:t>
            </a:r>
            <a:endParaRPr lang="fr-FR" b="1" dirty="0">
              <a:solidFill>
                <a:schemeClr val="bg1"/>
              </a:solidFill>
            </a:endParaRPr>
          </a:p>
        </p:txBody>
      </p:sp>
      <p:sp>
        <p:nvSpPr>
          <p:cNvPr id="7" name="Rectangle 6"/>
          <p:cNvSpPr/>
          <p:nvPr/>
        </p:nvSpPr>
        <p:spPr>
          <a:xfrm>
            <a:off x="6948264" y="4869160"/>
            <a:ext cx="1443665" cy="369332"/>
          </a:xfrm>
          <a:prstGeom prst="rect">
            <a:avLst/>
          </a:prstGeom>
          <a:solidFill>
            <a:srgbClr val="FF6600"/>
          </a:solidFill>
          <a:ln>
            <a:noFill/>
          </a:ln>
        </p:spPr>
        <p:txBody>
          <a:bodyPr wrap="none">
            <a:spAutoFit/>
          </a:bodyPr>
          <a:lstStyle/>
          <a:p>
            <a:r>
              <a:rPr lang="fr-FR" b="1" dirty="0" smtClean="0">
                <a:solidFill>
                  <a:schemeClr val="bg1"/>
                </a:solidFill>
              </a:rPr>
              <a:t>Gibbérellines</a:t>
            </a:r>
            <a:endParaRPr lang="fr-FR" b="1" dirty="0">
              <a:solidFill>
                <a:schemeClr val="bg1"/>
              </a:solidFill>
            </a:endParaRPr>
          </a:p>
        </p:txBody>
      </p:sp>
      <p:sp>
        <p:nvSpPr>
          <p:cNvPr id="8" name="Rectangle 7"/>
          <p:cNvSpPr/>
          <p:nvPr/>
        </p:nvSpPr>
        <p:spPr>
          <a:xfrm>
            <a:off x="6142301" y="4437112"/>
            <a:ext cx="2697533" cy="369332"/>
          </a:xfrm>
          <a:prstGeom prst="rect">
            <a:avLst/>
          </a:prstGeom>
          <a:solidFill>
            <a:srgbClr val="FF33CC"/>
          </a:solidFill>
          <a:ln>
            <a:noFill/>
          </a:ln>
        </p:spPr>
        <p:txBody>
          <a:bodyPr wrap="none">
            <a:spAutoFit/>
          </a:bodyPr>
          <a:lstStyle/>
          <a:p>
            <a:r>
              <a:rPr lang="fr-FR" b="1" dirty="0" err="1" smtClean="0">
                <a:solidFill>
                  <a:schemeClr val="bg1"/>
                </a:solidFill>
              </a:rPr>
              <a:t>Brassinostéroïdes</a:t>
            </a:r>
            <a:r>
              <a:rPr lang="fr-FR" b="1" dirty="0" smtClean="0">
                <a:solidFill>
                  <a:schemeClr val="bg1"/>
                </a:solidFill>
              </a:rPr>
              <a:t> / stérols</a:t>
            </a:r>
            <a:endParaRPr lang="fr-FR" b="1" dirty="0">
              <a:solidFill>
                <a:schemeClr val="bg1"/>
              </a:solidFill>
            </a:endParaRPr>
          </a:p>
        </p:txBody>
      </p:sp>
      <p:sp>
        <p:nvSpPr>
          <p:cNvPr id="10" name="Rectangle 9"/>
          <p:cNvSpPr/>
          <p:nvPr/>
        </p:nvSpPr>
        <p:spPr>
          <a:xfrm>
            <a:off x="179512" y="4005064"/>
            <a:ext cx="3744416" cy="1200329"/>
          </a:xfrm>
          <a:prstGeom prst="rect">
            <a:avLst/>
          </a:prstGeom>
        </p:spPr>
        <p:txBody>
          <a:bodyPr wrap="square">
            <a:spAutoFit/>
          </a:bodyPr>
          <a:lstStyle/>
          <a:p>
            <a:r>
              <a:rPr lang="fr-FR" dirty="0" smtClean="0"/>
              <a:t>Les terpènes : principaux constituants des inclusions huileuses rencontrées chez les plantes, </a:t>
            </a:r>
            <a:r>
              <a:rPr lang="fr-FR" dirty="0" err="1" smtClean="0"/>
              <a:t>svt</a:t>
            </a:r>
            <a:r>
              <a:rPr lang="fr-FR" dirty="0" smtClean="0"/>
              <a:t> volatiles, on leur donne </a:t>
            </a:r>
            <a:r>
              <a:rPr lang="fr-FR" dirty="0" err="1" smtClean="0"/>
              <a:t>svt</a:t>
            </a:r>
            <a:r>
              <a:rPr lang="fr-FR" dirty="0" smtClean="0"/>
              <a:t> le nom d’</a:t>
            </a:r>
            <a:r>
              <a:rPr lang="fr-FR" b="1" dirty="0" smtClean="0"/>
              <a:t>huiles essentielles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6" name="Picture 2"/>
          <p:cNvPicPr>
            <a:picLocks noChangeAspect="1" noChangeArrowheads="1"/>
          </p:cNvPicPr>
          <p:nvPr/>
        </p:nvPicPr>
        <p:blipFill>
          <a:blip r:embed="rId2" cstate="print"/>
          <a:srcRect/>
          <a:stretch>
            <a:fillRect/>
          </a:stretch>
        </p:blipFill>
        <p:spPr bwMode="auto">
          <a:xfrm>
            <a:off x="-228600" y="-76200"/>
            <a:ext cx="9448800" cy="7034213"/>
          </a:xfrm>
          <a:prstGeom prst="rect">
            <a:avLst/>
          </a:prstGeom>
          <a:noFill/>
          <a:ln w="9525">
            <a:noFill/>
            <a:miter lim="800000"/>
            <a:headEnd/>
            <a:tailEnd/>
          </a:ln>
        </p:spPr>
      </p:pic>
      <p:sp>
        <p:nvSpPr>
          <p:cNvPr id="4" name="Rectangle 3"/>
          <p:cNvSpPr/>
          <p:nvPr/>
        </p:nvSpPr>
        <p:spPr>
          <a:xfrm>
            <a:off x="-227013" y="6680393"/>
            <a:ext cx="2629246" cy="246221"/>
          </a:xfrm>
          <a:prstGeom prst="rect">
            <a:avLst/>
          </a:prstGeom>
          <a:solidFill>
            <a:schemeClr val="bg1">
              <a:lumMod val="95000"/>
            </a:schemeClr>
          </a:solidFill>
        </p:spPr>
        <p:txBody>
          <a:bodyPr wrap="none">
            <a:spAutoFit/>
          </a:bodyPr>
          <a:lstStyle/>
          <a:p>
            <a:pPr eaLnBrk="1" fontAlgn="auto" hangingPunct="1">
              <a:spcBef>
                <a:spcPts val="0"/>
              </a:spcBef>
              <a:spcAft>
                <a:spcPts val="0"/>
              </a:spcAft>
              <a:defRPr/>
            </a:pPr>
            <a:r>
              <a:rPr lang="en-US" sz="1000" dirty="0">
                <a:latin typeface="+mn-lt"/>
                <a:cs typeface="+mn-cs"/>
              </a:rPr>
              <a:t>KEGG database: </a:t>
            </a:r>
            <a:r>
              <a:rPr lang="en-US" sz="1000" dirty="0" smtClean="0">
                <a:latin typeface="+mn-lt"/>
                <a:cs typeface="+mn-cs"/>
              </a:rPr>
              <a:t> http</a:t>
            </a:r>
            <a:r>
              <a:rPr lang="en-US" sz="1000" dirty="0">
                <a:latin typeface="+mn-lt"/>
                <a:cs typeface="+mn-cs"/>
              </a:rPr>
              <a:t>://www.genome.jp/kegg/</a:t>
            </a:r>
          </a:p>
        </p:txBody>
      </p:sp>
      <p:sp>
        <p:nvSpPr>
          <p:cNvPr id="7" name="Rectangle 6"/>
          <p:cNvSpPr/>
          <p:nvPr/>
        </p:nvSpPr>
        <p:spPr>
          <a:xfrm>
            <a:off x="-180528" y="15007"/>
            <a:ext cx="3024336" cy="461665"/>
          </a:xfrm>
          <a:prstGeom prst="rect">
            <a:avLst/>
          </a:prstGeom>
          <a:solidFill>
            <a:schemeClr val="bg1"/>
          </a:solidFill>
        </p:spPr>
        <p:txBody>
          <a:bodyPr wrap="square">
            <a:spAutoFit/>
          </a:bodyPr>
          <a:lstStyle/>
          <a:p>
            <a:r>
              <a:rPr lang="fr-FR" sz="1200" dirty="0" smtClean="0"/>
              <a:t>Fig13:Biosynthèse des hormones végétales</a:t>
            </a:r>
          </a:p>
          <a:p>
            <a:endParaRPr lang="fr-FR" sz="1200" dirty="0" smtClean="0"/>
          </a:p>
        </p:txBody>
      </p:sp>
      <p:sp>
        <p:nvSpPr>
          <p:cNvPr id="8" name="Rectangle 7"/>
          <p:cNvSpPr/>
          <p:nvPr/>
        </p:nvSpPr>
        <p:spPr>
          <a:xfrm>
            <a:off x="467544" y="764704"/>
            <a:ext cx="576064" cy="576064"/>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79512" y="2420888"/>
            <a:ext cx="576064" cy="792088"/>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971600" y="5805264"/>
            <a:ext cx="504056" cy="504056"/>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96136" y="4437112"/>
            <a:ext cx="936104" cy="864096"/>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4572000" y="1124744"/>
            <a:ext cx="1224136" cy="720080"/>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292080" y="332656"/>
            <a:ext cx="1008112" cy="576064"/>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5796136" y="908720"/>
            <a:ext cx="864096" cy="648072"/>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100392" y="5805264"/>
            <a:ext cx="648072" cy="648072"/>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316416" y="188640"/>
            <a:ext cx="827584" cy="720080"/>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grayscl/>
          </a:blip>
          <a:srcRect l="39272" t="64048" r="40837" b="4306"/>
          <a:stretch>
            <a:fillRect/>
          </a:stretch>
        </p:blipFill>
        <p:spPr bwMode="auto">
          <a:xfrm rot="5400000">
            <a:off x="1652403" y="-420155"/>
            <a:ext cx="6048672" cy="7698310"/>
          </a:xfrm>
          <a:prstGeom prst="rect">
            <a:avLst/>
          </a:prstGeom>
          <a:noFill/>
          <a:ln w="9525">
            <a:noFill/>
            <a:miter lim="800000"/>
            <a:headEnd/>
            <a:tailEnd/>
          </a:ln>
        </p:spPr>
      </p:pic>
      <p:grpSp>
        <p:nvGrpSpPr>
          <p:cNvPr id="8" name="Groupe 7"/>
          <p:cNvGrpSpPr/>
          <p:nvPr/>
        </p:nvGrpSpPr>
        <p:grpSpPr>
          <a:xfrm>
            <a:off x="5724128" y="980728"/>
            <a:ext cx="576064" cy="432048"/>
            <a:chOff x="251520" y="2204864"/>
            <a:chExt cx="576064" cy="432048"/>
          </a:xfrm>
        </p:grpSpPr>
        <p:sp>
          <p:nvSpPr>
            <p:cNvPr id="9" name="Ellipse 8"/>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14" name="Groupe 13"/>
          <p:cNvGrpSpPr/>
          <p:nvPr/>
        </p:nvGrpSpPr>
        <p:grpSpPr>
          <a:xfrm>
            <a:off x="6156176" y="1700808"/>
            <a:ext cx="576064" cy="432048"/>
            <a:chOff x="251520" y="2204864"/>
            <a:chExt cx="576064" cy="432048"/>
          </a:xfrm>
        </p:grpSpPr>
        <p:sp>
          <p:nvSpPr>
            <p:cNvPr id="15" name="Ellipse 14"/>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17" name="Groupe 16"/>
          <p:cNvGrpSpPr/>
          <p:nvPr/>
        </p:nvGrpSpPr>
        <p:grpSpPr>
          <a:xfrm>
            <a:off x="5724128" y="2780928"/>
            <a:ext cx="576064" cy="432048"/>
            <a:chOff x="251520" y="2204864"/>
            <a:chExt cx="576064" cy="432048"/>
          </a:xfrm>
        </p:grpSpPr>
        <p:sp>
          <p:nvSpPr>
            <p:cNvPr id="18" name="Ellipse 17"/>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29" name="Groupe 28"/>
          <p:cNvGrpSpPr/>
          <p:nvPr/>
        </p:nvGrpSpPr>
        <p:grpSpPr>
          <a:xfrm>
            <a:off x="5724128" y="3284984"/>
            <a:ext cx="576064" cy="432048"/>
            <a:chOff x="251520" y="2204864"/>
            <a:chExt cx="576064" cy="432048"/>
          </a:xfrm>
        </p:grpSpPr>
        <p:sp>
          <p:nvSpPr>
            <p:cNvPr id="30" name="Ellipse 29"/>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1" name="ZoneTexte 30"/>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51" name="Groupe 50"/>
          <p:cNvGrpSpPr/>
          <p:nvPr/>
        </p:nvGrpSpPr>
        <p:grpSpPr>
          <a:xfrm>
            <a:off x="3059832" y="764704"/>
            <a:ext cx="1584176" cy="432048"/>
            <a:chOff x="3059832" y="764704"/>
            <a:chExt cx="1584176" cy="432048"/>
          </a:xfrm>
        </p:grpSpPr>
        <p:grpSp>
          <p:nvGrpSpPr>
            <p:cNvPr id="7" name="Groupe 6"/>
            <p:cNvGrpSpPr/>
            <p:nvPr/>
          </p:nvGrpSpPr>
          <p:grpSpPr>
            <a:xfrm>
              <a:off x="3563888" y="764704"/>
              <a:ext cx="576064" cy="432048"/>
              <a:chOff x="251520" y="2204864"/>
              <a:chExt cx="576064" cy="432048"/>
            </a:xfrm>
          </p:grpSpPr>
          <p:sp>
            <p:nvSpPr>
              <p:cNvPr id="5" name="Ellipse 4"/>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37" name="Connecteur droit avec flèche 36"/>
            <p:cNvCxnSpPr/>
            <p:nvPr/>
          </p:nvCxnSpPr>
          <p:spPr>
            <a:xfrm>
              <a:off x="3059832" y="1124744"/>
              <a:ext cx="1584176"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3419872" y="2348880"/>
            <a:ext cx="1080120" cy="432048"/>
            <a:chOff x="3419872" y="2348880"/>
            <a:chExt cx="1080120" cy="432048"/>
          </a:xfrm>
        </p:grpSpPr>
        <p:grpSp>
          <p:nvGrpSpPr>
            <p:cNvPr id="11" name="Groupe 10"/>
            <p:cNvGrpSpPr/>
            <p:nvPr/>
          </p:nvGrpSpPr>
          <p:grpSpPr>
            <a:xfrm>
              <a:off x="3491880" y="2348880"/>
              <a:ext cx="576064" cy="432048"/>
              <a:chOff x="251520" y="2204864"/>
              <a:chExt cx="576064" cy="432048"/>
            </a:xfrm>
          </p:grpSpPr>
          <p:sp>
            <p:nvSpPr>
              <p:cNvPr id="12" name="Ellipse 11"/>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38" name="Connecteur droit avec flèche 37"/>
            <p:cNvCxnSpPr/>
            <p:nvPr/>
          </p:nvCxnSpPr>
          <p:spPr>
            <a:xfrm>
              <a:off x="3419872" y="2420888"/>
              <a:ext cx="1080120"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Groupe 59"/>
          <p:cNvGrpSpPr/>
          <p:nvPr/>
        </p:nvGrpSpPr>
        <p:grpSpPr>
          <a:xfrm>
            <a:off x="3275856" y="4077072"/>
            <a:ext cx="1152128" cy="432048"/>
            <a:chOff x="3203848" y="4077072"/>
            <a:chExt cx="1152128" cy="432048"/>
          </a:xfrm>
        </p:grpSpPr>
        <p:grpSp>
          <p:nvGrpSpPr>
            <p:cNvPr id="20" name="Groupe 19"/>
            <p:cNvGrpSpPr/>
            <p:nvPr/>
          </p:nvGrpSpPr>
          <p:grpSpPr>
            <a:xfrm>
              <a:off x="3203848" y="4077072"/>
              <a:ext cx="576064" cy="432048"/>
              <a:chOff x="179512" y="2204864"/>
              <a:chExt cx="576064" cy="432048"/>
            </a:xfrm>
          </p:grpSpPr>
          <p:sp>
            <p:nvSpPr>
              <p:cNvPr id="21" name="Ellipse 20"/>
              <p:cNvSpPr/>
              <p:nvPr/>
            </p:nvSpPr>
            <p:spPr>
              <a:xfrm>
                <a:off x="251520"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179512" y="2236802"/>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40" name="Connecteur droit avec flèche 39"/>
            <p:cNvCxnSpPr/>
            <p:nvPr/>
          </p:nvCxnSpPr>
          <p:spPr>
            <a:xfrm>
              <a:off x="3203848" y="4509120"/>
              <a:ext cx="1152128"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e 51"/>
          <p:cNvGrpSpPr/>
          <p:nvPr/>
        </p:nvGrpSpPr>
        <p:grpSpPr>
          <a:xfrm>
            <a:off x="3635896" y="5373216"/>
            <a:ext cx="1152128" cy="432048"/>
            <a:chOff x="3635896" y="5373216"/>
            <a:chExt cx="1152128" cy="432048"/>
          </a:xfrm>
        </p:grpSpPr>
        <p:grpSp>
          <p:nvGrpSpPr>
            <p:cNvPr id="23" name="Groupe 22"/>
            <p:cNvGrpSpPr/>
            <p:nvPr/>
          </p:nvGrpSpPr>
          <p:grpSpPr>
            <a:xfrm>
              <a:off x="3707904" y="5373216"/>
              <a:ext cx="576064" cy="432048"/>
              <a:chOff x="251520" y="2204864"/>
              <a:chExt cx="576064" cy="432048"/>
            </a:xfrm>
          </p:grpSpPr>
          <p:sp>
            <p:nvSpPr>
              <p:cNvPr id="24" name="Ellipse 23"/>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42" name="Connecteur droit avec flèche 41"/>
            <p:cNvCxnSpPr/>
            <p:nvPr/>
          </p:nvCxnSpPr>
          <p:spPr>
            <a:xfrm>
              <a:off x="3635896" y="5805264"/>
              <a:ext cx="1152128"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4" name="Connecteur droit avec flèche 43"/>
          <p:cNvCxnSpPr/>
          <p:nvPr/>
        </p:nvCxnSpPr>
        <p:spPr>
          <a:xfrm flipH="1">
            <a:off x="5436096" y="1340768"/>
            <a:ext cx="1080120" cy="83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H="1">
            <a:off x="5796136" y="2060848"/>
            <a:ext cx="864096" cy="83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H="1">
            <a:off x="6012160" y="2348880"/>
            <a:ext cx="576064" cy="83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58" name="Groupe 57"/>
          <p:cNvGrpSpPr/>
          <p:nvPr/>
        </p:nvGrpSpPr>
        <p:grpSpPr>
          <a:xfrm>
            <a:off x="4644008" y="4797152"/>
            <a:ext cx="1080120" cy="432048"/>
            <a:chOff x="4644008" y="4797152"/>
            <a:chExt cx="1080120" cy="432048"/>
          </a:xfrm>
        </p:grpSpPr>
        <p:grpSp>
          <p:nvGrpSpPr>
            <p:cNvPr id="33" name="Groupe 32"/>
            <p:cNvGrpSpPr/>
            <p:nvPr/>
          </p:nvGrpSpPr>
          <p:grpSpPr>
            <a:xfrm>
              <a:off x="5004048" y="4797152"/>
              <a:ext cx="576064" cy="432048"/>
              <a:chOff x="251520" y="2204864"/>
              <a:chExt cx="576064" cy="432048"/>
            </a:xfrm>
          </p:grpSpPr>
          <p:sp>
            <p:nvSpPr>
              <p:cNvPr id="34" name="Ellipse 33"/>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5" name="ZoneTexte 34"/>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cxnSp>
          <p:nvCxnSpPr>
            <p:cNvPr id="53" name="Connecteur droit avec flèche 52"/>
            <p:cNvCxnSpPr/>
            <p:nvPr/>
          </p:nvCxnSpPr>
          <p:spPr>
            <a:xfrm flipH="1">
              <a:off x="4644008" y="5157192"/>
              <a:ext cx="1080120" cy="8384"/>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9" name="Groupe 58"/>
          <p:cNvGrpSpPr/>
          <p:nvPr/>
        </p:nvGrpSpPr>
        <p:grpSpPr>
          <a:xfrm>
            <a:off x="3203848" y="1844824"/>
            <a:ext cx="1008112" cy="432048"/>
            <a:chOff x="3203848" y="1844824"/>
            <a:chExt cx="1008112" cy="432048"/>
          </a:xfrm>
        </p:grpSpPr>
        <p:grpSp>
          <p:nvGrpSpPr>
            <p:cNvPr id="26" name="Groupe 25"/>
            <p:cNvGrpSpPr/>
            <p:nvPr/>
          </p:nvGrpSpPr>
          <p:grpSpPr>
            <a:xfrm>
              <a:off x="3419872" y="1844824"/>
              <a:ext cx="576064" cy="432048"/>
              <a:chOff x="251520" y="2204864"/>
              <a:chExt cx="576064" cy="432048"/>
            </a:xfrm>
          </p:grpSpPr>
          <p:sp>
            <p:nvSpPr>
              <p:cNvPr id="27" name="Ellipse 26"/>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cxnSp>
          <p:nvCxnSpPr>
            <p:cNvPr id="55" name="Connecteur droit avec flèche 54"/>
            <p:cNvCxnSpPr/>
            <p:nvPr/>
          </p:nvCxnSpPr>
          <p:spPr>
            <a:xfrm>
              <a:off x="3203848" y="1844824"/>
              <a:ext cx="1008112" cy="0"/>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rot="16200000">
            <a:off x="6226877" y="3998677"/>
            <a:ext cx="4538538" cy="230832"/>
          </a:xfrm>
          <a:prstGeom prst="rect">
            <a:avLst/>
          </a:prstGeom>
          <a:noFill/>
        </p:spPr>
        <p:txBody>
          <a:bodyPr wrap="square">
            <a:spAutoFit/>
          </a:bodyPr>
          <a:lstStyle/>
          <a:p>
            <a:r>
              <a:rPr lang="fr-FR" sz="900" dirty="0" err="1" smtClean="0"/>
              <a:t>Dunod</a:t>
            </a:r>
            <a:r>
              <a:rPr lang="fr-FR" sz="900" dirty="0" smtClean="0"/>
              <a:t> , Biologie végétale </a:t>
            </a:r>
            <a:r>
              <a:rPr lang="fr-FR" sz="900" dirty="0" err="1" smtClean="0"/>
              <a:t>croisance</a:t>
            </a:r>
            <a:r>
              <a:rPr lang="fr-FR" sz="900" dirty="0" smtClean="0"/>
              <a:t> et </a:t>
            </a:r>
            <a:r>
              <a:rPr lang="fr-FR" sz="900" dirty="0" err="1" smtClean="0"/>
              <a:t>développemnt</a:t>
            </a:r>
            <a:r>
              <a:rPr lang="fr-FR" sz="900" dirty="0" smtClean="0"/>
              <a:t>, p35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grayscl/>
          </a:blip>
          <a:srcRect l="39272" t="32941" r="40837" b="35629"/>
          <a:stretch>
            <a:fillRect/>
          </a:stretch>
        </p:blipFill>
        <p:spPr bwMode="auto">
          <a:xfrm rot="5400000">
            <a:off x="1627358" y="-467117"/>
            <a:ext cx="6057302" cy="7656849"/>
          </a:xfrm>
          <a:prstGeom prst="rect">
            <a:avLst/>
          </a:prstGeom>
          <a:noFill/>
          <a:ln w="9525">
            <a:noFill/>
            <a:miter lim="800000"/>
            <a:headEnd/>
            <a:tailEnd/>
          </a:ln>
        </p:spPr>
      </p:pic>
      <p:grpSp>
        <p:nvGrpSpPr>
          <p:cNvPr id="12" name="Groupe 11"/>
          <p:cNvGrpSpPr/>
          <p:nvPr/>
        </p:nvGrpSpPr>
        <p:grpSpPr>
          <a:xfrm>
            <a:off x="5508104" y="1916832"/>
            <a:ext cx="576064" cy="432048"/>
            <a:chOff x="251520" y="2204864"/>
            <a:chExt cx="576064" cy="432048"/>
          </a:xfrm>
        </p:grpSpPr>
        <p:sp>
          <p:nvSpPr>
            <p:cNvPr id="13" name="Ellipse 12"/>
            <p:cNvSpPr/>
            <p:nvPr/>
          </p:nvSpPr>
          <p:spPr>
            <a:xfrm>
              <a:off x="323528" y="2204864"/>
              <a:ext cx="432048" cy="43204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14" name="ZoneTexte 13"/>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42" name="Groupe 41"/>
          <p:cNvGrpSpPr/>
          <p:nvPr/>
        </p:nvGrpSpPr>
        <p:grpSpPr>
          <a:xfrm>
            <a:off x="4499992" y="620688"/>
            <a:ext cx="2088232" cy="432048"/>
            <a:chOff x="4499992" y="620688"/>
            <a:chExt cx="2088232" cy="432048"/>
          </a:xfrm>
        </p:grpSpPr>
        <p:grpSp>
          <p:nvGrpSpPr>
            <p:cNvPr id="6" name="Groupe 5"/>
            <p:cNvGrpSpPr/>
            <p:nvPr/>
          </p:nvGrpSpPr>
          <p:grpSpPr>
            <a:xfrm>
              <a:off x="5292080" y="620688"/>
              <a:ext cx="576064" cy="432048"/>
              <a:chOff x="251520" y="2204864"/>
              <a:chExt cx="576064" cy="432048"/>
            </a:xfrm>
          </p:grpSpPr>
          <p:sp>
            <p:nvSpPr>
              <p:cNvPr id="7" name="Ellipse 6"/>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36" name="Connecteur droit avec flèche 35"/>
            <p:cNvCxnSpPr/>
            <p:nvPr/>
          </p:nvCxnSpPr>
          <p:spPr>
            <a:xfrm flipH="1">
              <a:off x="4499992" y="980728"/>
              <a:ext cx="2088232"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3707904" y="5229200"/>
            <a:ext cx="936104" cy="432048"/>
            <a:chOff x="3707904" y="5229200"/>
            <a:chExt cx="936104" cy="432048"/>
          </a:xfrm>
        </p:grpSpPr>
        <p:grpSp>
          <p:nvGrpSpPr>
            <p:cNvPr id="21" name="Groupe 20"/>
            <p:cNvGrpSpPr/>
            <p:nvPr/>
          </p:nvGrpSpPr>
          <p:grpSpPr>
            <a:xfrm>
              <a:off x="3707904" y="5229200"/>
              <a:ext cx="576064" cy="432048"/>
              <a:chOff x="251520" y="2204864"/>
              <a:chExt cx="576064" cy="432048"/>
            </a:xfrm>
          </p:grpSpPr>
          <p:sp>
            <p:nvSpPr>
              <p:cNvPr id="22" name="Ellipse 21"/>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38" name="Connecteur droit avec flèche 37"/>
            <p:cNvCxnSpPr/>
            <p:nvPr/>
          </p:nvCxnSpPr>
          <p:spPr>
            <a:xfrm>
              <a:off x="3707904" y="5661248"/>
              <a:ext cx="936104"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2411760" y="1844824"/>
            <a:ext cx="1224136" cy="432048"/>
            <a:chOff x="2411760" y="1844824"/>
            <a:chExt cx="1224136" cy="432048"/>
          </a:xfrm>
        </p:grpSpPr>
        <p:grpSp>
          <p:nvGrpSpPr>
            <p:cNvPr id="9" name="Groupe 8"/>
            <p:cNvGrpSpPr/>
            <p:nvPr/>
          </p:nvGrpSpPr>
          <p:grpSpPr>
            <a:xfrm>
              <a:off x="2843808" y="1844824"/>
              <a:ext cx="576064" cy="432048"/>
              <a:chOff x="251520" y="2204864"/>
              <a:chExt cx="576064" cy="432048"/>
            </a:xfrm>
          </p:grpSpPr>
          <p:sp>
            <p:nvSpPr>
              <p:cNvPr id="10" name="Ellipse 9"/>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43" name="Connecteur droit avec flèche 42"/>
            <p:cNvCxnSpPr/>
            <p:nvPr/>
          </p:nvCxnSpPr>
          <p:spPr>
            <a:xfrm>
              <a:off x="2411760" y="1916832"/>
              <a:ext cx="1224136"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6" name="Connecteur droit avec flèche 45"/>
          <p:cNvCxnSpPr/>
          <p:nvPr/>
        </p:nvCxnSpPr>
        <p:spPr>
          <a:xfrm flipH="1">
            <a:off x="4932040" y="2276872"/>
            <a:ext cx="1296144" cy="8384"/>
          </a:xfrm>
          <a:prstGeom prst="straightConnector1">
            <a:avLst/>
          </a:prstGeom>
          <a:ln w="57150">
            <a:solidFill>
              <a:srgbClr val="FF6600"/>
            </a:solidFill>
            <a:tailEnd type="arrow"/>
          </a:ln>
        </p:spPr>
        <p:style>
          <a:lnRef idx="1">
            <a:schemeClr val="accent1"/>
          </a:lnRef>
          <a:fillRef idx="0">
            <a:schemeClr val="accent1"/>
          </a:fillRef>
          <a:effectRef idx="0">
            <a:schemeClr val="accent1"/>
          </a:effectRef>
          <a:fontRef idx="minor">
            <a:schemeClr val="tx1"/>
          </a:fontRef>
        </p:style>
      </p:cxnSp>
      <p:grpSp>
        <p:nvGrpSpPr>
          <p:cNvPr id="50" name="Groupe 49"/>
          <p:cNvGrpSpPr/>
          <p:nvPr/>
        </p:nvGrpSpPr>
        <p:grpSpPr>
          <a:xfrm>
            <a:off x="4644008" y="4653136"/>
            <a:ext cx="1080120" cy="440432"/>
            <a:chOff x="4644008" y="4653136"/>
            <a:chExt cx="1080120" cy="440432"/>
          </a:xfrm>
        </p:grpSpPr>
        <p:grpSp>
          <p:nvGrpSpPr>
            <p:cNvPr id="30" name="Groupe 29"/>
            <p:cNvGrpSpPr/>
            <p:nvPr/>
          </p:nvGrpSpPr>
          <p:grpSpPr>
            <a:xfrm>
              <a:off x="5004048" y="4653136"/>
              <a:ext cx="576064" cy="432048"/>
              <a:chOff x="251520" y="2204864"/>
              <a:chExt cx="576064" cy="432048"/>
            </a:xfrm>
          </p:grpSpPr>
          <p:sp>
            <p:nvSpPr>
              <p:cNvPr id="31" name="Ellipse 30"/>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2" name="ZoneTexte 31"/>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cxnSp>
          <p:nvCxnSpPr>
            <p:cNvPr id="49" name="Connecteur droit avec flèche 48"/>
            <p:cNvCxnSpPr/>
            <p:nvPr/>
          </p:nvCxnSpPr>
          <p:spPr>
            <a:xfrm flipH="1">
              <a:off x="4644008" y="5085184"/>
              <a:ext cx="1080120" cy="8384"/>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Groupe 52"/>
          <p:cNvGrpSpPr/>
          <p:nvPr/>
        </p:nvGrpSpPr>
        <p:grpSpPr>
          <a:xfrm>
            <a:off x="2771800" y="1124744"/>
            <a:ext cx="720080" cy="432048"/>
            <a:chOff x="2771800" y="1124744"/>
            <a:chExt cx="720080" cy="432048"/>
          </a:xfrm>
        </p:grpSpPr>
        <p:grpSp>
          <p:nvGrpSpPr>
            <p:cNvPr id="3" name="Groupe 2"/>
            <p:cNvGrpSpPr/>
            <p:nvPr/>
          </p:nvGrpSpPr>
          <p:grpSpPr>
            <a:xfrm>
              <a:off x="2771800" y="1124744"/>
              <a:ext cx="576064" cy="432048"/>
              <a:chOff x="251520" y="2204864"/>
              <a:chExt cx="576064" cy="432048"/>
            </a:xfrm>
          </p:grpSpPr>
          <p:sp>
            <p:nvSpPr>
              <p:cNvPr id="4" name="Ellipse 3"/>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51" name="Connecteur droit avec flèche 50"/>
            <p:cNvCxnSpPr/>
            <p:nvPr/>
          </p:nvCxnSpPr>
          <p:spPr>
            <a:xfrm>
              <a:off x="2915816" y="1556792"/>
              <a:ext cx="576064"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5796136" y="1196752"/>
            <a:ext cx="864096" cy="440432"/>
            <a:chOff x="5796136" y="1196752"/>
            <a:chExt cx="864096" cy="440432"/>
          </a:xfrm>
        </p:grpSpPr>
        <p:grpSp>
          <p:nvGrpSpPr>
            <p:cNvPr id="33" name="Groupe 32"/>
            <p:cNvGrpSpPr/>
            <p:nvPr/>
          </p:nvGrpSpPr>
          <p:grpSpPr>
            <a:xfrm>
              <a:off x="6084168" y="1196752"/>
              <a:ext cx="576064" cy="432048"/>
              <a:chOff x="251520" y="2204864"/>
              <a:chExt cx="576064" cy="432048"/>
            </a:xfrm>
          </p:grpSpPr>
          <p:sp>
            <p:nvSpPr>
              <p:cNvPr id="34" name="Ellipse 33"/>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5" name="ZoneTexte 34"/>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cxnSp>
          <p:nvCxnSpPr>
            <p:cNvPr id="54" name="Connecteur droit avec flèche 53"/>
            <p:cNvCxnSpPr/>
            <p:nvPr/>
          </p:nvCxnSpPr>
          <p:spPr>
            <a:xfrm flipH="1">
              <a:off x="5796136" y="1628800"/>
              <a:ext cx="864096" cy="8384"/>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grayscl/>
          </a:blip>
          <a:srcRect l="58690" t="64317" r="21157" b="4306"/>
          <a:stretch>
            <a:fillRect/>
          </a:stretch>
        </p:blipFill>
        <p:spPr bwMode="auto">
          <a:xfrm rot="5400000">
            <a:off x="1313115" y="-512914"/>
            <a:ext cx="6301747" cy="7848872"/>
          </a:xfrm>
          <a:prstGeom prst="rect">
            <a:avLst/>
          </a:prstGeom>
          <a:noFill/>
          <a:ln w="9525">
            <a:noFill/>
            <a:miter lim="800000"/>
            <a:headEnd/>
            <a:tailEnd/>
          </a:ln>
        </p:spPr>
      </p:pic>
      <p:grpSp>
        <p:nvGrpSpPr>
          <p:cNvPr id="6" name="Groupe 5"/>
          <p:cNvGrpSpPr/>
          <p:nvPr/>
        </p:nvGrpSpPr>
        <p:grpSpPr>
          <a:xfrm>
            <a:off x="683568" y="3356992"/>
            <a:ext cx="576064" cy="432048"/>
            <a:chOff x="251520" y="2204864"/>
            <a:chExt cx="576064" cy="432048"/>
          </a:xfrm>
        </p:grpSpPr>
        <p:sp>
          <p:nvSpPr>
            <p:cNvPr id="7" name="Ellipse 6"/>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9" name="Groupe 8"/>
          <p:cNvGrpSpPr/>
          <p:nvPr/>
        </p:nvGrpSpPr>
        <p:grpSpPr>
          <a:xfrm>
            <a:off x="1331640" y="3645024"/>
            <a:ext cx="576064" cy="432048"/>
            <a:chOff x="251520" y="2204864"/>
            <a:chExt cx="576064" cy="432048"/>
          </a:xfrm>
        </p:grpSpPr>
        <p:sp>
          <p:nvSpPr>
            <p:cNvPr id="10" name="Ellipse 9"/>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12" name="Groupe 11"/>
          <p:cNvGrpSpPr/>
          <p:nvPr/>
        </p:nvGrpSpPr>
        <p:grpSpPr>
          <a:xfrm>
            <a:off x="3131840" y="4653136"/>
            <a:ext cx="576064" cy="432048"/>
            <a:chOff x="251520" y="2204864"/>
            <a:chExt cx="576064" cy="432048"/>
          </a:xfrm>
        </p:grpSpPr>
        <p:sp>
          <p:nvSpPr>
            <p:cNvPr id="13" name="Ellipse 12"/>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15" name="Groupe 14"/>
          <p:cNvGrpSpPr/>
          <p:nvPr/>
        </p:nvGrpSpPr>
        <p:grpSpPr>
          <a:xfrm>
            <a:off x="5148064" y="2492896"/>
            <a:ext cx="576064" cy="432048"/>
            <a:chOff x="251520" y="2204864"/>
            <a:chExt cx="576064" cy="432048"/>
          </a:xfrm>
        </p:grpSpPr>
        <p:sp>
          <p:nvSpPr>
            <p:cNvPr id="16" name="Ellipse 15"/>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18" name="Groupe 17"/>
          <p:cNvGrpSpPr/>
          <p:nvPr/>
        </p:nvGrpSpPr>
        <p:grpSpPr>
          <a:xfrm>
            <a:off x="4499992" y="1412776"/>
            <a:ext cx="576064" cy="432048"/>
            <a:chOff x="251520" y="2204864"/>
            <a:chExt cx="576064" cy="432048"/>
          </a:xfrm>
        </p:grpSpPr>
        <p:sp>
          <p:nvSpPr>
            <p:cNvPr id="19" name="Ellipse 18"/>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cxnSp>
        <p:nvCxnSpPr>
          <p:cNvPr id="21" name="Connecteur droit avec flèche 20"/>
          <p:cNvCxnSpPr/>
          <p:nvPr/>
        </p:nvCxnSpPr>
        <p:spPr>
          <a:xfrm>
            <a:off x="5076056" y="2492896"/>
            <a:ext cx="1080120"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4067944" y="1772816"/>
            <a:ext cx="1584176"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1115616" y="2852936"/>
            <a:ext cx="8384" cy="172819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1403648" y="3429000"/>
            <a:ext cx="0" cy="1152128"/>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a:off x="2771800" y="4716760"/>
            <a:ext cx="1008112" cy="83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grayscl/>
          </a:blip>
          <a:srcRect l="58690" t="32941" r="21157" b="35682"/>
          <a:stretch>
            <a:fillRect/>
          </a:stretch>
        </p:blipFill>
        <p:spPr bwMode="auto">
          <a:xfrm rot="5400000">
            <a:off x="1550430" y="-528677"/>
            <a:ext cx="6475191" cy="8064898"/>
          </a:xfrm>
          <a:prstGeom prst="rect">
            <a:avLst/>
          </a:prstGeom>
          <a:noFill/>
          <a:ln w="9525">
            <a:noFill/>
            <a:miter lim="800000"/>
            <a:headEnd/>
            <a:tailEnd/>
          </a:ln>
        </p:spPr>
      </p:pic>
      <p:grpSp>
        <p:nvGrpSpPr>
          <p:cNvPr id="3" name="Groupe 2"/>
          <p:cNvGrpSpPr/>
          <p:nvPr/>
        </p:nvGrpSpPr>
        <p:grpSpPr>
          <a:xfrm>
            <a:off x="3131840" y="1700808"/>
            <a:ext cx="576064" cy="432048"/>
            <a:chOff x="251520" y="2204864"/>
            <a:chExt cx="576064" cy="432048"/>
          </a:xfrm>
        </p:grpSpPr>
        <p:sp>
          <p:nvSpPr>
            <p:cNvPr id="4" name="Ellipse 3"/>
            <p:cNvSpPr/>
            <p:nvPr/>
          </p:nvSpPr>
          <p:spPr>
            <a:xfrm>
              <a:off x="323528" y="2204864"/>
              <a:ext cx="432048" cy="43204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5" name="ZoneTexte 4"/>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6" name="Groupe 5"/>
          <p:cNvGrpSpPr/>
          <p:nvPr/>
        </p:nvGrpSpPr>
        <p:grpSpPr>
          <a:xfrm>
            <a:off x="6228184" y="2852936"/>
            <a:ext cx="576064" cy="432048"/>
            <a:chOff x="251520" y="2204864"/>
            <a:chExt cx="576064" cy="432048"/>
          </a:xfrm>
        </p:grpSpPr>
        <p:sp>
          <p:nvSpPr>
            <p:cNvPr id="7" name="Ellipse 6"/>
            <p:cNvSpPr/>
            <p:nvPr/>
          </p:nvSpPr>
          <p:spPr>
            <a:xfrm>
              <a:off x="323528" y="2204864"/>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51520" y="2204864"/>
              <a:ext cx="576064" cy="400110"/>
            </a:xfrm>
            <a:prstGeom prst="rect">
              <a:avLst/>
            </a:prstGeom>
            <a:noFill/>
          </p:spPr>
          <p:txBody>
            <a:bodyPr wrap="square" rtlCol="0">
              <a:spAutoFit/>
            </a:bodyPr>
            <a:lstStyle/>
            <a:p>
              <a:pPr algn="ctr"/>
              <a:r>
                <a:rPr lang="fr-FR" sz="2000" b="1" dirty="0" smtClean="0"/>
                <a:t>+</a:t>
              </a:r>
              <a:endParaRPr lang="fr-FR" sz="2000" b="1" dirty="0"/>
            </a:p>
          </p:txBody>
        </p:sp>
      </p:grpSp>
      <p:grpSp>
        <p:nvGrpSpPr>
          <p:cNvPr id="9" name="Groupe 8"/>
          <p:cNvGrpSpPr/>
          <p:nvPr/>
        </p:nvGrpSpPr>
        <p:grpSpPr>
          <a:xfrm>
            <a:off x="6516216" y="2060848"/>
            <a:ext cx="576064" cy="432048"/>
            <a:chOff x="251520" y="2204864"/>
            <a:chExt cx="576064" cy="432048"/>
          </a:xfrm>
        </p:grpSpPr>
        <p:sp>
          <p:nvSpPr>
            <p:cNvPr id="10" name="Ellipse 9"/>
            <p:cNvSpPr/>
            <p:nvPr/>
          </p:nvSpPr>
          <p:spPr>
            <a:xfrm>
              <a:off x="323528" y="2204864"/>
              <a:ext cx="432048" cy="43204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12" name="Groupe 11"/>
          <p:cNvGrpSpPr/>
          <p:nvPr/>
        </p:nvGrpSpPr>
        <p:grpSpPr>
          <a:xfrm>
            <a:off x="1043608" y="3852664"/>
            <a:ext cx="576064" cy="432048"/>
            <a:chOff x="251520" y="2204864"/>
            <a:chExt cx="576064" cy="432048"/>
          </a:xfrm>
        </p:grpSpPr>
        <p:sp>
          <p:nvSpPr>
            <p:cNvPr id="13" name="Ellipse 12"/>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4" name="ZoneTexte 13"/>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15" name="Groupe 14"/>
          <p:cNvGrpSpPr/>
          <p:nvPr/>
        </p:nvGrpSpPr>
        <p:grpSpPr>
          <a:xfrm>
            <a:off x="1835696" y="4212704"/>
            <a:ext cx="576064" cy="432048"/>
            <a:chOff x="251520" y="2204864"/>
            <a:chExt cx="576064" cy="432048"/>
          </a:xfrm>
        </p:grpSpPr>
        <p:sp>
          <p:nvSpPr>
            <p:cNvPr id="16" name="Ellipse 15"/>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17" name="ZoneTexte 16"/>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grpSp>
        <p:nvGrpSpPr>
          <p:cNvPr id="18" name="Groupe 17"/>
          <p:cNvGrpSpPr/>
          <p:nvPr/>
        </p:nvGrpSpPr>
        <p:grpSpPr>
          <a:xfrm>
            <a:off x="5436096" y="4941168"/>
            <a:ext cx="576064" cy="432048"/>
            <a:chOff x="251520" y="2204864"/>
            <a:chExt cx="576064" cy="432048"/>
          </a:xfrm>
        </p:grpSpPr>
        <p:sp>
          <p:nvSpPr>
            <p:cNvPr id="19" name="Ellipse 18"/>
            <p:cNvSpPr/>
            <p:nvPr/>
          </p:nvSpPr>
          <p:spPr>
            <a:xfrm>
              <a:off x="323528" y="2204864"/>
              <a:ext cx="432048" cy="43204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0" name="ZoneTexte 19"/>
            <p:cNvSpPr txBox="1"/>
            <p:nvPr/>
          </p:nvSpPr>
          <p:spPr>
            <a:xfrm>
              <a:off x="251520" y="2204864"/>
              <a:ext cx="576064" cy="400110"/>
            </a:xfrm>
            <a:prstGeom prst="rect">
              <a:avLst/>
            </a:prstGeom>
            <a:noFill/>
          </p:spPr>
          <p:txBody>
            <a:bodyPr wrap="square" rtlCol="0">
              <a:spAutoFit/>
            </a:bodyPr>
            <a:lstStyle/>
            <a:p>
              <a:pPr algn="ctr"/>
              <a:r>
                <a:rPr lang="fr-FR" sz="2000" b="1" dirty="0" smtClean="0">
                  <a:solidFill>
                    <a:schemeClr val="bg1"/>
                  </a:solidFill>
                </a:rPr>
                <a:t>-</a:t>
              </a:r>
              <a:endParaRPr lang="fr-FR" sz="2000" b="1" dirty="0">
                <a:solidFill>
                  <a:schemeClr val="bg1"/>
                </a:solidFill>
              </a:endParaRPr>
            </a:p>
          </p:txBody>
        </p:sp>
      </p:grpSp>
      <p:cxnSp>
        <p:nvCxnSpPr>
          <p:cNvPr id="23" name="Connecteur droit avec flèche 22"/>
          <p:cNvCxnSpPr/>
          <p:nvPr/>
        </p:nvCxnSpPr>
        <p:spPr>
          <a:xfrm>
            <a:off x="2843808" y="1772816"/>
            <a:ext cx="1440160" cy="0"/>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flipH="1">
            <a:off x="5508104" y="2924944"/>
            <a:ext cx="1296144" cy="83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flipH="1">
            <a:off x="6444208" y="2060848"/>
            <a:ext cx="792088" cy="8384"/>
          </a:xfrm>
          <a:prstGeom prst="straightConnector1">
            <a:avLst/>
          </a:prstGeom>
          <a:ln w="571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5076056" y="5301208"/>
            <a:ext cx="1080120" cy="8384"/>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1475656" y="3564632"/>
            <a:ext cx="0" cy="1160512"/>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1907704" y="3996680"/>
            <a:ext cx="0" cy="800472"/>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3746475" cy="400110"/>
          </a:xfrm>
          <a:prstGeom prst="rect">
            <a:avLst/>
          </a:prstGeom>
        </p:spPr>
        <p:txBody>
          <a:bodyPr wrap="none">
            <a:spAutoFit/>
          </a:bodyPr>
          <a:lstStyle/>
          <a:p>
            <a:r>
              <a:rPr lang="fr-FR" sz="2000" dirty="0" smtClean="0"/>
              <a:t>3.1 Apports exogènes d’hormones</a:t>
            </a:r>
            <a:endParaRPr lang="fr-FR" sz="2000" dirty="0"/>
          </a:p>
        </p:txBody>
      </p:sp>
      <p:sp>
        <p:nvSpPr>
          <p:cNvPr id="4" name="Rectangle 3"/>
          <p:cNvSpPr/>
          <p:nvPr/>
        </p:nvSpPr>
        <p:spPr>
          <a:xfrm>
            <a:off x="180969" y="188640"/>
            <a:ext cx="5605381" cy="1569660"/>
          </a:xfrm>
          <a:prstGeom prst="rect">
            <a:avLst/>
          </a:prstGeom>
          <a:solidFill>
            <a:srgbClr val="C00000"/>
          </a:solidFill>
        </p:spPr>
        <p:txBody>
          <a:bodyPr wrap="square">
            <a:spAutoFit/>
          </a:bodyPr>
          <a:lstStyle/>
          <a:p>
            <a:r>
              <a:rPr lang="fr-FR" sz="2400" dirty="0" smtClean="0">
                <a:solidFill>
                  <a:schemeClr val="bg1"/>
                </a:solidFill>
              </a:rPr>
              <a:t>3 METHODES D’ETUDES</a:t>
            </a:r>
          </a:p>
          <a:p>
            <a:r>
              <a:rPr lang="fr-FR" sz="2400" dirty="0" smtClean="0">
                <a:solidFill>
                  <a:schemeClr val="bg1"/>
                </a:solidFill>
              </a:rPr>
              <a:t> 3.1 Apports exogènes d’hormones</a:t>
            </a:r>
          </a:p>
          <a:p>
            <a:r>
              <a:rPr lang="fr-FR" sz="2400" dirty="0" smtClean="0">
                <a:solidFill>
                  <a:schemeClr val="bg1"/>
                </a:solidFill>
              </a:rPr>
              <a:t> 3.2 Outils moléculaires: gènes, rapporteurs</a:t>
            </a:r>
          </a:p>
          <a:p>
            <a:r>
              <a:rPr lang="fr-FR" sz="2400" dirty="0" smtClean="0">
                <a:solidFill>
                  <a:schemeClr val="bg1"/>
                </a:solidFill>
              </a:rPr>
              <a:t> 3.3 Outils génétiques</a:t>
            </a:r>
          </a:p>
        </p:txBody>
      </p:sp>
      <p:sp>
        <p:nvSpPr>
          <p:cNvPr id="6" name="Rectangle 5"/>
          <p:cNvSpPr/>
          <p:nvPr/>
        </p:nvSpPr>
        <p:spPr>
          <a:xfrm>
            <a:off x="611560" y="1844824"/>
            <a:ext cx="7704856" cy="369332"/>
          </a:xfrm>
          <a:prstGeom prst="rect">
            <a:avLst/>
          </a:prstGeom>
          <a:solidFill>
            <a:srgbClr val="612F73"/>
          </a:solidFill>
        </p:spPr>
        <p:txBody>
          <a:bodyPr wrap="square">
            <a:spAutoFit/>
          </a:bodyPr>
          <a:lstStyle/>
          <a:p>
            <a:pPr lvl="0">
              <a:spcBef>
                <a:spcPct val="50000"/>
              </a:spcBef>
            </a:pPr>
            <a:r>
              <a:rPr lang="fr-FR" dirty="0" smtClean="0">
                <a:solidFill>
                  <a:schemeClr val="bg1"/>
                </a:solidFill>
              </a:rPr>
              <a:t>Méthode historique pour décrire les effets physiologiques de chaque hormone:</a:t>
            </a:r>
          </a:p>
        </p:txBody>
      </p:sp>
      <p:grpSp>
        <p:nvGrpSpPr>
          <p:cNvPr id="20" name="Groupe 19"/>
          <p:cNvGrpSpPr/>
          <p:nvPr/>
        </p:nvGrpSpPr>
        <p:grpSpPr>
          <a:xfrm>
            <a:off x="1979712" y="1484784"/>
            <a:ext cx="6624736" cy="4824536"/>
            <a:chOff x="1979712" y="1844824"/>
            <a:chExt cx="6624736" cy="4824536"/>
          </a:xfrm>
        </p:grpSpPr>
        <p:sp>
          <p:nvSpPr>
            <p:cNvPr id="7" name="Rectangle 6"/>
            <p:cNvSpPr/>
            <p:nvPr/>
          </p:nvSpPr>
          <p:spPr>
            <a:xfrm>
              <a:off x="1979712" y="4365104"/>
              <a:ext cx="2736304" cy="646331"/>
            </a:xfrm>
            <a:prstGeom prst="rect">
              <a:avLst/>
            </a:prstGeom>
            <a:solidFill>
              <a:srgbClr val="FFC000"/>
            </a:solidFill>
          </p:spPr>
          <p:txBody>
            <a:bodyPr wrap="square">
              <a:spAutoFit/>
            </a:bodyPr>
            <a:lstStyle/>
            <a:p>
              <a:pPr lvl="0">
                <a:spcBef>
                  <a:spcPct val="50000"/>
                </a:spcBef>
              </a:pPr>
              <a:r>
                <a:rPr lang="fr-FR" dirty="0" smtClean="0">
                  <a:solidFill>
                    <a:schemeClr val="bg1"/>
                  </a:solidFill>
                </a:rPr>
                <a:t>Application d’une hormone de façon </a:t>
              </a:r>
              <a:r>
                <a:rPr lang="fr-FR" b="1" dirty="0" smtClean="0">
                  <a:solidFill>
                    <a:schemeClr val="bg1"/>
                  </a:solidFill>
                </a:rPr>
                <a:t>exogène</a:t>
              </a:r>
              <a:r>
                <a:rPr lang="fr-FR" dirty="0" smtClean="0">
                  <a:solidFill>
                    <a:schemeClr val="bg1"/>
                  </a:solidFill>
                </a:rPr>
                <a:t> </a:t>
              </a:r>
            </a:p>
          </p:txBody>
        </p:sp>
        <p:pic>
          <p:nvPicPr>
            <p:cNvPr id="80898" name="Picture 2" descr="http://s-www.ledauphine.com/images/ED8C9244-1F20-4816-8620-2E27AE4097FA/LDL_V0_12/catherine-chambon-dans-la-salle-de-culture-on-cultive-les-plantes-en-milieu-artificiel-en-leur-apportant-les-elements-qu-elles-trouveraient-dans-la-nature-nous-transferons-les-plants-ou-souches-sur-milieu-de-culture-neuf-toutes-les-4-a-6-semaines-pour-leur-developpement-pour-qu-ils-s-adaptent-aux-conditions-normales-dans-lesquelles-ils-vont-etre-cultives-les-palmiers-qui-ont-entre-6-et-10-mois-passent-ensuite-entre-six-semaines-et-deux-mois-en-salle-d-acclimatation-avant-d-etre-cultives-sous-serre-pendant-10-a-12-mois-et-etre-commercialises.jpg"/>
            <p:cNvPicPr>
              <a:picLocks noChangeAspect="1" noChangeArrowheads="1"/>
            </p:cNvPicPr>
            <p:nvPr/>
          </p:nvPicPr>
          <p:blipFill>
            <a:blip r:embed="rId2" cstate="print"/>
            <a:srcRect/>
            <a:stretch>
              <a:fillRect/>
            </a:stretch>
          </p:blipFill>
          <p:spPr bwMode="auto">
            <a:xfrm>
              <a:off x="6084168" y="1844824"/>
              <a:ext cx="2520280" cy="4824536"/>
            </a:xfrm>
            <a:prstGeom prst="rect">
              <a:avLst/>
            </a:prstGeom>
            <a:noFill/>
          </p:spPr>
        </p:pic>
        <p:cxnSp>
          <p:nvCxnSpPr>
            <p:cNvPr id="11" name="Connecteur droit avec flèche 10"/>
            <p:cNvCxnSpPr/>
            <p:nvPr/>
          </p:nvCxnSpPr>
          <p:spPr>
            <a:xfrm>
              <a:off x="4788024" y="4149080"/>
              <a:ext cx="1872208" cy="28803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860032" y="5229200"/>
              <a:ext cx="1736576" cy="5124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23928" y="3933056"/>
              <a:ext cx="779572" cy="369332"/>
            </a:xfrm>
            <a:prstGeom prst="rect">
              <a:avLst/>
            </a:prstGeom>
          </p:spPr>
          <p:txBody>
            <a:bodyPr wrap="none">
              <a:spAutoFit/>
            </a:bodyPr>
            <a:lstStyle/>
            <a:p>
              <a:r>
                <a:rPr lang="fr-FR" dirty="0" smtClean="0"/>
                <a:t>plante</a:t>
              </a:r>
              <a:endParaRPr lang="fr-FR" dirty="0"/>
            </a:p>
          </p:txBody>
        </p:sp>
        <p:sp>
          <p:nvSpPr>
            <p:cNvPr id="19" name="Rectangle 18"/>
            <p:cNvSpPr/>
            <p:nvPr/>
          </p:nvSpPr>
          <p:spPr>
            <a:xfrm>
              <a:off x="2987824" y="5085184"/>
              <a:ext cx="1771832" cy="369332"/>
            </a:xfrm>
            <a:prstGeom prst="rect">
              <a:avLst/>
            </a:prstGeom>
          </p:spPr>
          <p:txBody>
            <a:bodyPr wrap="none">
              <a:spAutoFit/>
            </a:bodyPr>
            <a:lstStyle/>
            <a:p>
              <a:r>
                <a:rPr lang="fr-FR" dirty="0" smtClean="0"/>
                <a:t>milieu de culture</a:t>
              </a:r>
              <a:endParaRPr lang="fr-FR" dirty="0"/>
            </a:p>
          </p:txBody>
        </p:sp>
      </p:grpSp>
      <p:sp>
        <p:nvSpPr>
          <p:cNvPr id="21" name="Rectangle 20"/>
          <p:cNvSpPr/>
          <p:nvPr/>
        </p:nvSpPr>
        <p:spPr>
          <a:xfrm>
            <a:off x="251520" y="5445224"/>
            <a:ext cx="5688632" cy="923330"/>
          </a:xfrm>
          <a:prstGeom prst="rect">
            <a:avLst/>
          </a:prstGeom>
          <a:solidFill>
            <a:srgbClr val="FF6600"/>
          </a:solidFill>
        </p:spPr>
        <p:txBody>
          <a:bodyPr wrap="square">
            <a:spAutoFit/>
          </a:bodyPr>
          <a:lstStyle/>
          <a:p>
            <a:pPr lvl="0">
              <a:spcBef>
                <a:spcPct val="50000"/>
              </a:spcBef>
            </a:pPr>
            <a:r>
              <a:rPr lang="fr-FR" dirty="0" smtClean="0">
                <a:solidFill>
                  <a:schemeClr val="bg1"/>
                </a:solidFill>
              </a:rPr>
              <a:t>+ Utilisation de molécules de synthèse dont l’activité biologique est comparable aux phytohormones naturelles ou inhibent celles-ci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2132856"/>
            <a:ext cx="8280920" cy="4093428"/>
          </a:xfrm>
          <a:prstGeom prst="rect">
            <a:avLst/>
          </a:prstGeom>
        </p:spPr>
        <p:txBody>
          <a:bodyPr wrap="square">
            <a:spAutoFit/>
          </a:bodyPr>
          <a:lstStyle/>
          <a:p>
            <a:r>
              <a:rPr lang="fr-FR" sz="2000" u="sng" dirty="0" smtClean="0"/>
              <a:t>Examen du cas particulier du dosage des hormones. </a:t>
            </a:r>
          </a:p>
          <a:p>
            <a:endParaRPr lang="fr-FR" sz="2000" dirty="0" smtClean="0"/>
          </a:p>
          <a:p>
            <a:r>
              <a:rPr lang="fr-FR" sz="2000" dirty="0" smtClean="0"/>
              <a:t>Historiquement 3 méthodes ont été retenues:  </a:t>
            </a:r>
          </a:p>
          <a:p>
            <a:pPr marL="457200" indent="-457200"/>
            <a:endParaRPr lang="fr-FR" sz="2000" dirty="0" smtClean="0"/>
          </a:p>
          <a:p>
            <a:r>
              <a:rPr lang="fr-FR" sz="2000" dirty="0" smtClean="0"/>
              <a:t>1. les </a:t>
            </a:r>
            <a:r>
              <a:rPr lang="fr-FR" sz="2000" b="1" dirty="0" smtClean="0"/>
              <a:t>tests biologiques </a:t>
            </a:r>
            <a:r>
              <a:rPr lang="fr-FR" sz="2000" dirty="0" smtClean="0"/>
              <a:t>sensibles, peu spécifiques parfois complexes à mettre en œuvre </a:t>
            </a:r>
          </a:p>
          <a:p>
            <a:endParaRPr lang="fr-FR" sz="2000" dirty="0" smtClean="0"/>
          </a:p>
          <a:p>
            <a:r>
              <a:rPr lang="fr-FR" sz="2000" dirty="0" smtClean="0"/>
              <a:t>2. les </a:t>
            </a:r>
            <a:r>
              <a:rPr lang="fr-FR" sz="2000" b="1" dirty="0" smtClean="0"/>
              <a:t>méthodes physico-chimiques </a:t>
            </a:r>
            <a:r>
              <a:rPr lang="fr-FR" sz="2000" dirty="0" smtClean="0"/>
              <a:t>sensibles et spécifiques mais demandant une instrumentation lourde (HPLC –GC – </a:t>
            </a:r>
            <a:r>
              <a:rPr lang="fr-FR" sz="2000" dirty="0" err="1" smtClean="0"/>
              <a:t>spectro</a:t>
            </a:r>
            <a:r>
              <a:rPr lang="fr-FR" sz="2000" dirty="0" smtClean="0"/>
              <a:t> de masse) </a:t>
            </a:r>
          </a:p>
          <a:p>
            <a:endParaRPr lang="fr-FR" sz="2000" dirty="0" smtClean="0"/>
          </a:p>
          <a:p>
            <a:r>
              <a:rPr lang="fr-FR" sz="2000" dirty="0" smtClean="0"/>
              <a:t>3. les </a:t>
            </a:r>
            <a:r>
              <a:rPr lang="fr-FR" sz="2000" b="1" dirty="0" smtClean="0"/>
              <a:t>test immunochimiques ou </a:t>
            </a:r>
            <a:r>
              <a:rPr lang="fr-FR" sz="2000" b="1" dirty="0" err="1" smtClean="0"/>
              <a:t>radioimmunoessais</a:t>
            </a:r>
            <a:r>
              <a:rPr lang="fr-FR" sz="2000" b="1" dirty="0" smtClean="0"/>
              <a:t> </a:t>
            </a:r>
            <a:r>
              <a:rPr lang="fr-FR" sz="2000" dirty="0" smtClean="0"/>
              <a:t>ultrasensibles et très spécifiques exigeant des anticorps vis-à-vis des hormones et une hormone sous forme radioactive (expériences de compétition). </a:t>
            </a:r>
          </a:p>
        </p:txBody>
      </p:sp>
      <p:sp>
        <p:nvSpPr>
          <p:cNvPr id="5" name="Rectangle 4"/>
          <p:cNvSpPr/>
          <p:nvPr/>
        </p:nvSpPr>
        <p:spPr>
          <a:xfrm>
            <a:off x="395536" y="260648"/>
            <a:ext cx="8208912" cy="1631216"/>
          </a:xfrm>
          <a:prstGeom prst="rect">
            <a:avLst/>
          </a:prstGeom>
        </p:spPr>
        <p:txBody>
          <a:bodyPr wrap="square">
            <a:spAutoFit/>
          </a:bodyPr>
          <a:lstStyle/>
          <a:p>
            <a:endParaRPr lang="fr-FR" sz="2000" dirty="0" smtClean="0"/>
          </a:p>
          <a:p>
            <a:r>
              <a:rPr lang="fr-FR" sz="2000" b="1" dirty="0" smtClean="0">
                <a:solidFill>
                  <a:srgbClr val="7030A0"/>
                </a:solidFill>
              </a:rPr>
              <a:t>Approches biochimiques </a:t>
            </a:r>
          </a:p>
          <a:p>
            <a:r>
              <a:rPr lang="fr-FR" sz="2000" dirty="0" smtClean="0"/>
              <a:t>Elles sont utilisées pour le </a:t>
            </a:r>
            <a:r>
              <a:rPr lang="fr-FR" sz="2000" b="1" dirty="0" smtClean="0">
                <a:solidFill>
                  <a:srgbClr val="0E9414"/>
                </a:solidFill>
              </a:rPr>
              <a:t>dosage des hormones</a:t>
            </a:r>
            <a:r>
              <a:rPr lang="fr-FR" sz="2000" dirty="0" smtClean="0"/>
              <a:t>, la </a:t>
            </a:r>
            <a:r>
              <a:rPr lang="fr-FR" sz="2000" b="1" dirty="0" smtClean="0">
                <a:solidFill>
                  <a:srgbClr val="FF6600"/>
                </a:solidFill>
              </a:rPr>
              <a:t>mesure d’activité des enzymes des voies de synthèse</a:t>
            </a:r>
            <a:r>
              <a:rPr lang="fr-FR" sz="2000" dirty="0" smtClean="0"/>
              <a:t>, </a:t>
            </a:r>
            <a:r>
              <a:rPr lang="fr-FR" sz="2000" b="1" dirty="0" smtClean="0">
                <a:solidFill>
                  <a:srgbClr val="0070C0"/>
                </a:solidFill>
              </a:rPr>
              <a:t>caractérisation biochimique des récepteurs</a:t>
            </a:r>
            <a:r>
              <a:rPr lang="fr-FR" sz="2000" dirty="0" smtClean="0"/>
              <a:t>…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4656788" cy="400110"/>
          </a:xfrm>
          <a:prstGeom prst="rect">
            <a:avLst/>
          </a:prstGeom>
        </p:spPr>
        <p:txBody>
          <a:bodyPr wrap="none">
            <a:spAutoFit/>
          </a:bodyPr>
          <a:lstStyle/>
          <a:p>
            <a:r>
              <a:rPr lang="fr-FR" sz="2000" dirty="0" smtClean="0"/>
              <a:t>3.2 Outils moléculaires: gènes, rapporteurs</a:t>
            </a:r>
            <a:endParaRPr lang="fr-FR" sz="2000" dirty="0"/>
          </a:p>
        </p:txBody>
      </p:sp>
      <p:grpSp>
        <p:nvGrpSpPr>
          <p:cNvPr id="11" name="Groupe 10"/>
          <p:cNvGrpSpPr/>
          <p:nvPr/>
        </p:nvGrpSpPr>
        <p:grpSpPr>
          <a:xfrm>
            <a:off x="683568" y="908720"/>
            <a:ext cx="5403811" cy="3676476"/>
            <a:chOff x="251520" y="764704"/>
            <a:chExt cx="5403811" cy="3676476"/>
          </a:xfrm>
        </p:grpSpPr>
        <p:sp>
          <p:nvSpPr>
            <p:cNvPr id="6" name="Rectangle 5"/>
            <p:cNvSpPr/>
            <p:nvPr/>
          </p:nvSpPr>
          <p:spPr>
            <a:xfrm>
              <a:off x="323528" y="764704"/>
              <a:ext cx="3168352" cy="369332"/>
            </a:xfrm>
            <a:prstGeom prst="rect">
              <a:avLst/>
            </a:prstGeom>
            <a:solidFill>
              <a:srgbClr val="FFC000"/>
            </a:solidFill>
          </p:spPr>
          <p:txBody>
            <a:bodyPr wrap="square">
              <a:spAutoFit/>
            </a:bodyPr>
            <a:lstStyle/>
            <a:p>
              <a:pPr lvl="0">
                <a:spcBef>
                  <a:spcPct val="50000"/>
                </a:spcBef>
              </a:pPr>
              <a:r>
                <a:rPr lang="fr-FR" dirty="0" smtClean="0"/>
                <a:t>Gènes de </a:t>
              </a:r>
              <a:r>
                <a:rPr lang="fr-FR" b="1" dirty="0" smtClean="0"/>
                <a:t>« réponse précoce »</a:t>
              </a:r>
            </a:p>
          </p:txBody>
        </p:sp>
        <p:cxnSp>
          <p:nvCxnSpPr>
            <p:cNvPr id="8" name="Connecteur droit avec flèche 7"/>
            <p:cNvCxnSpPr/>
            <p:nvPr/>
          </p:nvCxnSpPr>
          <p:spPr>
            <a:xfrm>
              <a:off x="1691680" y="1340768"/>
              <a:ext cx="0" cy="6480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1520" y="2132856"/>
              <a:ext cx="3240360" cy="2308324"/>
            </a:xfrm>
            <a:prstGeom prst="rect">
              <a:avLst/>
            </a:prstGeom>
            <a:solidFill>
              <a:srgbClr val="FF6600"/>
            </a:solidFill>
          </p:spPr>
          <p:txBody>
            <a:bodyPr wrap="square">
              <a:spAutoFit/>
            </a:bodyPr>
            <a:lstStyle/>
            <a:p>
              <a:pPr lvl="0">
                <a:spcBef>
                  <a:spcPct val="50000"/>
                </a:spcBef>
              </a:pPr>
              <a:r>
                <a:rPr lang="fr-FR" dirty="0" smtClean="0"/>
                <a:t>Accumulation de leurs messagers</a:t>
              </a:r>
            </a:p>
            <a:p>
              <a:pPr lvl="0">
                <a:spcBef>
                  <a:spcPct val="50000"/>
                </a:spcBef>
              </a:pPr>
              <a:r>
                <a:rPr lang="fr-FR" b="1" dirty="0" smtClean="0"/>
                <a:t>Pas de synthèse </a:t>
              </a:r>
              <a:r>
                <a:rPr lang="fr-FR" i="1" dirty="0" smtClean="0"/>
                <a:t>de novo </a:t>
              </a:r>
              <a:r>
                <a:rPr lang="fr-FR" b="1" dirty="0" smtClean="0"/>
                <a:t>de protéines nécessaire</a:t>
              </a:r>
            </a:p>
            <a:p>
              <a:pPr lvl="0">
                <a:spcBef>
                  <a:spcPct val="50000"/>
                </a:spcBef>
              </a:pPr>
              <a:r>
                <a:rPr lang="fr-FR" dirty="0" smtClean="0"/>
                <a:t>Toute la </a:t>
              </a:r>
              <a:r>
                <a:rPr lang="fr-FR" b="1" dirty="0" smtClean="0"/>
                <a:t>machinerie moléculaire </a:t>
              </a:r>
              <a:r>
                <a:rPr lang="fr-FR" dirty="0" smtClean="0"/>
                <a:t>nécessaire était </a:t>
              </a:r>
              <a:r>
                <a:rPr lang="fr-FR" b="1" dirty="0" smtClean="0"/>
                <a:t>déjà en place </a:t>
              </a:r>
              <a:r>
                <a:rPr lang="fr-FR" dirty="0" smtClean="0"/>
                <a:t>dans la cellule</a:t>
              </a:r>
            </a:p>
          </p:txBody>
        </p:sp>
        <p:sp>
          <p:nvSpPr>
            <p:cNvPr id="10" name="Rectangle 9"/>
            <p:cNvSpPr/>
            <p:nvPr/>
          </p:nvSpPr>
          <p:spPr>
            <a:xfrm>
              <a:off x="1835696" y="1484784"/>
              <a:ext cx="3819635" cy="369332"/>
            </a:xfrm>
            <a:prstGeom prst="rect">
              <a:avLst/>
            </a:prstGeom>
          </p:spPr>
          <p:txBody>
            <a:bodyPr wrap="none">
              <a:spAutoFit/>
            </a:bodyPr>
            <a:lstStyle/>
            <a:p>
              <a:r>
                <a:rPr lang="fr-FR" dirty="0" err="1" smtClean="0"/>
                <a:t>qq</a:t>
              </a:r>
              <a:r>
                <a:rPr lang="fr-FR" dirty="0" smtClean="0"/>
                <a:t> min après application de l’hormone</a:t>
              </a:r>
              <a:endParaRPr lang="fr-FR" dirty="0"/>
            </a:p>
          </p:txBody>
        </p:sp>
      </p:grpSp>
      <p:grpSp>
        <p:nvGrpSpPr>
          <p:cNvPr id="12" name="Groupe 11"/>
          <p:cNvGrpSpPr/>
          <p:nvPr/>
        </p:nvGrpSpPr>
        <p:grpSpPr>
          <a:xfrm>
            <a:off x="4716016" y="2852936"/>
            <a:ext cx="4127630" cy="2429981"/>
            <a:chOff x="251519" y="764704"/>
            <a:chExt cx="4127630" cy="2429981"/>
          </a:xfrm>
        </p:grpSpPr>
        <p:sp>
          <p:nvSpPr>
            <p:cNvPr id="13" name="Rectangle 12"/>
            <p:cNvSpPr/>
            <p:nvPr/>
          </p:nvSpPr>
          <p:spPr>
            <a:xfrm>
              <a:off x="323528" y="764704"/>
              <a:ext cx="3168352" cy="369332"/>
            </a:xfrm>
            <a:prstGeom prst="rect">
              <a:avLst/>
            </a:prstGeom>
            <a:solidFill>
              <a:srgbClr val="00B050"/>
            </a:solidFill>
          </p:spPr>
          <p:txBody>
            <a:bodyPr wrap="square">
              <a:spAutoFit/>
            </a:bodyPr>
            <a:lstStyle/>
            <a:p>
              <a:pPr lvl="0">
                <a:spcBef>
                  <a:spcPct val="50000"/>
                </a:spcBef>
              </a:pPr>
              <a:r>
                <a:rPr lang="fr-FR" dirty="0" smtClean="0">
                  <a:solidFill>
                    <a:schemeClr val="bg1"/>
                  </a:solidFill>
                </a:rPr>
                <a:t>Gènes de </a:t>
              </a:r>
              <a:r>
                <a:rPr lang="fr-FR" b="1" dirty="0" smtClean="0">
                  <a:solidFill>
                    <a:schemeClr val="bg1"/>
                  </a:solidFill>
                </a:rPr>
                <a:t>« réponse tardive»</a:t>
              </a:r>
            </a:p>
          </p:txBody>
        </p:sp>
        <p:cxnSp>
          <p:nvCxnSpPr>
            <p:cNvPr id="14" name="Connecteur droit avec flèche 13"/>
            <p:cNvCxnSpPr/>
            <p:nvPr/>
          </p:nvCxnSpPr>
          <p:spPr>
            <a:xfrm>
              <a:off x="1691680" y="1340768"/>
              <a:ext cx="0" cy="6480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1519" y="2132856"/>
              <a:ext cx="3352091" cy="1061829"/>
            </a:xfrm>
            <a:prstGeom prst="rect">
              <a:avLst/>
            </a:prstGeom>
            <a:solidFill>
              <a:schemeClr val="tx2">
                <a:lumMod val="75000"/>
              </a:schemeClr>
            </a:solidFill>
          </p:spPr>
          <p:txBody>
            <a:bodyPr wrap="square">
              <a:spAutoFit/>
            </a:bodyPr>
            <a:lstStyle/>
            <a:p>
              <a:pPr lvl="0">
                <a:spcBef>
                  <a:spcPct val="50000"/>
                </a:spcBef>
              </a:pPr>
              <a:r>
                <a:rPr lang="fr-FR" dirty="0" smtClean="0">
                  <a:solidFill>
                    <a:schemeClr val="bg1"/>
                  </a:solidFill>
                </a:rPr>
                <a:t>Réponse </a:t>
              </a:r>
              <a:r>
                <a:rPr lang="fr-FR" b="1" dirty="0" smtClean="0">
                  <a:solidFill>
                    <a:schemeClr val="bg1"/>
                  </a:solidFill>
                </a:rPr>
                <a:t>indirecte</a:t>
              </a:r>
              <a:r>
                <a:rPr lang="fr-FR" dirty="0" smtClean="0">
                  <a:solidFill>
                    <a:schemeClr val="bg1"/>
                  </a:solidFill>
                </a:rPr>
                <a:t> au signal initial</a:t>
              </a:r>
            </a:p>
            <a:p>
              <a:pPr lvl="0">
                <a:spcBef>
                  <a:spcPct val="50000"/>
                </a:spcBef>
              </a:pPr>
              <a:r>
                <a:rPr lang="fr-FR" b="1" dirty="0" smtClean="0">
                  <a:solidFill>
                    <a:schemeClr val="bg1"/>
                  </a:solidFill>
                </a:rPr>
                <a:t>Transcription </a:t>
              </a:r>
              <a:r>
                <a:rPr lang="fr-FR" dirty="0" smtClean="0">
                  <a:solidFill>
                    <a:schemeClr val="bg1"/>
                  </a:solidFill>
                </a:rPr>
                <a:t>d’autres gènes et </a:t>
              </a:r>
              <a:r>
                <a:rPr lang="fr-FR" b="1" dirty="0" smtClean="0">
                  <a:solidFill>
                    <a:schemeClr val="bg1"/>
                  </a:solidFill>
                </a:rPr>
                <a:t>traduction</a:t>
              </a:r>
              <a:r>
                <a:rPr lang="fr-FR" dirty="0" smtClean="0">
                  <a:solidFill>
                    <a:schemeClr val="bg1"/>
                  </a:solidFill>
                </a:rPr>
                <a:t> d’autres protéines</a:t>
              </a:r>
            </a:p>
          </p:txBody>
        </p:sp>
        <p:sp>
          <p:nvSpPr>
            <p:cNvPr id="16" name="Rectangle 15"/>
            <p:cNvSpPr/>
            <p:nvPr/>
          </p:nvSpPr>
          <p:spPr>
            <a:xfrm>
              <a:off x="1835696" y="1484784"/>
              <a:ext cx="2543453" cy="369332"/>
            </a:xfrm>
            <a:prstGeom prst="rect">
              <a:avLst/>
            </a:prstGeom>
          </p:spPr>
          <p:txBody>
            <a:bodyPr wrap="none">
              <a:spAutoFit/>
            </a:bodyPr>
            <a:lstStyle/>
            <a:p>
              <a:r>
                <a:rPr lang="fr-FR" dirty="0" smtClean="0"/>
                <a:t>application de l’hormone</a:t>
              </a:r>
              <a:endParaRPr lang="fr-FR" dirty="0"/>
            </a:p>
          </p:txBody>
        </p:sp>
      </p:grpSp>
      <p:sp>
        <p:nvSpPr>
          <p:cNvPr id="17" name="Rectangle 16"/>
          <p:cNvSpPr/>
          <p:nvPr/>
        </p:nvSpPr>
        <p:spPr>
          <a:xfrm>
            <a:off x="755576" y="4941168"/>
            <a:ext cx="3168352" cy="1338828"/>
          </a:xfrm>
          <a:prstGeom prst="rect">
            <a:avLst/>
          </a:prstGeom>
          <a:solidFill>
            <a:srgbClr val="C00000"/>
          </a:solidFill>
        </p:spPr>
        <p:txBody>
          <a:bodyPr wrap="square">
            <a:spAutoFit/>
          </a:bodyPr>
          <a:lstStyle/>
          <a:p>
            <a:pPr lvl="0">
              <a:spcBef>
                <a:spcPct val="50000"/>
              </a:spcBef>
            </a:pPr>
            <a:r>
              <a:rPr lang="fr-FR" dirty="0" smtClean="0">
                <a:solidFill>
                  <a:schemeClr val="bg1"/>
                </a:solidFill>
              </a:rPr>
              <a:t>Codent pour des </a:t>
            </a:r>
            <a:r>
              <a:rPr lang="fr-FR" b="1" dirty="0" smtClean="0">
                <a:solidFill>
                  <a:schemeClr val="bg1"/>
                </a:solidFill>
              </a:rPr>
              <a:t>Facteurs de Transcription</a:t>
            </a:r>
          </a:p>
          <a:p>
            <a:pPr lvl="0">
              <a:spcBef>
                <a:spcPct val="50000"/>
              </a:spcBef>
            </a:pPr>
            <a:r>
              <a:rPr lang="fr-FR" b="1" dirty="0" smtClean="0">
                <a:solidFill>
                  <a:schemeClr val="bg1"/>
                </a:solidFill>
              </a:rPr>
              <a:t>Ou des enzymes </a:t>
            </a:r>
            <a:r>
              <a:rPr lang="fr-FR" dirty="0" smtClean="0">
                <a:solidFill>
                  <a:schemeClr val="bg1"/>
                </a:solidFill>
              </a:rPr>
              <a:t>agissant sur </a:t>
            </a:r>
            <a:r>
              <a:rPr lang="fr-FR" b="1" dirty="0" smtClean="0">
                <a:solidFill>
                  <a:schemeClr val="bg1"/>
                </a:solidFill>
              </a:rPr>
              <a:t>l’homéostasie </a:t>
            </a:r>
            <a:r>
              <a:rPr lang="fr-FR" dirty="0" smtClean="0">
                <a:solidFill>
                  <a:schemeClr val="bg1"/>
                </a:solidFill>
              </a:rPr>
              <a:t>de l’hormone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0" y="1412776"/>
            <a:ext cx="4248472" cy="646331"/>
          </a:xfrm>
          <a:prstGeom prst="rect">
            <a:avLst/>
          </a:prstGeom>
          <a:solidFill>
            <a:srgbClr val="C00000"/>
          </a:solidFill>
        </p:spPr>
        <p:txBody>
          <a:bodyPr wrap="square">
            <a:spAutoFit/>
          </a:bodyPr>
          <a:lstStyle/>
          <a:p>
            <a:pPr lvl="0">
              <a:spcBef>
                <a:spcPct val="50000"/>
              </a:spcBef>
            </a:pPr>
            <a:r>
              <a:rPr lang="fr-FR" b="1" dirty="0" smtClean="0">
                <a:solidFill>
                  <a:schemeClr val="bg1"/>
                </a:solidFill>
              </a:rPr>
              <a:t>Construction de marqueurs moléculaires </a:t>
            </a:r>
            <a:r>
              <a:rPr lang="fr-FR" dirty="0" smtClean="0">
                <a:solidFill>
                  <a:schemeClr val="bg1"/>
                </a:solidFill>
              </a:rPr>
              <a:t>pour un suivi dans la plante ex:</a:t>
            </a:r>
          </a:p>
        </p:txBody>
      </p:sp>
      <p:grpSp>
        <p:nvGrpSpPr>
          <p:cNvPr id="50" name="Groupe 49"/>
          <p:cNvGrpSpPr/>
          <p:nvPr/>
        </p:nvGrpSpPr>
        <p:grpSpPr>
          <a:xfrm>
            <a:off x="647472" y="2564904"/>
            <a:ext cx="7452920" cy="2590547"/>
            <a:chOff x="1007512" y="3573016"/>
            <a:chExt cx="7452920" cy="2590547"/>
          </a:xfrm>
        </p:grpSpPr>
        <p:cxnSp>
          <p:nvCxnSpPr>
            <p:cNvPr id="35" name="Connecteur droit 34"/>
            <p:cNvCxnSpPr/>
            <p:nvPr/>
          </p:nvCxnSpPr>
          <p:spPr>
            <a:xfrm>
              <a:off x="1331640" y="3789040"/>
              <a:ext cx="7056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347864" y="3573016"/>
              <a:ext cx="1944216" cy="369332"/>
            </a:xfrm>
            <a:prstGeom prst="rect">
              <a:avLst/>
            </a:prstGeom>
            <a:solidFill>
              <a:srgbClr val="00B0F0"/>
            </a:solidFill>
          </p:spPr>
          <p:txBody>
            <a:bodyPr wrap="square">
              <a:spAutoFit/>
            </a:bodyPr>
            <a:lstStyle/>
            <a:p>
              <a:pPr lvl="0">
                <a:spcBef>
                  <a:spcPct val="50000"/>
                </a:spcBef>
              </a:pPr>
              <a:r>
                <a:rPr lang="fr-FR" dirty="0" smtClean="0">
                  <a:solidFill>
                    <a:schemeClr val="bg1"/>
                  </a:solidFill>
                </a:rPr>
                <a:t>gène rapporteur</a:t>
              </a:r>
            </a:p>
          </p:txBody>
        </p:sp>
        <p:sp>
          <p:nvSpPr>
            <p:cNvPr id="38" name="Rectangle 37"/>
            <p:cNvSpPr/>
            <p:nvPr/>
          </p:nvSpPr>
          <p:spPr>
            <a:xfrm>
              <a:off x="1007512" y="3573016"/>
              <a:ext cx="324128" cy="369332"/>
            </a:xfrm>
            <a:prstGeom prst="rect">
              <a:avLst/>
            </a:prstGeom>
          </p:spPr>
          <p:txBody>
            <a:bodyPr wrap="none">
              <a:spAutoFit/>
            </a:bodyPr>
            <a:lstStyle/>
            <a:p>
              <a:r>
                <a:rPr lang="fr-FR" b="1" dirty="0" smtClean="0"/>
                <a:t>A</a:t>
              </a:r>
              <a:endParaRPr lang="fr-FR" dirty="0"/>
            </a:p>
          </p:txBody>
        </p:sp>
        <p:cxnSp>
          <p:nvCxnSpPr>
            <p:cNvPr id="40" name="Connecteur en angle 39"/>
            <p:cNvCxnSpPr/>
            <p:nvPr/>
          </p:nvCxnSpPr>
          <p:spPr>
            <a:xfrm>
              <a:off x="2555776" y="3861048"/>
              <a:ext cx="914400" cy="576000"/>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63888" y="4293096"/>
              <a:ext cx="3340466" cy="369332"/>
            </a:xfrm>
            <a:prstGeom prst="rect">
              <a:avLst/>
            </a:prstGeom>
          </p:spPr>
          <p:txBody>
            <a:bodyPr wrap="none">
              <a:spAutoFit/>
            </a:bodyPr>
            <a:lstStyle/>
            <a:p>
              <a:r>
                <a:rPr lang="fr-FR" dirty="0" smtClean="0"/>
                <a:t>suivi de l’activité de </a:t>
              </a:r>
              <a:r>
                <a:rPr lang="fr-FR" b="1" dirty="0" smtClean="0"/>
                <a:t>transcription</a:t>
              </a:r>
              <a:endParaRPr lang="fr-FR" b="1" dirty="0"/>
            </a:p>
          </p:txBody>
        </p:sp>
        <p:cxnSp>
          <p:nvCxnSpPr>
            <p:cNvPr id="43" name="Connecteur droit 42"/>
            <p:cNvCxnSpPr/>
            <p:nvPr/>
          </p:nvCxnSpPr>
          <p:spPr>
            <a:xfrm>
              <a:off x="1403648" y="5085184"/>
              <a:ext cx="70567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5580112" y="4869160"/>
              <a:ext cx="1944216" cy="369332"/>
            </a:xfrm>
            <a:prstGeom prst="rect">
              <a:avLst/>
            </a:prstGeom>
            <a:solidFill>
              <a:srgbClr val="00B0F0"/>
            </a:solidFill>
          </p:spPr>
          <p:txBody>
            <a:bodyPr wrap="square">
              <a:spAutoFit/>
            </a:bodyPr>
            <a:lstStyle/>
            <a:p>
              <a:pPr lvl="0">
                <a:spcBef>
                  <a:spcPct val="50000"/>
                </a:spcBef>
              </a:pPr>
              <a:r>
                <a:rPr lang="fr-FR" dirty="0" smtClean="0">
                  <a:solidFill>
                    <a:schemeClr val="bg1"/>
                  </a:solidFill>
                </a:rPr>
                <a:t>gène rapporteur</a:t>
              </a:r>
            </a:p>
          </p:txBody>
        </p:sp>
        <p:sp>
          <p:nvSpPr>
            <p:cNvPr id="46" name="Rectangle 45"/>
            <p:cNvSpPr/>
            <p:nvPr/>
          </p:nvSpPr>
          <p:spPr>
            <a:xfrm>
              <a:off x="1043608" y="4869160"/>
              <a:ext cx="324128" cy="369332"/>
            </a:xfrm>
            <a:prstGeom prst="rect">
              <a:avLst/>
            </a:prstGeom>
          </p:spPr>
          <p:txBody>
            <a:bodyPr wrap="none">
              <a:spAutoFit/>
            </a:bodyPr>
            <a:lstStyle/>
            <a:p>
              <a:r>
                <a:rPr lang="fr-FR" b="1" dirty="0" smtClean="0"/>
                <a:t>B</a:t>
              </a:r>
              <a:endParaRPr lang="fr-FR" dirty="0"/>
            </a:p>
          </p:txBody>
        </p:sp>
        <p:sp>
          <p:nvSpPr>
            <p:cNvPr id="47" name="Rectangle 46"/>
            <p:cNvSpPr/>
            <p:nvPr/>
          </p:nvSpPr>
          <p:spPr>
            <a:xfrm>
              <a:off x="3419872" y="4869160"/>
              <a:ext cx="2160240" cy="369332"/>
            </a:xfrm>
            <a:prstGeom prst="rect">
              <a:avLst/>
            </a:prstGeom>
            <a:solidFill>
              <a:srgbClr val="FF33CC"/>
            </a:solidFill>
          </p:spPr>
          <p:txBody>
            <a:bodyPr wrap="square">
              <a:spAutoFit/>
            </a:bodyPr>
            <a:lstStyle/>
            <a:p>
              <a:pPr lvl="0">
                <a:spcBef>
                  <a:spcPct val="50000"/>
                </a:spcBef>
              </a:pPr>
              <a:r>
                <a:rPr lang="fr-FR" dirty="0" smtClean="0">
                  <a:solidFill>
                    <a:schemeClr val="bg1"/>
                  </a:solidFill>
                </a:rPr>
                <a:t>séquence codante X</a:t>
              </a:r>
            </a:p>
          </p:txBody>
        </p:sp>
        <p:cxnSp>
          <p:nvCxnSpPr>
            <p:cNvPr id="48" name="Connecteur en angle 47"/>
            <p:cNvCxnSpPr/>
            <p:nvPr/>
          </p:nvCxnSpPr>
          <p:spPr>
            <a:xfrm>
              <a:off x="2555776" y="5157192"/>
              <a:ext cx="914400" cy="576000"/>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563888" y="5517232"/>
              <a:ext cx="4321311" cy="646331"/>
            </a:xfrm>
            <a:prstGeom prst="rect">
              <a:avLst/>
            </a:prstGeom>
          </p:spPr>
          <p:txBody>
            <a:bodyPr wrap="none">
              <a:spAutoFit/>
            </a:bodyPr>
            <a:lstStyle/>
            <a:p>
              <a:r>
                <a:rPr lang="fr-FR" dirty="0" smtClean="0"/>
                <a:t>suivi de l’activité de </a:t>
              </a:r>
              <a:r>
                <a:rPr lang="fr-FR" b="1" dirty="0" smtClean="0"/>
                <a:t>transcription</a:t>
              </a:r>
            </a:p>
            <a:p>
              <a:r>
                <a:rPr lang="fr-FR" dirty="0" smtClean="0"/>
                <a:t>et de la </a:t>
              </a:r>
              <a:r>
                <a:rPr lang="fr-FR" b="1" dirty="0" smtClean="0"/>
                <a:t>protéine X</a:t>
              </a:r>
              <a:r>
                <a:rPr lang="fr-FR" dirty="0" smtClean="0"/>
                <a:t> fusionnée au rapporteur</a:t>
              </a:r>
              <a:endParaRPr lang="fr-FR" dirty="0"/>
            </a:p>
          </p:txBody>
        </p:sp>
        <p:sp>
          <p:nvSpPr>
            <p:cNvPr id="44" name="Rectangle 43"/>
            <p:cNvSpPr/>
            <p:nvPr/>
          </p:nvSpPr>
          <p:spPr>
            <a:xfrm>
              <a:off x="1907704" y="4869160"/>
              <a:ext cx="1440160" cy="369332"/>
            </a:xfrm>
            <a:prstGeom prst="rect">
              <a:avLst/>
            </a:prstGeom>
            <a:solidFill>
              <a:schemeClr val="bg2">
                <a:lumMod val="25000"/>
              </a:schemeClr>
            </a:solidFill>
          </p:spPr>
          <p:txBody>
            <a:bodyPr wrap="square">
              <a:spAutoFit/>
            </a:bodyPr>
            <a:lstStyle/>
            <a:p>
              <a:pPr lvl="0">
                <a:spcBef>
                  <a:spcPct val="50000"/>
                </a:spcBef>
              </a:pPr>
              <a:r>
                <a:rPr lang="fr-FR" dirty="0" smtClean="0">
                  <a:solidFill>
                    <a:schemeClr val="bg1"/>
                  </a:solidFill>
                </a:rPr>
                <a:t>promoteur X</a:t>
              </a:r>
            </a:p>
          </p:txBody>
        </p:sp>
        <p:sp>
          <p:nvSpPr>
            <p:cNvPr id="19" name="Rectangle 18"/>
            <p:cNvSpPr/>
            <p:nvPr/>
          </p:nvSpPr>
          <p:spPr>
            <a:xfrm>
              <a:off x="1835696" y="3573016"/>
              <a:ext cx="1440160" cy="369332"/>
            </a:xfrm>
            <a:prstGeom prst="rect">
              <a:avLst/>
            </a:prstGeom>
            <a:solidFill>
              <a:schemeClr val="bg2">
                <a:lumMod val="25000"/>
              </a:schemeClr>
            </a:solidFill>
          </p:spPr>
          <p:txBody>
            <a:bodyPr wrap="square">
              <a:spAutoFit/>
            </a:bodyPr>
            <a:lstStyle/>
            <a:p>
              <a:pPr lvl="0">
                <a:spcBef>
                  <a:spcPct val="50000"/>
                </a:spcBef>
              </a:pPr>
              <a:r>
                <a:rPr lang="fr-FR" dirty="0" smtClean="0">
                  <a:solidFill>
                    <a:schemeClr val="bg1"/>
                  </a:solidFill>
                </a:rPr>
                <a:t>promoteur X</a:t>
              </a:r>
            </a:p>
          </p:txBody>
        </p:sp>
      </p:grpSp>
      <p:cxnSp>
        <p:nvCxnSpPr>
          <p:cNvPr id="53" name="Connecteur en angle 52"/>
          <p:cNvCxnSpPr>
            <a:endCxn id="18" idx="1"/>
          </p:cNvCxnSpPr>
          <p:nvPr/>
        </p:nvCxnSpPr>
        <p:spPr>
          <a:xfrm>
            <a:off x="3419872" y="980728"/>
            <a:ext cx="1152128" cy="755214"/>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23528" y="406405"/>
            <a:ext cx="4608512" cy="646331"/>
          </a:xfrm>
          <a:prstGeom prst="rect">
            <a:avLst/>
          </a:prstGeom>
          <a:solidFill>
            <a:srgbClr val="FFC000"/>
          </a:solidFill>
        </p:spPr>
        <p:txBody>
          <a:bodyPr wrap="square">
            <a:spAutoFit/>
          </a:bodyPr>
          <a:lstStyle/>
          <a:p>
            <a:pPr lvl="0">
              <a:spcBef>
                <a:spcPct val="50000"/>
              </a:spcBef>
            </a:pPr>
            <a:r>
              <a:rPr lang="fr-FR" dirty="0" smtClean="0"/>
              <a:t>Identification des gènes de </a:t>
            </a:r>
            <a:r>
              <a:rPr lang="fr-FR" b="1" dirty="0" smtClean="0"/>
              <a:t>« réponse précoce » pour les différentes hormones</a:t>
            </a:r>
          </a:p>
        </p:txBody>
      </p:sp>
      <p:sp>
        <p:nvSpPr>
          <p:cNvPr id="56" name="Rectangle 55"/>
          <p:cNvSpPr/>
          <p:nvPr/>
        </p:nvSpPr>
        <p:spPr>
          <a:xfrm>
            <a:off x="179511" y="5417929"/>
            <a:ext cx="8784977" cy="1323439"/>
          </a:xfrm>
          <a:prstGeom prst="rect">
            <a:avLst/>
          </a:prstGeom>
          <a:ln w="9525" cmpd="dbl">
            <a:solidFill>
              <a:schemeClr val="tx1"/>
            </a:solidFill>
          </a:ln>
        </p:spPr>
        <p:txBody>
          <a:bodyPr wrap="square">
            <a:spAutoFit/>
          </a:bodyPr>
          <a:lstStyle/>
          <a:p>
            <a:r>
              <a:rPr lang="fr-FR" sz="2000" dirty="0" smtClean="0"/>
              <a:t>Séquençage du génome de certaines plantes + techniques modernes d’analyses (du génome, du </a:t>
            </a:r>
            <a:r>
              <a:rPr lang="fr-FR" sz="2000" dirty="0" err="1" smtClean="0"/>
              <a:t>transcriptome</a:t>
            </a:r>
            <a:r>
              <a:rPr lang="fr-FR" sz="2000" dirty="0" smtClean="0"/>
              <a:t> avec les puces à ADN) </a:t>
            </a:r>
            <a:r>
              <a:rPr lang="fr-FR" sz="2000" b="1" dirty="0" smtClean="0">
                <a:sym typeface="Symbol"/>
              </a:rPr>
              <a:t> nombreuses études portant sur les modifications d’expression de gènes en réponse aux hormones ou aux stress biotiques et abiotiques.</a:t>
            </a:r>
            <a:endParaRPr lang="fr-FR"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88640"/>
            <a:ext cx="8784976" cy="1323439"/>
          </a:xfrm>
          <a:prstGeom prst="rect">
            <a:avLst/>
          </a:prstGeom>
          <a:ln cmpd="dbl">
            <a:solidFill>
              <a:schemeClr val="tx1"/>
            </a:solidFill>
          </a:ln>
        </p:spPr>
        <p:txBody>
          <a:bodyPr wrap="square">
            <a:spAutoFit/>
          </a:bodyPr>
          <a:lstStyle/>
          <a:p>
            <a:r>
              <a:rPr lang="fr-FR" sz="2000" b="1" dirty="0" smtClean="0"/>
              <a:t>Les phytohormones </a:t>
            </a:r>
            <a:r>
              <a:rPr lang="fr-FR" sz="2000" dirty="0" smtClean="0"/>
              <a:t>ou hormones végétales sont des substances organiques naturelles qui influencent l’ensemble des processus physiologiques de croissance, de différenciation et de développement des plantes et leur confèrent leur capacité d’adaptation aux variations de conditions de l’environnement.</a:t>
            </a:r>
            <a:endParaRPr lang="fr-FR" sz="2000" dirty="0"/>
          </a:p>
        </p:txBody>
      </p:sp>
      <p:grpSp>
        <p:nvGrpSpPr>
          <p:cNvPr id="7" name="Groupe 6"/>
          <p:cNvGrpSpPr/>
          <p:nvPr/>
        </p:nvGrpSpPr>
        <p:grpSpPr>
          <a:xfrm>
            <a:off x="179512" y="1844824"/>
            <a:ext cx="8280920" cy="2448272"/>
            <a:chOff x="179512" y="2060848"/>
            <a:chExt cx="8597407" cy="2448272"/>
          </a:xfrm>
        </p:grpSpPr>
        <p:sp>
          <p:nvSpPr>
            <p:cNvPr id="3" name="Rectangle 2"/>
            <p:cNvSpPr/>
            <p:nvPr/>
          </p:nvSpPr>
          <p:spPr>
            <a:xfrm>
              <a:off x="179512" y="3140968"/>
              <a:ext cx="4250459" cy="707886"/>
            </a:xfrm>
            <a:prstGeom prst="rect">
              <a:avLst/>
            </a:prstGeom>
          </p:spPr>
          <p:txBody>
            <a:bodyPr wrap="none">
              <a:spAutoFit/>
            </a:bodyPr>
            <a:lstStyle/>
            <a:p>
              <a:r>
                <a:rPr lang="fr-FR" sz="2000" dirty="0" smtClean="0"/>
                <a:t>Division cellulaire dans les méristèmes </a:t>
              </a:r>
            </a:p>
            <a:p>
              <a:r>
                <a:rPr lang="fr-FR" sz="2000" dirty="0" smtClean="0"/>
                <a:t>Expansion cellulaire , élongation</a:t>
              </a:r>
              <a:endParaRPr lang="fr-FR" sz="2000" dirty="0"/>
            </a:p>
          </p:txBody>
        </p:sp>
        <p:sp>
          <p:nvSpPr>
            <p:cNvPr id="4" name="Rectangle 3"/>
            <p:cNvSpPr/>
            <p:nvPr/>
          </p:nvSpPr>
          <p:spPr>
            <a:xfrm>
              <a:off x="179512" y="2060848"/>
              <a:ext cx="3828933" cy="400110"/>
            </a:xfrm>
            <a:prstGeom prst="rect">
              <a:avLst/>
            </a:prstGeom>
            <a:solidFill>
              <a:srgbClr val="FFC000"/>
            </a:solidFill>
          </p:spPr>
          <p:txBody>
            <a:bodyPr wrap="none">
              <a:spAutoFit/>
            </a:bodyPr>
            <a:lstStyle/>
            <a:p>
              <a:r>
                <a:rPr lang="fr-FR" sz="2000" b="1" dirty="0" smtClean="0"/>
                <a:t>Les phytohormones de croissance </a:t>
              </a:r>
              <a:endParaRPr lang="fr-FR" sz="2000" dirty="0"/>
            </a:p>
          </p:txBody>
        </p:sp>
        <p:sp>
          <p:nvSpPr>
            <p:cNvPr id="5" name="Flèche vers le bas 4"/>
            <p:cNvSpPr/>
            <p:nvPr/>
          </p:nvSpPr>
          <p:spPr>
            <a:xfrm>
              <a:off x="1691680" y="2636912"/>
              <a:ext cx="288032" cy="4320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6" name="Rectangle 5"/>
            <p:cNvSpPr/>
            <p:nvPr/>
          </p:nvSpPr>
          <p:spPr>
            <a:xfrm>
              <a:off x="251520" y="3789040"/>
              <a:ext cx="8525399" cy="720080"/>
            </a:xfrm>
            <a:prstGeom prst="rect">
              <a:avLst/>
            </a:prstGeom>
            <a:solidFill>
              <a:srgbClr val="FF6600"/>
            </a:solidFill>
          </p:spPr>
          <p:txBody>
            <a:bodyPr wrap="square">
              <a:spAutoFit/>
            </a:bodyPr>
            <a:lstStyle/>
            <a:p>
              <a:r>
                <a:rPr lang="fr-FR" sz="2000" b="1" dirty="0" smtClean="0">
                  <a:solidFill>
                    <a:schemeClr val="bg1"/>
                  </a:solidFill>
                </a:rPr>
                <a:t>Action combinée de l’auxine, des </a:t>
              </a:r>
              <a:r>
                <a:rPr lang="fr-FR" sz="2000" b="1" dirty="0" err="1" smtClean="0">
                  <a:solidFill>
                    <a:schemeClr val="bg1"/>
                  </a:solidFill>
                </a:rPr>
                <a:t>cytokinines</a:t>
              </a:r>
              <a:r>
                <a:rPr lang="fr-FR" sz="2000" b="1" dirty="0" smtClean="0">
                  <a:solidFill>
                    <a:schemeClr val="bg1"/>
                  </a:solidFill>
                </a:rPr>
                <a:t>, des gibbérellines et des </a:t>
              </a:r>
              <a:r>
                <a:rPr lang="fr-FR" sz="2000" b="1" dirty="0" err="1" smtClean="0">
                  <a:solidFill>
                    <a:schemeClr val="bg1"/>
                  </a:solidFill>
                </a:rPr>
                <a:t>brassinostéroïdes</a:t>
              </a:r>
              <a:endParaRPr lang="fr-FR" sz="2000" b="1" dirty="0">
                <a:solidFill>
                  <a:schemeClr val="bg1"/>
                </a:solidFill>
              </a:endParaRPr>
            </a:p>
          </p:txBody>
        </p:sp>
      </p:grpSp>
      <p:grpSp>
        <p:nvGrpSpPr>
          <p:cNvPr id="9" name="Groupe 8"/>
          <p:cNvGrpSpPr/>
          <p:nvPr/>
        </p:nvGrpSpPr>
        <p:grpSpPr>
          <a:xfrm>
            <a:off x="899592" y="4685074"/>
            <a:ext cx="8213723" cy="2128302"/>
            <a:chOff x="179512" y="2060848"/>
            <a:chExt cx="8213723" cy="2128302"/>
          </a:xfrm>
        </p:grpSpPr>
        <p:sp>
          <p:nvSpPr>
            <p:cNvPr id="10" name="Rectangle 9"/>
            <p:cNvSpPr/>
            <p:nvPr/>
          </p:nvSpPr>
          <p:spPr>
            <a:xfrm>
              <a:off x="179512" y="3140968"/>
              <a:ext cx="8213723" cy="1015663"/>
            </a:xfrm>
            <a:prstGeom prst="rect">
              <a:avLst/>
            </a:prstGeom>
          </p:spPr>
          <p:txBody>
            <a:bodyPr wrap="none">
              <a:spAutoFit/>
            </a:bodyPr>
            <a:lstStyle/>
            <a:p>
              <a:r>
                <a:rPr lang="fr-FR" sz="2000" dirty="0" smtClean="0"/>
                <a:t>Réponses aux contraintes biotiques ou abiotiques</a:t>
              </a:r>
            </a:p>
            <a:p>
              <a:r>
                <a:rPr lang="fr-FR" sz="2000" dirty="0" smtClean="0"/>
                <a:t>Ms aussi maturation des fruits (éthylène) ou </a:t>
              </a:r>
              <a:r>
                <a:rPr lang="fr-FR" sz="2000" dirty="0" err="1" smtClean="0"/>
                <a:t>dvp</a:t>
              </a:r>
              <a:r>
                <a:rPr lang="fr-FR" sz="2000" dirty="0" smtClean="0"/>
                <a:t> du pollen pour le </a:t>
              </a:r>
              <a:r>
                <a:rPr lang="fr-FR" sz="2000" dirty="0" err="1" smtClean="0"/>
                <a:t>jasmonate</a:t>
              </a:r>
              <a:endParaRPr lang="fr-FR" sz="2000" dirty="0" smtClean="0"/>
            </a:p>
            <a:p>
              <a:endParaRPr lang="fr-FR" sz="2000" dirty="0"/>
            </a:p>
          </p:txBody>
        </p:sp>
        <p:sp>
          <p:nvSpPr>
            <p:cNvPr id="11" name="Rectangle 10"/>
            <p:cNvSpPr/>
            <p:nvPr/>
          </p:nvSpPr>
          <p:spPr>
            <a:xfrm>
              <a:off x="179512" y="2060848"/>
              <a:ext cx="3279680" cy="400110"/>
            </a:xfrm>
            <a:prstGeom prst="rect">
              <a:avLst/>
            </a:prstGeom>
            <a:solidFill>
              <a:srgbClr val="00B0F0"/>
            </a:solidFill>
          </p:spPr>
          <p:txBody>
            <a:bodyPr wrap="none">
              <a:spAutoFit/>
            </a:bodyPr>
            <a:lstStyle/>
            <a:p>
              <a:r>
                <a:rPr lang="fr-FR" sz="2000" b="1" dirty="0" smtClean="0"/>
                <a:t>Les phytohormones de stress</a:t>
              </a:r>
              <a:endParaRPr lang="fr-FR" sz="2000" dirty="0"/>
            </a:p>
          </p:txBody>
        </p:sp>
        <p:sp>
          <p:nvSpPr>
            <p:cNvPr id="12" name="Flèche vers le bas 11"/>
            <p:cNvSpPr/>
            <p:nvPr/>
          </p:nvSpPr>
          <p:spPr>
            <a:xfrm>
              <a:off x="1691680" y="2636912"/>
              <a:ext cx="288032" cy="4320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sp>
          <p:nvSpPr>
            <p:cNvPr id="13" name="Rectangle 12"/>
            <p:cNvSpPr/>
            <p:nvPr/>
          </p:nvSpPr>
          <p:spPr>
            <a:xfrm>
              <a:off x="251520" y="3789040"/>
              <a:ext cx="7215758" cy="400110"/>
            </a:xfrm>
            <a:prstGeom prst="rect">
              <a:avLst/>
            </a:prstGeom>
            <a:solidFill>
              <a:srgbClr val="0E9414"/>
            </a:solidFill>
          </p:spPr>
          <p:txBody>
            <a:bodyPr wrap="none">
              <a:spAutoFit/>
            </a:bodyPr>
            <a:lstStyle/>
            <a:p>
              <a:r>
                <a:rPr lang="fr-FR" sz="2000" b="1" dirty="0" smtClean="0">
                  <a:solidFill>
                    <a:schemeClr val="bg1"/>
                  </a:solidFill>
                </a:rPr>
                <a:t>Acide </a:t>
              </a:r>
              <a:r>
                <a:rPr lang="fr-FR" sz="2000" b="1" dirty="0" err="1" smtClean="0">
                  <a:solidFill>
                    <a:schemeClr val="bg1"/>
                  </a:solidFill>
                </a:rPr>
                <a:t>abscissique</a:t>
              </a:r>
              <a:r>
                <a:rPr lang="fr-FR" sz="2000" b="1" dirty="0" smtClean="0">
                  <a:solidFill>
                    <a:schemeClr val="bg1"/>
                  </a:solidFill>
                </a:rPr>
                <a:t>, acide </a:t>
              </a:r>
              <a:r>
                <a:rPr lang="fr-FR" sz="2000" b="1" dirty="0" err="1" smtClean="0">
                  <a:solidFill>
                    <a:schemeClr val="bg1"/>
                  </a:solidFill>
                </a:rPr>
                <a:t>jasmonique</a:t>
              </a:r>
              <a:r>
                <a:rPr lang="fr-FR" sz="2000" b="1" dirty="0" smtClean="0">
                  <a:solidFill>
                    <a:schemeClr val="bg1"/>
                  </a:solidFill>
                </a:rPr>
                <a:t>, éthylène ou acide </a:t>
              </a:r>
              <a:r>
                <a:rPr lang="fr-FR" sz="2000" b="1" dirty="0" err="1" smtClean="0">
                  <a:solidFill>
                    <a:schemeClr val="bg1"/>
                  </a:solidFill>
                </a:rPr>
                <a:t>salycilique</a:t>
              </a:r>
              <a:endParaRPr lang="fr-FR" sz="2000" b="1" dirty="0">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2591230"/>
            <a:ext cx="8208912" cy="1323439"/>
          </a:xfrm>
          <a:prstGeom prst="rect">
            <a:avLst/>
          </a:prstGeom>
        </p:spPr>
        <p:txBody>
          <a:bodyPr wrap="square">
            <a:spAutoFit/>
          </a:bodyPr>
          <a:lstStyle/>
          <a:p>
            <a:endParaRPr lang="fr-FR" sz="2000" dirty="0" smtClean="0"/>
          </a:p>
          <a:p>
            <a:pPr>
              <a:buFontTx/>
              <a:buChar char="-"/>
            </a:pPr>
            <a:r>
              <a:rPr lang="fr-FR" sz="2000" b="1" dirty="0" smtClean="0"/>
              <a:t>Analyse des promoteurs </a:t>
            </a:r>
            <a:r>
              <a:rPr lang="fr-FR" sz="2000" dirty="0" smtClean="0"/>
              <a:t>des gènes répondant aux hormones : éléments cis / facteurs </a:t>
            </a:r>
            <a:r>
              <a:rPr lang="fr-FR" sz="2000" dirty="0" err="1" smtClean="0"/>
              <a:t>trans</a:t>
            </a:r>
            <a:r>
              <a:rPr lang="fr-FR" sz="2000" dirty="0" smtClean="0"/>
              <a:t> </a:t>
            </a:r>
          </a:p>
          <a:p>
            <a:endParaRPr lang="fr-FR" sz="2000" dirty="0" smtClean="0"/>
          </a:p>
        </p:txBody>
      </p:sp>
      <p:sp>
        <p:nvSpPr>
          <p:cNvPr id="3" name="Rectangle 2"/>
          <p:cNvSpPr/>
          <p:nvPr/>
        </p:nvSpPr>
        <p:spPr>
          <a:xfrm>
            <a:off x="323528" y="692696"/>
            <a:ext cx="8208912" cy="1938992"/>
          </a:xfrm>
          <a:prstGeom prst="rect">
            <a:avLst/>
          </a:prstGeom>
        </p:spPr>
        <p:txBody>
          <a:bodyPr wrap="square">
            <a:spAutoFit/>
          </a:bodyPr>
          <a:lstStyle/>
          <a:p>
            <a:endParaRPr lang="fr-FR" sz="2000" dirty="0" smtClean="0"/>
          </a:p>
          <a:p>
            <a:r>
              <a:rPr lang="fr-FR" sz="2000" b="1" dirty="0" smtClean="0">
                <a:solidFill>
                  <a:srgbClr val="7030A0"/>
                </a:solidFill>
              </a:rPr>
              <a:t>Approches de biologie moléculaire et de génie génétique </a:t>
            </a:r>
            <a:r>
              <a:rPr lang="fr-FR" sz="2000" dirty="0" smtClean="0"/>
              <a:t>sont utiles pour la:</a:t>
            </a:r>
          </a:p>
          <a:p>
            <a:endParaRPr lang="fr-FR" sz="2000" dirty="0" smtClean="0"/>
          </a:p>
          <a:p>
            <a:pPr>
              <a:buFontTx/>
              <a:buChar char="-"/>
            </a:pPr>
            <a:r>
              <a:rPr lang="fr-FR" sz="2000" b="1" dirty="0" smtClean="0"/>
              <a:t>Caractérisation des gènes </a:t>
            </a:r>
            <a:r>
              <a:rPr lang="fr-FR" sz="2000" dirty="0" smtClean="0"/>
              <a:t>impliqués dans les voies de biosynthèse des hormones, des gènes qui répondent à l’application d’hormones (</a:t>
            </a:r>
            <a:r>
              <a:rPr lang="fr-FR" sz="2000" dirty="0" err="1" smtClean="0"/>
              <a:t>Northern</a:t>
            </a:r>
            <a:r>
              <a:rPr lang="fr-FR" sz="2000" dirty="0" smtClean="0"/>
              <a:t> blot, RT – PCR, hybridation in situ…) </a:t>
            </a:r>
          </a:p>
        </p:txBody>
      </p:sp>
      <p:sp>
        <p:nvSpPr>
          <p:cNvPr id="5" name="Rectangle 4"/>
          <p:cNvSpPr/>
          <p:nvPr/>
        </p:nvSpPr>
        <p:spPr>
          <a:xfrm>
            <a:off x="323528" y="3717032"/>
            <a:ext cx="8208912" cy="1015663"/>
          </a:xfrm>
          <a:prstGeom prst="rect">
            <a:avLst/>
          </a:prstGeom>
        </p:spPr>
        <p:txBody>
          <a:bodyPr wrap="square">
            <a:spAutoFit/>
          </a:bodyPr>
          <a:lstStyle/>
          <a:p>
            <a:endParaRPr lang="fr-FR" sz="2000" dirty="0" smtClean="0"/>
          </a:p>
          <a:p>
            <a:pPr>
              <a:buFontTx/>
              <a:buChar char="-"/>
            </a:pPr>
            <a:r>
              <a:rPr lang="fr-FR" sz="2000" b="1" dirty="0" smtClean="0"/>
              <a:t>Recherche de gènes </a:t>
            </a:r>
            <a:r>
              <a:rPr lang="fr-FR" sz="2000" dirty="0" smtClean="0"/>
              <a:t>par la technique de « promoteur </a:t>
            </a:r>
            <a:r>
              <a:rPr lang="fr-FR" sz="2000" dirty="0" err="1" smtClean="0"/>
              <a:t>trapping</a:t>
            </a:r>
            <a:r>
              <a:rPr lang="fr-FR" sz="2000" dirty="0" smtClean="0"/>
              <a:t> » (utilisation d’un gène rapporteur sans promoteur)</a:t>
            </a:r>
          </a:p>
        </p:txBody>
      </p:sp>
      <p:sp>
        <p:nvSpPr>
          <p:cNvPr id="6" name="Rectangle 5"/>
          <p:cNvSpPr/>
          <p:nvPr/>
        </p:nvSpPr>
        <p:spPr>
          <a:xfrm>
            <a:off x="323528" y="5157192"/>
            <a:ext cx="8208912" cy="707886"/>
          </a:xfrm>
          <a:prstGeom prst="rect">
            <a:avLst/>
          </a:prstGeom>
        </p:spPr>
        <p:txBody>
          <a:bodyPr wrap="square">
            <a:spAutoFit/>
          </a:bodyPr>
          <a:lstStyle/>
          <a:p>
            <a:r>
              <a:rPr lang="fr-FR" sz="2000" dirty="0" smtClean="0"/>
              <a:t>- </a:t>
            </a:r>
            <a:r>
              <a:rPr lang="fr-FR" sz="2000" b="1" dirty="0" smtClean="0"/>
              <a:t>Modulation des taux d’hormones </a:t>
            </a:r>
            <a:r>
              <a:rPr lang="fr-FR" sz="2000" dirty="0" smtClean="0"/>
              <a:t>par génie génétique aspects fondamentaux et appliqués, y compris l’utilisation de promoteurs spécifiques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2386935" cy="400110"/>
          </a:xfrm>
          <a:prstGeom prst="rect">
            <a:avLst/>
          </a:prstGeom>
        </p:spPr>
        <p:txBody>
          <a:bodyPr wrap="none">
            <a:spAutoFit/>
          </a:bodyPr>
          <a:lstStyle/>
          <a:p>
            <a:r>
              <a:rPr lang="fr-FR" sz="2000" dirty="0" smtClean="0"/>
              <a:t>3.3 Outils génétiques</a:t>
            </a:r>
            <a:endParaRPr lang="fr-FR" sz="2000" dirty="0"/>
          </a:p>
        </p:txBody>
      </p:sp>
      <p:grpSp>
        <p:nvGrpSpPr>
          <p:cNvPr id="7" name="Groupe 6"/>
          <p:cNvGrpSpPr/>
          <p:nvPr/>
        </p:nvGrpSpPr>
        <p:grpSpPr>
          <a:xfrm>
            <a:off x="251520" y="548680"/>
            <a:ext cx="8701848" cy="5931951"/>
            <a:chOff x="251520" y="548680"/>
            <a:chExt cx="8701848" cy="5931951"/>
          </a:xfrm>
        </p:grpSpPr>
        <p:pic>
          <p:nvPicPr>
            <p:cNvPr id="78850" name="Picture 2" descr="http://www.pnas.org/content/98/10/5916/F4.large.jpg"/>
            <p:cNvPicPr>
              <a:picLocks noChangeAspect="1" noChangeArrowheads="1"/>
            </p:cNvPicPr>
            <p:nvPr/>
          </p:nvPicPr>
          <p:blipFill>
            <a:blip r:embed="rId2" cstate="print"/>
            <a:srcRect/>
            <a:stretch>
              <a:fillRect/>
            </a:stretch>
          </p:blipFill>
          <p:spPr bwMode="auto">
            <a:xfrm>
              <a:off x="251520" y="548680"/>
              <a:ext cx="8701848" cy="5248302"/>
            </a:xfrm>
            <a:prstGeom prst="rect">
              <a:avLst/>
            </a:prstGeom>
            <a:noFill/>
          </p:spPr>
        </p:pic>
        <p:sp>
          <p:nvSpPr>
            <p:cNvPr id="6" name="Rectangle 5"/>
            <p:cNvSpPr/>
            <p:nvPr/>
          </p:nvSpPr>
          <p:spPr>
            <a:xfrm>
              <a:off x="251521" y="5157192"/>
              <a:ext cx="8640960" cy="1323439"/>
            </a:xfrm>
            <a:prstGeom prst="rect">
              <a:avLst/>
            </a:prstGeom>
            <a:solidFill>
              <a:schemeClr val="bg1"/>
            </a:solidFill>
          </p:spPr>
          <p:txBody>
            <a:bodyPr wrap="square">
              <a:spAutoFit/>
            </a:bodyPr>
            <a:lstStyle/>
            <a:p>
              <a:r>
                <a:rPr lang="fr-FR" sz="2000" dirty="0" smtClean="0"/>
                <a:t>Identification des </a:t>
              </a:r>
              <a:r>
                <a:rPr lang="fr-FR" sz="2000" b="1" dirty="0" smtClean="0"/>
                <a:t>voies de biosynthèse </a:t>
              </a:r>
              <a:r>
                <a:rPr lang="fr-FR" sz="2000" dirty="0" smtClean="0"/>
                <a:t>et compréhension des mécanismes d’</a:t>
              </a:r>
              <a:r>
                <a:rPr lang="fr-FR" sz="2000" b="1" dirty="0" smtClean="0"/>
                <a:t>action</a:t>
              </a:r>
              <a:r>
                <a:rPr lang="fr-FR" sz="2000" dirty="0" smtClean="0"/>
                <a:t> grâce à des populations de </a:t>
              </a:r>
              <a:r>
                <a:rPr lang="fr-FR" sz="2000" b="1" dirty="0" smtClean="0"/>
                <a:t>mutants générés par mutagénèse chimique </a:t>
              </a:r>
              <a:r>
                <a:rPr lang="fr-FR" sz="2000" dirty="0" smtClean="0"/>
                <a:t>(EMS </a:t>
              </a:r>
              <a:r>
                <a:rPr lang="fr-FR" sz="2000" dirty="0" err="1" smtClean="0"/>
                <a:t>éthylméthanesulfate</a:t>
              </a:r>
              <a:r>
                <a:rPr lang="fr-FR" sz="2000" dirty="0" smtClean="0"/>
                <a:t>) ou </a:t>
              </a:r>
              <a:r>
                <a:rPr lang="fr-FR" sz="2000" b="1" dirty="0" err="1" smtClean="0"/>
                <a:t>insertionnelle</a:t>
              </a:r>
              <a:r>
                <a:rPr lang="fr-FR" sz="2000" dirty="0" smtClean="0"/>
                <a:t> (inactivation d’un gène par insertion d’un ADN étranger)</a:t>
              </a:r>
              <a:endParaRPr lang="fr-FR" sz="2000" dirty="0"/>
            </a:p>
          </p:txBody>
        </p:sp>
      </p:grpSp>
      <p:sp>
        <p:nvSpPr>
          <p:cNvPr id="8" name="Rectangle 7"/>
          <p:cNvSpPr/>
          <p:nvPr/>
        </p:nvSpPr>
        <p:spPr>
          <a:xfrm>
            <a:off x="251520" y="2276872"/>
            <a:ext cx="8640960" cy="1200329"/>
          </a:xfrm>
          <a:prstGeom prst="rect">
            <a:avLst/>
          </a:prstGeom>
          <a:solidFill>
            <a:srgbClr val="FF33CC"/>
          </a:solidFill>
        </p:spPr>
        <p:txBody>
          <a:bodyPr wrap="square">
            <a:spAutoFit/>
          </a:bodyPr>
          <a:lstStyle/>
          <a:p>
            <a:r>
              <a:rPr lang="fr-FR" sz="2400" dirty="0" smtClean="0">
                <a:solidFill>
                  <a:schemeClr val="bg1"/>
                </a:solidFill>
              </a:rPr>
              <a:t>Enjeu des décennies à venir : comprendre comment ces différentes hormones interagissent pour contrôler la croissance et le développement des plantes</a:t>
            </a:r>
            <a:endParaRPr lang="fr-FR"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3009285" cy="400110"/>
          </a:xfrm>
          <a:prstGeom prst="rect">
            <a:avLst/>
          </a:prstGeom>
        </p:spPr>
        <p:txBody>
          <a:bodyPr wrap="none">
            <a:spAutoFit/>
          </a:bodyPr>
          <a:lstStyle/>
          <a:p>
            <a:r>
              <a:rPr lang="fr-FR" sz="2000" dirty="0" smtClean="0"/>
              <a:t>4.1 Le transport de l’auxine</a:t>
            </a:r>
            <a:endParaRPr lang="fr-FR" sz="2000" dirty="0"/>
          </a:p>
        </p:txBody>
      </p:sp>
      <p:sp>
        <p:nvSpPr>
          <p:cNvPr id="4" name="Rectangle 3"/>
          <p:cNvSpPr/>
          <p:nvPr/>
        </p:nvSpPr>
        <p:spPr>
          <a:xfrm>
            <a:off x="0" y="0"/>
            <a:ext cx="5605381" cy="1200329"/>
          </a:xfrm>
          <a:prstGeom prst="rect">
            <a:avLst/>
          </a:prstGeom>
          <a:solidFill>
            <a:srgbClr val="C00000"/>
          </a:solidFill>
        </p:spPr>
        <p:txBody>
          <a:bodyPr wrap="square">
            <a:spAutoFit/>
          </a:bodyPr>
          <a:lstStyle/>
          <a:p>
            <a:r>
              <a:rPr lang="fr-FR" sz="2400" dirty="0" smtClean="0">
                <a:solidFill>
                  <a:schemeClr val="bg1"/>
                </a:solidFill>
              </a:rPr>
              <a:t>4 TRANSPORT: ex de l’AUXINE</a:t>
            </a:r>
          </a:p>
          <a:p>
            <a:r>
              <a:rPr lang="fr-FR" sz="2400" dirty="0" smtClean="0">
                <a:solidFill>
                  <a:schemeClr val="bg1"/>
                </a:solidFill>
              </a:rPr>
              <a:t> 4.1 Le transport de l’auxine</a:t>
            </a:r>
          </a:p>
          <a:p>
            <a:r>
              <a:rPr lang="fr-FR" sz="2400" dirty="0" smtClean="0">
                <a:solidFill>
                  <a:schemeClr val="bg1"/>
                </a:solidFill>
              </a:rPr>
              <a:t> 4.2 Les réponses tropiques</a:t>
            </a:r>
          </a:p>
        </p:txBody>
      </p:sp>
      <p:sp>
        <p:nvSpPr>
          <p:cNvPr id="7" name="Oval 9"/>
          <p:cNvSpPr>
            <a:spLocks noChangeArrowheads="1"/>
          </p:cNvSpPr>
          <p:nvPr/>
        </p:nvSpPr>
        <p:spPr bwMode="auto">
          <a:xfrm>
            <a:off x="1001713" y="2716038"/>
            <a:ext cx="950912" cy="2967038"/>
          </a:xfrm>
          <a:prstGeom prst="ellipse">
            <a:avLst/>
          </a:prstGeom>
          <a:noFill/>
          <a:ln w="28575">
            <a:solidFill>
              <a:srgbClr val="000000"/>
            </a:solidFill>
            <a:round/>
            <a:headEnd/>
            <a:tailEnd/>
          </a:ln>
        </p:spPr>
        <p:txBody>
          <a:bodyPr/>
          <a:lstStyle/>
          <a:p>
            <a:endParaRPr lang="fr-FR"/>
          </a:p>
        </p:txBody>
      </p:sp>
      <p:sp>
        <p:nvSpPr>
          <p:cNvPr id="8" name="Freeform 10"/>
          <p:cNvSpPr>
            <a:spLocks/>
          </p:cNvSpPr>
          <p:nvPr/>
        </p:nvSpPr>
        <p:spPr bwMode="auto">
          <a:xfrm rot="587145">
            <a:off x="1497013" y="4027313"/>
            <a:ext cx="339725" cy="1263650"/>
          </a:xfrm>
          <a:custGeom>
            <a:avLst/>
            <a:gdLst>
              <a:gd name="T0" fmla="*/ 201 w 519"/>
              <a:gd name="T1" fmla="*/ 452 h 1281"/>
              <a:gd name="T2" fmla="*/ 151 w 519"/>
              <a:gd name="T3" fmla="*/ 268 h 1281"/>
              <a:gd name="T4" fmla="*/ 167 w 519"/>
              <a:gd name="T5" fmla="*/ 134 h 1281"/>
              <a:gd name="T6" fmla="*/ 418 w 519"/>
              <a:gd name="T7" fmla="*/ 0 h 1281"/>
              <a:gd name="T8" fmla="*/ 469 w 519"/>
              <a:gd name="T9" fmla="*/ 586 h 1281"/>
              <a:gd name="T10" fmla="*/ 452 w 519"/>
              <a:gd name="T11" fmla="*/ 1222 h 1281"/>
              <a:gd name="T12" fmla="*/ 268 w 519"/>
              <a:gd name="T13" fmla="*/ 1189 h 1281"/>
              <a:gd name="T14" fmla="*/ 234 w 519"/>
              <a:gd name="T15" fmla="*/ 1055 h 1281"/>
              <a:gd name="T16" fmla="*/ 217 w 519"/>
              <a:gd name="T17" fmla="*/ 737 h 1281"/>
              <a:gd name="T18" fmla="*/ 184 w 519"/>
              <a:gd name="T19" fmla="*/ 787 h 1281"/>
              <a:gd name="T20" fmla="*/ 151 w 519"/>
              <a:gd name="T21" fmla="*/ 904 h 1281"/>
              <a:gd name="T22" fmla="*/ 134 w 519"/>
              <a:gd name="T23" fmla="*/ 1239 h 1281"/>
              <a:gd name="T24" fmla="*/ 84 w 519"/>
              <a:gd name="T25" fmla="*/ 1222 h 1281"/>
              <a:gd name="T26" fmla="*/ 67 w 519"/>
              <a:gd name="T27" fmla="*/ 1172 h 1281"/>
              <a:gd name="T28" fmla="*/ 17 w 519"/>
              <a:gd name="T29" fmla="*/ 502 h 1281"/>
              <a:gd name="T30" fmla="*/ 33 w 519"/>
              <a:gd name="T31" fmla="*/ 217 h 1281"/>
              <a:gd name="T32" fmla="*/ 117 w 519"/>
              <a:gd name="T33" fmla="*/ 234 h 1281"/>
              <a:gd name="T34" fmla="*/ 201 w 519"/>
              <a:gd name="T35" fmla="*/ 619 h 1281"/>
              <a:gd name="T36" fmla="*/ 201 w 519"/>
              <a:gd name="T37" fmla="*/ 452 h 12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9"/>
              <a:gd name="T58" fmla="*/ 0 h 1281"/>
              <a:gd name="T59" fmla="*/ 519 w 519"/>
              <a:gd name="T60" fmla="*/ 1281 h 12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9" h="1281">
                <a:moveTo>
                  <a:pt x="201" y="452"/>
                </a:moveTo>
                <a:cubicBezTo>
                  <a:pt x="158" y="324"/>
                  <a:pt x="174" y="386"/>
                  <a:pt x="151" y="268"/>
                </a:cubicBezTo>
                <a:cubicBezTo>
                  <a:pt x="156" y="223"/>
                  <a:pt x="159" y="178"/>
                  <a:pt x="167" y="134"/>
                </a:cubicBezTo>
                <a:cubicBezTo>
                  <a:pt x="190" y="7"/>
                  <a:pt x="317" y="13"/>
                  <a:pt x="418" y="0"/>
                </a:cubicBezTo>
                <a:cubicBezTo>
                  <a:pt x="465" y="186"/>
                  <a:pt x="459" y="398"/>
                  <a:pt x="469" y="586"/>
                </a:cubicBezTo>
                <a:cubicBezTo>
                  <a:pt x="463" y="798"/>
                  <a:pt x="519" y="1021"/>
                  <a:pt x="452" y="1222"/>
                </a:cubicBezTo>
                <a:cubicBezTo>
                  <a:pt x="432" y="1281"/>
                  <a:pt x="317" y="1227"/>
                  <a:pt x="268" y="1189"/>
                </a:cubicBezTo>
                <a:cubicBezTo>
                  <a:pt x="231" y="1161"/>
                  <a:pt x="234" y="1055"/>
                  <a:pt x="234" y="1055"/>
                </a:cubicBezTo>
                <a:cubicBezTo>
                  <a:pt x="228" y="949"/>
                  <a:pt x="236" y="841"/>
                  <a:pt x="217" y="737"/>
                </a:cubicBezTo>
                <a:cubicBezTo>
                  <a:pt x="213" y="717"/>
                  <a:pt x="193" y="769"/>
                  <a:pt x="184" y="787"/>
                </a:cubicBezTo>
                <a:cubicBezTo>
                  <a:pt x="170" y="815"/>
                  <a:pt x="157" y="877"/>
                  <a:pt x="151" y="904"/>
                </a:cubicBezTo>
                <a:cubicBezTo>
                  <a:pt x="145" y="1016"/>
                  <a:pt x="157" y="1130"/>
                  <a:pt x="134" y="1239"/>
                </a:cubicBezTo>
                <a:cubicBezTo>
                  <a:pt x="130" y="1256"/>
                  <a:pt x="96" y="1234"/>
                  <a:pt x="84" y="1222"/>
                </a:cubicBezTo>
                <a:cubicBezTo>
                  <a:pt x="72" y="1210"/>
                  <a:pt x="73" y="1189"/>
                  <a:pt x="67" y="1172"/>
                </a:cubicBezTo>
                <a:cubicBezTo>
                  <a:pt x="44" y="949"/>
                  <a:pt x="52" y="724"/>
                  <a:pt x="17" y="502"/>
                </a:cubicBezTo>
                <a:cubicBezTo>
                  <a:pt x="22" y="407"/>
                  <a:pt x="0" y="306"/>
                  <a:pt x="33" y="217"/>
                </a:cubicBezTo>
                <a:cubicBezTo>
                  <a:pt x="43" y="190"/>
                  <a:pt x="107" y="207"/>
                  <a:pt x="117" y="234"/>
                </a:cubicBezTo>
                <a:cubicBezTo>
                  <a:pt x="169" y="372"/>
                  <a:pt x="90" y="511"/>
                  <a:pt x="201" y="619"/>
                </a:cubicBezTo>
                <a:cubicBezTo>
                  <a:pt x="242" y="536"/>
                  <a:pt x="241" y="535"/>
                  <a:pt x="201" y="452"/>
                </a:cubicBezTo>
                <a:close/>
              </a:path>
            </a:pathLst>
          </a:custGeom>
          <a:noFill/>
          <a:ln w="15875">
            <a:solidFill>
              <a:srgbClr val="FF6600"/>
            </a:solidFill>
            <a:round/>
            <a:headEnd/>
            <a:tailEnd/>
          </a:ln>
        </p:spPr>
        <p:txBody>
          <a:bodyPr/>
          <a:lstStyle/>
          <a:p>
            <a:endParaRPr lang="fr-FR"/>
          </a:p>
        </p:txBody>
      </p:sp>
      <p:sp>
        <p:nvSpPr>
          <p:cNvPr id="9" name="Freeform 11"/>
          <p:cNvSpPr>
            <a:spLocks/>
          </p:cNvSpPr>
          <p:nvPr/>
        </p:nvSpPr>
        <p:spPr bwMode="auto">
          <a:xfrm>
            <a:off x="5140325" y="2679526"/>
            <a:ext cx="600075" cy="3787775"/>
          </a:xfrm>
          <a:custGeom>
            <a:avLst/>
            <a:gdLst>
              <a:gd name="T0" fmla="*/ 356 w 708"/>
              <a:gd name="T1" fmla="*/ 1390 h 3485"/>
              <a:gd name="T2" fmla="*/ 406 w 708"/>
              <a:gd name="T3" fmla="*/ 184 h 3485"/>
              <a:gd name="T4" fmla="*/ 507 w 708"/>
              <a:gd name="T5" fmla="*/ 0 h 3485"/>
              <a:gd name="T6" fmla="*/ 624 w 708"/>
              <a:gd name="T7" fmla="*/ 50 h 3485"/>
              <a:gd name="T8" fmla="*/ 657 w 708"/>
              <a:gd name="T9" fmla="*/ 385 h 3485"/>
              <a:gd name="T10" fmla="*/ 708 w 708"/>
              <a:gd name="T11" fmla="*/ 1741 h 3485"/>
              <a:gd name="T12" fmla="*/ 657 w 708"/>
              <a:gd name="T13" fmla="*/ 2227 h 3485"/>
              <a:gd name="T14" fmla="*/ 641 w 708"/>
              <a:gd name="T15" fmla="*/ 3382 h 3485"/>
              <a:gd name="T16" fmla="*/ 624 w 708"/>
              <a:gd name="T17" fmla="*/ 3466 h 3485"/>
              <a:gd name="T18" fmla="*/ 457 w 708"/>
              <a:gd name="T19" fmla="*/ 3449 h 3485"/>
              <a:gd name="T20" fmla="*/ 406 w 708"/>
              <a:gd name="T21" fmla="*/ 2863 h 3485"/>
              <a:gd name="T22" fmla="*/ 423 w 708"/>
              <a:gd name="T23" fmla="*/ 1875 h 3485"/>
              <a:gd name="T24" fmla="*/ 373 w 708"/>
              <a:gd name="T25" fmla="*/ 1976 h 3485"/>
              <a:gd name="T26" fmla="*/ 306 w 708"/>
              <a:gd name="T27" fmla="*/ 2076 h 3485"/>
              <a:gd name="T28" fmla="*/ 155 w 708"/>
              <a:gd name="T29" fmla="*/ 2059 h 3485"/>
              <a:gd name="T30" fmla="*/ 138 w 708"/>
              <a:gd name="T31" fmla="*/ 2009 h 3485"/>
              <a:gd name="T32" fmla="*/ 88 w 708"/>
              <a:gd name="T33" fmla="*/ 1758 h 3485"/>
              <a:gd name="T34" fmla="*/ 189 w 708"/>
              <a:gd name="T35" fmla="*/ 1256 h 3485"/>
              <a:gd name="T36" fmla="*/ 323 w 708"/>
              <a:gd name="T37" fmla="*/ 1272 h 3485"/>
              <a:gd name="T38" fmla="*/ 356 w 708"/>
              <a:gd name="T39" fmla="*/ 1390 h 34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8"/>
              <a:gd name="T61" fmla="*/ 0 h 3485"/>
              <a:gd name="T62" fmla="*/ 708 w 708"/>
              <a:gd name="T63" fmla="*/ 3485 h 348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8" h="3485">
                <a:moveTo>
                  <a:pt x="356" y="1390"/>
                </a:moveTo>
                <a:cubicBezTo>
                  <a:pt x="510" y="1011"/>
                  <a:pt x="222" y="558"/>
                  <a:pt x="406" y="184"/>
                </a:cubicBezTo>
                <a:cubicBezTo>
                  <a:pt x="423" y="84"/>
                  <a:pt x="425" y="54"/>
                  <a:pt x="507" y="0"/>
                </a:cubicBezTo>
                <a:cubicBezTo>
                  <a:pt x="546" y="17"/>
                  <a:pt x="608" y="11"/>
                  <a:pt x="624" y="50"/>
                </a:cubicBezTo>
                <a:cubicBezTo>
                  <a:pt x="668" y="153"/>
                  <a:pt x="631" y="276"/>
                  <a:pt x="657" y="385"/>
                </a:cubicBezTo>
                <a:cubicBezTo>
                  <a:pt x="667" y="841"/>
                  <a:pt x="684" y="1287"/>
                  <a:pt x="708" y="1741"/>
                </a:cubicBezTo>
                <a:cubicBezTo>
                  <a:pt x="698" y="1920"/>
                  <a:pt x="699" y="2061"/>
                  <a:pt x="657" y="2227"/>
                </a:cubicBezTo>
                <a:cubicBezTo>
                  <a:pt x="652" y="2612"/>
                  <a:pt x="651" y="2997"/>
                  <a:pt x="641" y="3382"/>
                </a:cubicBezTo>
                <a:cubicBezTo>
                  <a:pt x="640" y="3411"/>
                  <a:pt x="651" y="3456"/>
                  <a:pt x="624" y="3466"/>
                </a:cubicBezTo>
                <a:cubicBezTo>
                  <a:pt x="571" y="3485"/>
                  <a:pt x="513" y="3455"/>
                  <a:pt x="457" y="3449"/>
                </a:cubicBezTo>
                <a:cubicBezTo>
                  <a:pt x="418" y="3257"/>
                  <a:pt x="417" y="3058"/>
                  <a:pt x="406" y="2863"/>
                </a:cubicBezTo>
                <a:cubicBezTo>
                  <a:pt x="409" y="2741"/>
                  <a:pt x="465" y="2123"/>
                  <a:pt x="423" y="1875"/>
                </a:cubicBezTo>
                <a:cubicBezTo>
                  <a:pt x="345" y="1956"/>
                  <a:pt x="436" y="1850"/>
                  <a:pt x="373" y="1976"/>
                </a:cubicBezTo>
                <a:cubicBezTo>
                  <a:pt x="355" y="2012"/>
                  <a:pt x="306" y="2076"/>
                  <a:pt x="306" y="2076"/>
                </a:cubicBezTo>
                <a:cubicBezTo>
                  <a:pt x="256" y="2070"/>
                  <a:pt x="202" y="2078"/>
                  <a:pt x="155" y="2059"/>
                </a:cubicBezTo>
                <a:cubicBezTo>
                  <a:pt x="139" y="2052"/>
                  <a:pt x="143" y="2026"/>
                  <a:pt x="138" y="2009"/>
                </a:cubicBezTo>
                <a:cubicBezTo>
                  <a:pt x="115" y="1926"/>
                  <a:pt x="109" y="1841"/>
                  <a:pt x="88" y="1758"/>
                </a:cubicBezTo>
                <a:cubicBezTo>
                  <a:pt x="102" y="1409"/>
                  <a:pt x="0" y="1378"/>
                  <a:pt x="189" y="1256"/>
                </a:cubicBezTo>
                <a:cubicBezTo>
                  <a:pt x="234" y="1261"/>
                  <a:pt x="282" y="1254"/>
                  <a:pt x="323" y="1272"/>
                </a:cubicBezTo>
                <a:cubicBezTo>
                  <a:pt x="337" y="1278"/>
                  <a:pt x="356" y="1462"/>
                  <a:pt x="356" y="1390"/>
                </a:cubicBezTo>
                <a:close/>
              </a:path>
            </a:pathLst>
          </a:custGeom>
          <a:noFill/>
          <a:ln w="15875">
            <a:solidFill>
              <a:srgbClr val="FF6600"/>
            </a:solidFill>
            <a:round/>
            <a:headEnd/>
            <a:tailEnd/>
          </a:ln>
        </p:spPr>
        <p:txBody>
          <a:bodyPr/>
          <a:lstStyle/>
          <a:p>
            <a:endParaRPr lang="fr-FR"/>
          </a:p>
        </p:txBody>
      </p:sp>
      <p:sp>
        <p:nvSpPr>
          <p:cNvPr id="10" name="Freeform 12"/>
          <p:cNvSpPr>
            <a:spLocks/>
          </p:cNvSpPr>
          <p:nvPr/>
        </p:nvSpPr>
        <p:spPr bwMode="auto">
          <a:xfrm>
            <a:off x="5445125" y="4428951"/>
            <a:ext cx="198438" cy="2384425"/>
          </a:xfrm>
          <a:custGeom>
            <a:avLst/>
            <a:gdLst>
              <a:gd name="T0" fmla="*/ 0 w 234"/>
              <a:gd name="T1" fmla="*/ 0 h 2194"/>
              <a:gd name="T2" fmla="*/ 201 w 234"/>
              <a:gd name="T3" fmla="*/ 201 h 2194"/>
              <a:gd name="T4" fmla="*/ 201 w 234"/>
              <a:gd name="T5" fmla="*/ 737 h 2194"/>
              <a:gd name="T6" fmla="*/ 184 w 234"/>
              <a:gd name="T7" fmla="*/ 1624 h 2194"/>
              <a:gd name="T8" fmla="*/ 167 w 234"/>
              <a:gd name="T9" fmla="*/ 2194 h 2194"/>
              <a:gd name="T10" fmla="*/ 0 60000 65536"/>
              <a:gd name="T11" fmla="*/ 0 60000 65536"/>
              <a:gd name="T12" fmla="*/ 0 60000 65536"/>
              <a:gd name="T13" fmla="*/ 0 60000 65536"/>
              <a:gd name="T14" fmla="*/ 0 60000 65536"/>
              <a:gd name="T15" fmla="*/ 0 w 234"/>
              <a:gd name="T16" fmla="*/ 0 h 2194"/>
              <a:gd name="T17" fmla="*/ 234 w 234"/>
              <a:gd name="T18" fmla="*/ 2194 h 2194"/>
            </a:gdLst>
            <a:ahLst/>
            <a:cxnLst>
              <a:cxn ang="T10">
                <a:pos x="T0" y="T1"/>
              </a:cxn>
              <a:cxn ang="T11">
                <a:pos x="T2" y="T3"/>
              </a:cxn>
              <a:cxn ang="T12">
                <a:pos x="T4" y="T5"/>
              </a:cxn>
              <a:cxn ang="T13">
                <a:pos x="T6" y="T7"/>
              </a:cxn>
              <a:cxn ang="T14">
                <a:pos x="T8" y="T9"/>
              </a:cxn>
            </a:cxnLst>
            <a:rect l="T15" t="T16" r="T17" b="T18"/>
            <a:pathLst>
              <a:path w="234" h="2194">
                <a:moveTo>
                  <a:pt x="0" y="0"/>
                </a:moveTo>
                <a:cubicBezTo>
                  <a:pt x="84" y="39"/>
                  <a:pt x="168" y="78"/>
                  <a:pt x="201" y="201"/>
                </a:cubicBezTo>
                <a:cubicBezTo>
                  <a:pt x="234" y="324"/>
                  <a:pt x="204" y="500"/>
                  <a:pt x="201" y="737"/>
                </a:cubicBezTo>
                <a:cubicBezTo>
                  <a:pt x="198" y="974"/>
                  <a:pt x="190" y="1381"/>
                  <a:pt x="184" y="1624"/>
                </a:cubicBezTo>
                <a:cubicBezTo>
                  <a:pt x="178" y="1867"/>
                  <a:pt x="172" y="2030"/>
                  <a:pt x="167" y="2194"/>
                </a:cubicBezTo>
              </a:path>
            </a:pathLst>
          </a:custGeom>
          <a:noFill/>
          <a:ln w="31750">
            <a:solidFill>
              <a:srgbClr val="FF0000"/>
            </a:solidFill>
            <a:round/>
            <a:headEnd/>
            <a:tailEnd/>
          </a:ln>
        </p:spPr>
        <p:txBody>
          <a:bodyPr/>
          <a:lstStyle/>
          <a:p>
            <a:endParaRPr lang="fr-FR"/>
          </a:p>
        </p:txBody>
      </p:sp>
      <p:sp>
        <p:nvSpPr>
          <p:cNvPr id="11" name="Freeform 13"/>
          <p:cNvSpPr>
            <a:spLocks/>
          </p:cNvSpPr>
          <p:nvPr/>
        </p:nvSpPr>
        <p:spPr bwMode="auto">
          <a:xfrm flipV="1">
            <a:off x="5449888" y="2347738"/>
            <a:ext cx="185737" cy="2092325"/>
          </a:xfrm>
          <a:custGeom>
            <a:avLst/>
            <a:gdLst>
              <a:gd name="T0" fmla="*/ 0 w 234"/>
              <a:gd name="T1" fmla="*/ 0 h 2194"/>
              <a:gd name="T2" fmla="*/ 201 w 234"/>
              <a:gd name="T3" fmla="*/ 201 h 2194"/>
              <a:gd name="T4" fmla="*/ 201 w 234"/>
              <a:gd name="T5" fmla="*/ 737 h 2194"/>
              <a:gd name="T6" fmla="*/ 184 w 234"/>
              <a:gd name="T7" fmla="*/ 1624 h 2194"/>
              <a:gd name="T8" fmla="*/ 167 w 234"/>
              <a:gd name="T9" fmla="*/ 2194 h 2194"/>
              <a:gd name="T10" fmla="*/ 0 60000 65536"/>
              <a:gd name="T11" fmla="*/ 0 60000 65536"/>
              <a:gd name="T12" fmla="*/ 0 60000 65536"/>
              <a:gd name="T13" fmla="*/ 0 60000 65536"/>
              <a:gd name="T14" fmla="*/ 0 60000 65536"/>
              <a:gd name="T15" fmla="*/ 0 w 234"/>
              <a:gd name="T16" fmla="*/ 0 h 2194"/>
              <a:gd name="T17" fmla="*/ 234 w 234"/>
              <a:gd name="T18" fmla="*/ 2194 h 2194"/>
            </a:gdLst>
            <a:ahLst/>
            <a:cxnLst>
              <a:cxn ang="T10">
                <a:pos x="T0" y="T1"/>
              </a:cxn>
              <a:cxn ang="T11">
                <a:pos x="T2" y="T3"/>
              </a:cxn>
              <a:cxn ang="T12">
                <a:pos x="T4" y="T5"/>
              </a:cxn>
              <a:cxn ang="T13">
                <a:pos x="T6" y="T7"/>
              </a:cxn>
              <a:cxn ang="T14">
                <a:pos x="T8" y="T9"/>
              </a:cxn>
            </a:cxnLst>
            <a:rect l="T15" t="T16" r="T17" b="T18"/>
            <a:pathLst>
              <a:path w="234" h="2194">
                <a:moveTo>
                  <a:pt x="0" y="0"/>
                </a:moveTo>
                <a:cubicBezTo>
                  <a:pt x="84" y="39"/>
                  <a:pt x="168" y="78"/>
                  <a:pt x="201" y="201"/>
                </a:cubicBezTo>
                <a:cubicBezTo>
                  <a:pt x="234" y="324"/>
                  <a:pt x="204" y="500"/>
                  <a:pt x="201" y="737"/>
                </a:cubicBezTo>
                <a:cubicBezTo>
                  <a:pt x="198" y="974"/>
                  <a:pt x="190" y="1381"/>
                  <a:pt x="184" y="1624"/>
                </a:cubicBezTo>
                <a:cubicBezTo>
                  <a:pt x="178" y="1867"/>
                  <a:pt x="172" y="2030"/>
                  <a:pt x="167" y="2194"/>
                </a:cubicBezTo>
              </a:path>
            </a:pathLst>
          </a:custGeom>
          <a:noFill/>
          <a:ln w="31750">
            <a:solidFill>
              <a:srgbClr val="99CC00"/>
            </a:solidFill>
            <a:round/>
            <a:headEnd/>
            <a:tailEnd/>
          </a:ln>
        </p:spPr>
        <p:txBody>
          <a:bodyPr/>
          <a:lstStyle/>
          <a:p>
            <a:endParaRPr lang="fr-FR"/>
          </a:p>
        </p:txBody>
      </p:sp>
      <p:sp>
        <p:nvSpPr>
          <p:cNvPr id="12" name="Line 14"/>
          <p:cNvSpPr>
            <a:spLocks noChangeShapeType="1"/>
          </p:cNvSpPr>
          <p:nvPr/>
        </p:nvSpPr>
        <p:spPr bwMode="auto">
          <a:xfrm>
            <a:off x="3130550" y="4371801"/>
            <a:ext cx="1122363" cy="0"/>
          </a:xfrm>
          <a:prstGeom prst="line">
            <a:avLst/>
          </a:prstGeom>
          <a:noFill/>
          <a:ln w="9525">
            <a:solidFill>
              <a:srgbClr val="000000"/>
            </a:solidFill>
            <a:round/>
            <a:headEnd/>
            <a:tailEnd type="triangle" w="med" len="med"/>
          </a:ln>
        </p:spPr>
        <p:txBody>
          <a:bodyPr/>
          <a:lstStyle/>
          <a:p>
            <a:endParaRPr lang="fr-FR"/>
          </a:p>
        </p:txBody>
      </p:sp>
      <p:sp>
        <p:nvSpPr>
          <p:cNvPr id="13" name="Text Box 15"/>
          <p:cNvSpPr txBox="1">
            <a:spLocks noChangeArrowheads="1"/>
          </p:cNvSpPr>
          <p:nvPr/>
        </p:nvSpPr>
        <p:spPr bwMode="auto">
          <a:xfrm>
            <a:off x="3019425" y="3954288"/>
            <a:ext cx="1643063" cy="488950"/>
          </a:xfrm>
          <a:prstGeom prst="rect">
            <a:avLst/>
          </a:prstGeom>
          <a:noFill/>
          <a:ln w="9525">
            <a:noFill/>
            <a:miter lim="800000"/>
            <a:headEnd/>
            <a:tailEnd/>
          </a:ln>
        </p:spPr>
        <p:txBody>
          <a:bodyPr/>
          <a:lstStyle/>
          <a:p>
            <a:r>
              <a:rPr lang="fr-FR" sz="2000" b="1"/>
              <a:t>croissance</a:t>
            </a:r>
          </a:p>
        </p:txBody>
      </p:sp>
      <p:sp>
        <p:nvSpPr>
          <p:cNvPr id="14" name="Text Box 16"/>
          <p:cNvSpPr txBox="1">
            <a:spLocks noChangeArrowheads="1"/>
          </p:cNvSpPr>
          <p:nvPr/>
        </p:nvSpPr>
        <p:spPr bwMode="auto">
          <a:xfrm>
            <a:off x="3062288" y="3171651"/>
            <a:ext cx="1347787" cy="395287"/>
          </a:xfrm>
          <a:prstGeom prst="rect">
            <a:avLst/>
          </a:prstGeom>
          <a:noFill/>
          <a:ln w="9525">
            <a:noFill/>
            <a:miter lim="800000"/>
            <a:headEnd/>
            <a:tailEnd/>
          </a:ln>
        </p:spPr>
        <p:txBody>
          <a:bodyPr/>
          <a:lstStyle/>
          <a:p>
            <a:r>
              <a:rPr lang="fr-FR" sz="2000" b="1">
                <a:solidFill>
                  <a:schemeClr val="folHlink"/>
                </a:solidFill>
              </a:rPr>
              <a:t>coléoptile</a:t>
            </a:r>
            <a:endParaRPr lang="fr-FR" sz="2000">
              <a:solidFill>
                <a:schemeClr val="folHlink"/>
              </a:solidFill>
            </a:endParaRPr>
          </a:p>
        </p:txBody>
      </p:sp>
      <p:sp>
        <p:nvSpPr>
          <p:cNvPr id="15" name="Text Box 17"/>
          <p:cNvSpPr txBox="1">
            <a:spLocks noChangeArrowheads="1"/>
          </p:cNvSpPr>
          <p:nvPr/>
        </p:nvSpPr>
        <p:spPr bwMode="auto">
          <a:xfrm>
            <a:off x="3027362" y="4977630"/>
            <a:ext cx="1544638" cy="438150"/>
          </a:xfrm>
          <a:prstGeom prst="rect">
            <a:avLst/>
          </a:prstGeom>
          <a:noFill/>
          <a:ln w="9525">
            <a:noFill/>
            <a:miter lim="800000"/>
            <a:headEnd/>
            <a:tailEnd/>
          </a:ln>
        </p:spPr>
        <p:txBody>
          <a:bodyPr/>
          <a:lstStyle/>
          <a:p>
            <a:r>
              <a:rPr lang="fr-FR" sz="2000" b="1" dirty="0" err="1">
                <a:solidFill>
                  <a:srgbClr val="FF0000"/>
                </a:solidFill>
              </a:rPr>
              <a:t>coléorhize</a:t>
            </a:r>
            <a:endParaRPr lang="fr-FR" sz="2000" dirty="0">
              <a:solidFill>
                <a:srgbClr val="FF0000"/>
              </a:solidFill>
            </a:endParaRPr>
          </a:p>
        </p:txBody>
      </p:sp>
      <p:sp>
        <p:nvSpPr>
          <p:cNvPr id="16" name="Line 18"/>
          <p:cNvSpPr>
            <a:spLocks noChangeShapeType="1"/>
          </p:cNvSpPr>
          <p:nvPr/>
        </p:nvSpPr>
        <p:spPr bwMode="auto">
          <a:xfrm>
            <a:off x="4181475" y="3425651"/>
            <a:ext cx="1385888" cy="201612"/>
          </a:xfrm>
          <a:prstGeom prst="line">
            <a:avLst/>
          </a:prstGeom>
          <a:noFill/>
          <a:ln w="9525">
            <a:solidFill>
              <a:schemeClr val="folHlink"/>
            </a:solidFill>
            <a:round/>
            <a:headEnd/>
            <a:tailEnd type="triangle" w="med" len="med"/>
          </a:ln>
        </p:spPr>
        <p:txBody>
          <a:bodyPr/>
          <a:lstStyle/>
          <a:p>
            <a:endParaRPr lang="fr-FR"/>
          </a:p>
        </p:txBody>
      </p:sp>
      <p:sp>
        <p:nvSpPr>
          <p:cNvPr id="17" name="Line 19"/>
          <p:cNvSpPr>
            <a:spLocks noChangeShapeType="1"/>
          </p:cNvSpPr>
          <p:nvPr/>
        </p:nvSpPr>
        <p:spPr bwMode="auto">
          <a:xfrm>
            <a:off x="4238625" y="5227463"/>
            <a:ext cx="1362075" cy="214313"/>
          </a:xfrm>
          <a:prstGeom prst="line">
            <a:avLst/>
          </a:prstGeom>
          <a:noFill/>
          <a:ln w="9525">
            <a:solidFill>
              <a:srgbClr val="FF0000"/>
            </a:solidFill>
            <a:round/>
            <a:headEnd/>
            <a:tailEnd type="triangle" w="med" len="med"/>
          </a:ln>
        </p:spPr>
        <p:txBody>
          <a:bodyPr/>
          <a:lstStyle/>
          <a:p>
            <a:endParaRPr lang="fr-FR"/>
          </a:p>
        </p:txBody>
      </p:sp>
      <p:sp>
        <p:nvSpPr>
          <p:cNvPr id="18" name="Text Box 20"/>
          <p:cNvSpPr txBox="1">
            <a:spLocks noChangeArrowheads="1"/>
          </p:cNvSpPr>
          <p:nvPr/>
        </p:nvSpPr>
        <p:spPr bwMode="auto">
          <a:xfrm>
            <a:off x="6937375" y="3049413"/>
            <a:ext cx="752475" cy="442913"/>
          </a:xfrm>
          <a:prstGeom prst="rect">
            <a:avLst/>
          </a:prstGeom>
          <a:noFill/>
          <a:ln w="9525">
            <a:noFill/>
            <a:miter lim="800000"/>
            <a:headEnd/>
            <a:tailEnd/>
          </a:ln>
        </p:spPr>
        <p:txBody>
          <a:bodyPr/>
          <a:lstStyle/>
          <a:p>
            <a:r>
              <a:rPr lang="fr-FR" sz="2000" b="1">
                <a:solidFill>
                  <a:srgbClr val="99CC00"/>
                </a:solidFill>
              </a:rPr>
              <a:t>tige</a:t>
            </a:r>
            <a:endParaRPr lang="fr-FR" sz="2000"/>
          </a:p>
        </p:txBody>
      </p:sp>
      <p:sp>
        <p:nvSpPr>
          <p:cNvPr id="19" name="Text Box 21"/>
          <p:cNvSpPr txBox="1">
            <a:spLocks noChangeArrowheads="1"/>
          </p:cNvSpPr>
          <p:nvPr/>
        </p:nvSpPr>
        <p:spPr bwMode="auto">
          <a:xfrm>
            <a:off x="6956425" y="4074938"/>
            <a:ext cx="1276350" cy="455613"/>
          </a:xfrm>
          <a:prstGeom prst="rect">
            <a:avLst/>
          </a:prstGeom>
          <a:noFill/>
          <a:ln w="9525">
            <a:noFill/>
            <a:miter lim="800000"/>
            <a:headEnd/>
            <a:tailEnd/>
          </a:ln>
        </p:spPr>
        <p:txBody>
          <a:bodyPr/>
          <a:lstStyle/>
          <a:p>
            <a:r>
              <a:rPr lang="fr-FR" sz="2000" b="1">
                <a:solidFill>
                  <a:srgbClr val="FF9900"/>
                </a:solidFill>
              </a:rPr>
              <a:t>embryon</a:t>
            </a:r>
            <a:endParaRPr lang="fr-FR" sz="2000"/>
          </a:p>
        </p:txBody>
      </p:sp>
      <p:sp>
        <p:nvSpPr>
          <p:cNvPr id="20" name="Text Box 22"/>
          <p:cNvSpPr txBox="1">
            <a:spLocks noChangeArrowheads="1"/>
          </p:cNvSpPr>
          <p:nvPr/>
        </p:nvSpPr>
        <p:spPr bwMode="auto">
          <a:xfrm>
            <a:off x="7043738" y="5194126"/>
            <a:ext cx="996950" cy="469900"/>
          </a:xfrm>
          <a:prstGeom prst="rect">
            <a:avLst/>
          </a:prstGeom>
          <a:noFill/>
          <a:ln w="9525">
            <a:noFill/>
            <a:miter lim="800000"/>
            <a:headEnd/>
            <a:tailEnd/>
          </a:ln>
        </p:spPr>
        <p:txBody>
          <a:bodyPr/>
          <a:lstStyle/>
          <a:p>
            <a:r>
              <a:rPr lang="fr-FR" sz="2000" b="1">
                <a:solidFill>
                  <a:srgbClr val="FF0000"/>
                </a:solidFill>
              </a:rPr>
              <a:t>racine</a:t>
            </a:r>
            <a:endParaRPr lang="fr-FR" sz="2000"/>
          </a:p>
        </p:txBody>
      </p:sp>
      <p:sp>
        <p:nvSpPr>
          <p:cNvPr id="21" name="Line 23"/>
          <p:cNvSpPr>
            <a:spLocks noChangeShapeType="1"/>
          </p:cNvSpPr>
          <p:nvPr/>
        </p:nvSpPr>
        <p:spPr bwMode="auto">
          <a:xfrm flipH="1">
            <a:off x="1741488" y="4170188"/>
            <a:ext cx="20637" cy="279400"/>
          </a:xfrm>
          <a:prstGeom prst="line">
            <a:avLst/>
          </a:prstGeom>
          <a:noFill/>
          <a:ln w="101600">
            <a:solidFill>
              <a:srgbClr val="99CC00"/>
            </a:solidFill>
            <a:round/>
            <a:headEnd/>
            <a:tailEnd/>
          </a:ln>
        </p:spPr>
        <p:txBody>
          <a:bodyPr/>
          <a:lstStyle/>
          <a:p>
            <a:endParaRPr lang="fr-FR"/>
          </a:p>
        </p:txBody>
      </p:sp>
      <p:sp>
        <p:nvSpPr>
          <p:cNvPr id="22" name="Line 24"/>
          <p:cNvSpPr>
            <a:spLocks noChangeShapeType="1"/>
          </p:cNvSpPr>
          <p:nvPr/>
        </p:nvSpPr>
        <p:spPr bwMode="auto">
          <a:xfrm flipH="1">
            <a:off x="1684338" y="4849638"/>
            <a:ext cx="20637" cy="277813"/>
          </a:xfrm>
          <a:prstGeom prst="line">
            <a:avLst/>
          </a:prstGeom>
          <a:noFill/>
          <a:ln w="101600">
            <a:solidFill>
              <a:srgbClr val="FF0000"/>
            </a:solidFill>
            <a:round/>
            <a:headEnd/>
            <a:tailEnd/>
          </a:ln>
        </p:spPr>
        <p:txBody>
          <a:bodyPr/>
          <a:lstStyle/>
          <a:p>
            <a:endParaRPr lang="fr-FR"/>
          </a:p>
        </p:txBody>
      </p:sp>
      <p:sp>
        <p:nvSpPr>
          <p:cNvPr id="23" name="Text Box 25"/>
          <p:cNvSpPr txBox="1">
            <a:spLocks noChangeArrowheads="1"/>
          </p:cNvSpPr>
          <p:nvPr/>
        </p:nvSpPr>
        <p:spPr bwMode="auto">
          <a:xfrm>
            <a:off x="684213" y="5762451"/>
            <a:ext cx="2032000" cy="531812"/>
          </a:xfrm>
          <a:prstGeom prst="rect">
            <a:avLst/>
          </a:prstGeom>
          <a:noFill/>
          <a:ln w="9525" algn="ctr">
            <a:noFill/>
            <a:miter lim="800000"/>
            <a:headEnd/>
            <a:tailEnd/>
          </a:ln>
        </p:spPr>
        <p:txBody>
          <a:bodyPr/>
          <a:lstStyle/>
          <a:p>
            <a:r>
              <a:rPr lang="fr-FR" sz="2000" b="1"/>
              <a:t>Grain de blé</a:t>
            </a:r>
            <a:endParaRPr lang="fr-FR" sz="2000"/>
          </a:p>
        </p:txBody>
      </p:sp>
      <p:sp>
        <p:nvSpPr>
          <p:cNvPr id="24" name="Line 26"/>
          <p:cNvSpPr>
            <a:spLocks noChangeShapeType="1"/>
          </p:cNvSpPr>
          <p:nvPr/>
        </p:nvSpPr>
        <p:spPr bwMode="auto">
          <a:xfrm flipH="1">
            <a:off x="1776413" y="3425651"/>
            <a:ext cx="1328737" cy="815975"/>
          </a:xfrm>
          <a:prstGeom prst="line">
            <a:avLst/>
          </a:prstGeom>
          <a:noFill/>
          <a:ln w="9525">
            <a:solidFill>
              <a:schemeClr val="folHlink"/>
            </a:solidFill>
            <a:round/>
            <a:headEnd/>
            <a:tailEnd type="triangle" w="med" len="med"/>
          </a:ln>
        </p:spPr>
        <p:txBody>
          <a:bodyPr/>
          <a:lstStyle/>
          <a:p>
            <a:endParaRPr lang="fr-FR"/>
          </a:p>
        </p:txBody>
      </p:sp>
      <p:sp>
        <p:nvSpPr>
          <p:cNvPr id="25" name="Line 27"/>
          <p:cNvSpPr>
            <a:spLocks noChangeShapeType="1"/>
          </p:cNvSpPr>
          <p:nvPr/>
        </p:nvSpPr>
        <p:spPr bwMode="auto">
          <a:xfrm flipH="1" flipV="1">
            <a:off x="1712913" y="5017913"/>
            <a:ext cx="1319212" cy="227013"/>
          </a:xfrm>
          <a:prstGeom prst="line">
            <a:avLst/>
          </a:prstGeom>
          <a:noFill/>
          <a:ln w="9525">
            <a:solidFill>
              <a:srgbClr val="FF0000"/>
            </a:solidFill>
            <a:round/>
            <a:headEnd/>
            <a:tailEnd type="triangle" w="med" len="med"/>
          </a:ln>
        </p:spPr>
        <p:txBody>
          <a:bodyPr/>
          <a:lstStyle/>
          <a:p>
            <a:endParaRPr lang="fr-FR"/>
          </a:p>
        </p:txBody>
      </p:sp>
      <p:sp>
        <p:nvSpPr>
          <p:cNvPr id="26" name="Line 28"/>
          <p:cNvSpPr>
            <a:spLocks noChangeShapeType="1"/>
          </p:cNvSpPr>
          <p:nvPr/>
        </p:nvSpPr>
        <p:spPr bwMode="auto">
          <a:xfrm>
            <a:off x="5649913" y="3278013"/>
            <a:ext cx="1352550" cy="0"/>
          </a:xfrm>
          <a:prstGeom prst="line">
            <a:avLst/>
          </a:prstGeom>
          <a:noFill/>
          <a:ln w="12700">
            <a:solidFill>
              <a:srgbClr val="99CC00"/>
            </a:solidFill>
            <a:round/>
            <a:headEnd/>
            <a:tailEnd type="triangle" w="med" len="med"/>
          </a:ln>
        </p:spPr>
        <p:txBody>
          <a:bodyPr/>
          <a:lstStyle/>
          <a:p>
            <a:endParaRPr lang="fr-FR"/>
          </a:p>
        </p:txBody>
      </p:sp>
      <p:sp>
        <p:nvSpPr>
          <p:cNvPr id="27" name="Line 29"/>
          <p:cNvSpPr>
            <a:spLocks noChangeShapeType="1"/>
          </p:cNvSpPr>
          <p:nvPr/>
        </p:nvSpPr>
        <p:spPr bwMode="auto">
          <a:xfrm>
            <a:off x="5770563" y="4308301"/>
            <a:ext cx="1243012" cy="0"/>
          </a:xfrm>
          <a:prstGeom prst="line">
            <a:avLst/>
          </a:prstGeom>
          <a:noFill/>
          <a:ln w="12700">
            <a:solidFill>
              <a:srgbClr val="FF9900"/>
            </a:solidFill>
            <a:round/>
            <a:headEnd/>
            <a:tailEnd type="triangle" w="med" len="med"/>
          </a:ln>
        </p:spPr>
        <p:txBody>
          <a:bodyPr/>
          <a:lstStyle/>
          <a:p>
            <a:endParaRPr lang="fr-FR"/>
          </a:p>
        </p:txBody>
      </p:sp>
      <p:sp>
        <p:nvSpPr>
          <p:cNvPr id="28" name="Line 30"/>
          <p:cNvSpPr>
            <a:spLocks noChangeShapeType="1"/>
          </p:cNvSpPr>
          <p:nvPr/>
        </p:nvSpPr>
        <p:spPr bwMode="auto">
          <a:xfrm>
            <a:off x="5649913" y="5425901"/>
            <a:ext cx="1363662" cy="0"/>
          </a:xfrm>
          <a:prstGeom prst="line">
            <a:avLst/>
          </a:prstGeom>
          <a:noFill/>
          <a:ln w="12700">
            <a:solidFill>
              <a:srgbClr val="FF0000"/>
            </a:solidFill>
            <a:round/>
            <a:headEnd/>
            <a:tailEnd type="triangle" w="med" len="med"/>
          </a:ln>
        </p:spPr>
        <p:txBody>
          <a:bodyPr/>
          <a:lstStyle/>
          <a:p>
            <a:endParaRPr lang="fr-FR"/>
          </a:p>
        </p:txBody>
      </p:sp>
      <p:grpSp>
        <p:nvGrpSpPr>
          <p:cNvPr id="30" name="Groupe 29"/>
          <p:cNvGrpSpPr/>
          <p:nvPr/>
        </p:nvGrpSpPr>
        <p:grpSpPr>
          <a:xfrm>
            <a:off x="0" y="1187460"/>
            <a:ext cx="9144000" cy="1312987"/>
            <a:chOff x="0" y="1187460"/>
            <a:chExt cx="9144000" cy="1312987"/>
          </a:xfrm>
        </p:grpSpPr>
        <p:sp>
          <p:nvSpPr>
            <p:cNvPr id="6" name="Text Box 7"/>
            <p:cNvSpPr txBox="1">
              <a:spLocks noChangeArrowheads="1"/>
            </p:cNvSpPr>
            <p:nvPr/>
          </p:nvSpPr>
          <p:spPr bwMode="auto">
            <a:xfrm>
              <a:off x="0" y="1484784"/>
              <a:ext cx="9144000" cy="1015663"/>
            </a:xfrm>
            <a:prstGeom prst="rect">
              <a:avLst/>
            </a:prstGeom>
            <a:noFill/>
            <a:ln w="9525">
              <a:noFill/>
              <a:miter lim="800000"/>
              <a:headEnd/>
              <a:tailEnd/>
            </a:ln>
          </p:spPr>
          <p:txBody>
            <a:bodyPr wrap="square">
              <a:spAutoFit/>
            </a:bodyPr>
            <a:lstStyle/>
            <a:p>
              <a:pPr>
                <a:spcBef>
                  <a:spcPct val="50000"/>
                </a:spcBef>
              </a:pPr>
              <a:r>
                <a:rPr lang="fr-FR" sz="2000" dirty="0"/>
                <a:t>Premiers travaux dus à </a:t>
              </a:r>
              <a:r>
                <a:rPr lang="fr-FR" sz="2000" b="1" dirty="0"/>
                <a:t>Darwin (1880) </a:t>
              </a:r>
              <a:r>
                <a:rPr lang="fr-FR" sz="2000" dirty="0"/>
                <a:t>: observation des réactions </a:t>
              </a:r>
              <a:r>
                <a:rPr lang="fr-FR" sz="2000" dirty="0" err="1"/>
                <a:t>phototropiques</a:t>
              </a:r>
              <a:r>
                <a:rPr lang="fr-FR" sz="2000" dirty="0"/>
                <a:t> de coléoptile de blé</a:t>
              </a:r>
              <a:r>
                <a:rPr lang="fr-FR" sz="2000" dirty="0" smtClean="0"/>
                <a:t>. (=gaine formant un manchon autour des 1ères feuilles embryonnaires; simple élongation cellulaire) </a:t>
              </a:r>
              <a:endParaRPr lang="fr-FR" sz="2000" dirty="0"/>
            </a:p>
          </p:txBody>
        </p:sp>
        <p:sp>
          <p:nvSpPr>
            <p:cNvPr id="29" name="Rectangle 28"/>
            <p:cNvSpPr/>
            <p:nvPr/>
          </p:nvSpPr>
          <p:spPr>
            <a:xfrm>
              <a:off x="0" y="1187460"/>
              <a:ext cx="1176925" cy="369332"/>
            </a:xfrm>
            <a:prstGeom prst="rect">
              <a:avLst/>
            </a:prstGeom>
          </p:spPr>
          <p:txBody>
            <a:bodyPr wrap="none">
              <a:spAutoFit/>
            </a:bodyPr>
            <a:lstStyle/>
            <a:p>
              <a:r>
                <a:rPr lang="fr-FR" b="1" dirty="0" smtClean="0"/>
                <a:t>Historique</a:t>
              </a:r>
              <a:endParaRPr lang="fr-FR"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coleoptile.jpg"/>
          <p:cNvPicPr>
            <a:picLocks noChangeAspect="1"/>
          </p:cNvPicPr>
          <p:nvPr/>
        </p:nvPicPr>
        <p:blipFill>
          <a:blip r:embed="rId2" cstate="print"/>
          <a:srcRect l="5801" t="2994" r="8322"/>
          <a:stretch>
            <a:fillRect/>
          </a:stretch>
        </p:blipFill>
        <p:spPr>
          <a:xfrm>
            <a:off x="5016878" y="0"/>
            <a:ext cx="4127122" cy="5229200"/>
          </a:xfrm>
          <a:prstGeom prst="rect">
            <a:avLst/>
          </a:prstGeom>
        </p:spPr>
      </p:pic>
      <p:sp>
        <p:nvSpPr>
          <p:cNvPr id="14" name="Text Box 21"/>
          <p:cNvSpPr txBox="1">
            <a:spLocks noChangeArrowheads="1"/>
          </p:cNvSpPr>
          <p:nvPr/>
        </p:nvSpPr>
        <p:spPr bwMode="auto">
          <a:xfrm>
            <a:off x="251520" y="1052736"/>
            <a:ext cx="4427984" cy="1631216"/>
          </a:xfrm>
          <a:prstGeom prst="rect">
            <a:avLst/>
          </a:prstGeom>
          <a:noFill/>
          <a:ln w="9525">
            <a:noFill/>
            <a:miter lim="800000"/>
            <a:headEnd/>
            <a:tailEnd/>
          </a:ln>
        </p:spPr>
        <p:txBody>
          <a:bodyPr wrap="square">
            <a:spAutoFit/>
          </a:bodyPr>
          <a:lstStyle/>
          <a:p>
            <a:pPr>
              <a:spcBef>
                <a:spcPct val="50000"/>
              </a:spcBef>
            </a:pPr>
            <a:r>
              <a:rPr lang="fr-FR" sz="2000" dirty="0" smtClean="0"/>
              <a:t>Si l’on éclaire latéralement, et de manière asymétrique un jeune plant de graminées, le coléoptile subit une courbure. La pointe du coléoptile se trouve dirigée vers la source lumineuse. </a:t>
            </a:r>
          </a:p>
        </p:txBody>
      </p:sp>
      <p:sp>
        <p:nvSpPr>
          <p:cNvPr id="4" name="Text Box 5"/>
          <p:cNvSpPr txBox="1">
            <a:spLocks noChangeArrowheads="1"/>
          </p:cNvSpPr>
          <p:nvPr/>
        </p:nvSpPr>
        <p:spPr bwMode="auto">
          <a:xfrm>
            <a:off x="0" y="5445224"/>
            <a:ext cx="9144000" cy="861774"/>
          </a:xfrm>
          <a:prstGeom prst="rect">
            <a:avLst/>
          </a:prstGeom>
          <a:solidFill>
            <a:srgbClr val="FF33CC"/>
          </a:solidFill>
          <a:ln w="9525">
            <a:noFill/>
            <a:miter lim="800000"/>
            <a:headEnd/>
            <a:tailEnd/>
          </a:ln>
          <a:effectLst/>
        </p:spPr>
        <p:txBody>
          <a:bodyPr>
            <a:spAutoFit/>
          </a:bodyPr>
          <a:lstStyle/>
          <a:p>
            <a:pPr>
              <a:spcBef>
                <a:spcPct val="50000"/>
              </a:spcBef>
              <a:defRPr/>
            </a:pPr>
            <a:r>
              <a:rPr lang="fr-FR" sz="2000" b="1" dirty="0">
                <a:solidFill>
                  <a:schemeClr val="bg1"/>
                </a:solidFill>
              </a:rPr>
              <a:t>Définition </a:t>
            </a:r>
          </a:p>
          <a:p>
            <a:pPr>
              <a:spcBef>
                <a:spcPct val="50000"/>
              </a:spcBef>
              <a:defRPr/>
            </a:pPr>
            <a:r>
              <a:rPr lang="fr-FR" sz="2000" b="1" dirty="0">
                <a:solidFill>
                  <a:schemeClr val="bg1"/>
                </a:solidFill>
              </a:rPr>
              <a:t>Phototropisme</a:t>
            </a:r>
            <a:r>
              <a:rPr lang="fr-FR" sz="2000" dirty="0">
                <a:solidFill>
                  <a:schemeClr val="bg1"/>
                </a:solidFill>
              </a:rPr>
              <a:t> : réponse de croissance à une distribution dissymétrique de la lumière.</a:t>
            </a:r>
          </a:p>
        </p:txBody>
      </p:sp>
      <p:sp>
        <p:nvSpPr>
          <p:cNvPr id="6" name="Text Box 6"/>
          <p:cNvSpPr txBox="1">
            <a:spLocks noChangeArrowheads="1"/>
          </p:cNvSpPr>
          <p:nvPr/>
        </p:nvSpPr>
        <p:spPr bwMode="auto">
          <a:xfrm>
            <a:off x="251520" y="404664"/>
            <a:ext cx="5652120" cy="400110"/>
          </a:xfrm>
          <a:prstGeom prst="rect">
            <a:avLst/>
          </a:prstGeom>
          <a:noFill/>
          <a:ln w="9525">
            <a:noFill/>
            <a:miter lim="800000"/>
            <a:headEnd/>
            <a:tailEnd/>
          </a:ln>
        </p:spPr>
        <p:txBody>
          <a:bodyPr wrap="square">
            <a:spAutoFit/>
          </a:bodyPr>
          <a:lstStyle/>
          <a:p>
            <a:pPr>
              <a:spcBef>
                <a:spcPct val="50000"/>
              </a:spcBef>
            </a:pPr>
            <a:r>
              <a:rPr lang="fr-FR" sz="2000" dirty="0" smtClean="0"/>
              <a:t>Mise en évidence d’un facteur de croissance:</a:t>
            </a:r>
            <a:endParaRPr lang="fr-FR" sz="2000" dirty="0"/>
          </a:p>
        </p:txBody>
      </p:sp>
      <p:sp>
        <p:nvSpPr>
          <p:cNvPr id="7" name="Rectangle 6"/>
          <p:cNvSpPr/>
          <p:nvPr/>
        </p:nvSpPr>
        <p:spPr>
          <a:xfrm>
            <a:off x="1619672" y="2852936"/>
            <a:ext cx="3024336" cy="400110"/>
          </a:xfrm>
          <a:prstGeom prst="rect">
            <a:avLst/>
          </a:prstGeom>
          <a:solidFill>
            <a:srgbClr val="92D050"/>
          </a:solidFill>
        </p:spPr>
        <p:txBody>
          <a:bodyPr wrap="square">
            <a:spAutoFit/>
          </a:bodyPr>
          <a:lstStyle/>
          <a:p>
            <a:r>
              <a:rPr lang="fr-FR" sz="2000" dirty="0" smtClean="0">
                <a:solidFill>
                  <a:schemeClr val="bg1"/>
                </a:solidFill>
              </a:rPr>
              <a:t>= phototropisme positif</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28"/>
          <p:cNvSpPr txBox="1">
            <a:spLocks noChangeArrowheads="1"/>
          </p:cNvSpPr>
          <p:nvPr/>
        </p:nvSpPr>
        <p:spPr bwMode="auto">
          <a:xfrm>
            <a:off x="0" y="5805264"/>
            <a:ext cx="9144000" cy="707886"/>
          </a:xfrm>
          <a:prstGeom prst="rect">
            <a:avLst/>
          </a:prstGeom>
          <a:noFill/>
          <a:ln w="9525">
            <a:noFill/>
            <a:miter lim="800000"/>
            <a:headEnd/>
            <a:tailEnd/>
          </a:ln>
          <a:effectLst/>
        </p:spPr>
        <p:txBody>
          <a:bodyPr>
            <a:spAutoFit/>
          </a:bodyPr>
          <a:lstStyle/>
          <a:p>
            <a:pPr algn="ctr">
              <a:spcBef>
                <a:spcPct val="50000"/>
              </a:spcBef>
              <a:defRPr/>
            </a:pPr>
            <a:r>
              <a:rPr lang="fr-FR" sz="2000" b="1" dirty="0">
                <a:solidFill>
                  <a:srgbClr val="A50021"/>
                </a:solidFill>
              </a:rPr>
              <a:t>La dissymétrie de la lumière constitue un stimulus, capté par l’apex et transmis au reste du coléoptile par l’intermédiaire d’une substance chimique mobile et soluble.</a:t>
            </a:r>
          </a:p>
        </p:txBody>
      </p:sp>
      <p:grpSp>
        <p:nvGrpSpPr>
          <p:cNvPr id="35" name="Groupe 34"/>
          <p:cNvGrpSpPr/>
          <p:nvPr/>
        </p:nvGrpSpPr>
        <p:grpSpPr>
          <a:xfrm>
            <a:off x="0" y="4221088"/>
            <a:ext cx="9144000" cy="1288911"/>
            <a:chOff x="0" y="4221088"/>
            <a:chExt cx="9144000" cy="1288911"/>
          </a:xfrm>
        </p:grpSpPr>
        <p:sp>
          <p:nvSpPr>
            <p:cNvPr id="20" name="Text Box 27"/>
            <p:cNvSpPr txBox="1">
              <a:spLocks noChangeArrowheads="1"/>
            </p:cNvSpPr>
            <p:nvPr/>
          </p:nvSpPr>
          <p:spPr bwMode="auto">
            <a:xfrm>
              <a:off x="0" y="5109889"/>
              <a:ext cx="9144000" cy="400110"/>
            </a:xfrm>
            <a:prstGeom prst="rect">
              <a:avLst/>
            </a:prstGeom>
            <a:noFill/>
            <a:ln w="9525">
              <a:noFill/>
              <a:miter lim="800000"/>
              <a:headEnd/>
              <a:tailEnd/>
            </a:ln>
            <a:effectLst/>
          </p:spPr>
          <p:txBody>
            <a:bodyPr>
              <a:spAutoFit/>
            </a:bodyPr>
            <a:lstStyle/>
            <a:p>
              <a:pPr>
                <a:spcBef>
                  <a:spcPct val="50000"/>
                </a:spcBef>
                <a:buFont typeface="Arial" pitchFamily="34" charset="0"/>
                <a:buChar char="•"/>
                <a:defRPr/>
              </a:pPr>
              <a:r>
                <a:rPr lang="fr-FR" sz="2000" dirty="0" smtClean="0"/>
                <a:t> </a:t>
              </a:r>
              <a:r>
                <a:rPr lang="fr-FR" sz="2000" dirty="0"/>
                <a:t>apex séparé du reste par du mica (barrière imperméable), pas de réaction</a:t>
              </a:r>
            </a:p>
          </p:txBody>
        </p:sp>
        <p:sp>
          <p:nvSpPr>
            <p:cNvPr id="17" name="Text Box 24"/>
            <p:cNvSpPr txBox="1">
              <a:spLocks noChangeArrowheads="1"/>
            </p:cNvSpPr>
            <p:nvPr/>
          </p:nvSpPr>
          <p:spPr bwMode="auto">
            <a:xfrm>
              <a:off x="0" y="4685074"/>
              <a:ext cx="9144000" cy="400110"/>
            </a:xfrm>
            <a:prstGeom prst="rect">
              <a:avLst/>
            </a:prstGeom>
            <a:noFill/>
            <a:ln w="9525">
              <a:noFill/>
              <a:miter lim="800000"/>
              <a:headEnd/>
              <a:tailEnd/>
            </a:ln>
            <a:effectLst/>
          </p:spPr>
          <p:txBody>
            <a:bodyPr>
              <a:spAutoFit/>
            </a:bodyPr>
            <a:lstStyle/>
            <a:p>
              <a:pPr>
                <a:spcBef>
                  <a:spcPct val="50000"/>
                </a:spcBef>
                <a:buFont typeface="Arial" pitchFamily="34" charset="0"/>
                <a:buChar char="•"/>
                <a:defRPr/>
              </a:pPr>
              <a:r>
                <a:rPr lang="fr-FR" sz="2000" dirty="0" smtClean="0"/>
                <a:t> apex </a:t>
              </a:r>
              <a:r>
                <a:rPr lang="fr-FR" sz="2000" dirty="0"/>
                <a:t>séparé du reste par cube d’agar (barrière perméable), réaction</a:t>
              </a:r>
            </a:p>
          </p:txBody>
        </p:sp>
        <p:sp>
          <p:nvSpPr>
            <p:cNvPr id="19" name="Text Box 26"/>
            <p:cNvSpPr txBox="1">
              <a:spLocks noChangeArrowheads="1"/>
            </p:cNvSpPr>
            <p:nvPr/>
          </p:nvSpPr>
          <p:spPr bwMode="auto">
            <a:xfrm>
              <a:off x="0" y="4221088"/>
              <a:ext cx="4656138" cy="400110"/>
            </a:xfrm>
            <a:prstGeom prst="rect">
              <a:avLst/>
            </a:prstGeom>
            <a:noFill/>
            <a:ln w="9525">
              <a:noFill/>
              <a:miter lim="800000"/>
              <a:headEnd/>
              <a:tailEnd/>
            </a:ln>
          </p:spPr>
          <p:txBody>
            <a:bodyPr>
              <a:spAutoFit/>
            </a:bodyPr>
            <a:lstStyle/>
            <a:p>
              <a:pPr>
                <a:spcBef>
                  <a:spcPct val="50000"/>
                </a:spcBef>
              </a:pPr>
              <a:r>
                <a:rPr lang="fr-FR" sz="2000" b="1" dirty="0"/>
                <a:t>Compléments de </a:t>
              </a:r>
              <a:r>
                <a:rPr lang="fr-FR" sz="2000" b="1" dirty="0" err="1"/>
                <a:t>Boysen</a:t>
              </a:r>
              <a:r>
                <a:rPr lang="fr-FR" sz="2000" b="1" dirty="0"/>
                <a:t>-Jensen (1910)</a:t>
              </a:r>
            </a:p>
          </p:txBody>
        </p:sp>
      </p:grpSp>
      <p:pic>
        <p:nvPicPr>
          <p:cNvPr id="22" name="Image 21" descr="darwin.jpg"/>
          <p:cNvPicPr>
            <a:picLocks noChangeAspect="1"/>
          </p:cNvPicPr>
          <p:nvPr/>
        </p:nvPicPr>
        <p:blipFill>
          <a:blip r:embed="rId2" cstate="print"/>
          <a:srcRect t="1695"/>
          <a:stretch>
            <a:fillRect/>
          </a:stretch>
        </p:blipFill>
        <p:spPr>
          <a:xfrm rot="60000">
            <a:off x="30012" y="79523"/>
            <a:ext cx="9144000" cy="3519059"/>
          </a:xfrm>
          <a:prstGeom prst="rect">
            <a:avLst/>
          </a:prstGeom>
        </p:spPr>
      </p:pic>
      <p:grpSp>
        <p:nvGrpSpPr>
          <p:cNvPr id="25" name="Groupe 24"/>
          <p:cNvGrpSpPr/>
          <p:nvPr/>
        </p:nvGrpSpPr>
        <p:grpSpPr>
          <a:xfrm>
            <a:off x="3059832" y="0"/>
            <a:ext cx="4104456" cy="3332163"/>
            <a:chOff x="3059832" y="0"/>
            <a:chExt cx="4104456" cy="3332163"/>
          </a:xfrm>
        </p:grpSpPr>
        <p:sp>
          <p:nvSpPr>
            <p:cNvPr id="18" name="Line 25"/>
            <p:cNvSpPr>
              <a:spLocks noChangeShapeType="1"/>
            </p:cNvSpPr>
            <p:nvPr/>
          </p:nvSpPr>
          <p:spPr bwMode="auto">
            <a:xfrm>
              <a:off x="6732240" y="0"/>
              <a:ext cx="0" cy="3332163"/>
            </a:xfrm>
            <a:prstGeom prst="line">
              <a:avLst/>
            </a:prstGeom>
            <a:noFill/>
            <a:ln w="38100">
              <a:solidFill>
                <a:schemeClr val="tx1"/>
              </a:solidFill>
              <a:prstDash val="dash"/>
              <a:round/>
              <a:headEnd/>
              <a:tailEnd/>
            </a:ln>
          </p:spPr>
          <p:txBody>
            <a:bodyPr/>
            <a:lstStyle/>
            <a:p>
              <a:endParaRPr lang="fr-FR"/>
            </a:p>
          </p:txBody>
        </p:sp>
        <p:sp>
          <p:nvSpPr>
            <p:cNvPr id="13" name="Text Box 20"/>
            <p:cNvSpPr txBox="1">
              <a:spLocks noChangeArrowheads="1"/>
            </p:cNvSpPr>
            <p:nvPr/>
          </p:nvSpPr>
          <p:spPr bwMode="auto">
            <a:xfrm>
              <a:off x="3419872" y="461664"/>
              <a:ext cx="3744416" cy="2862322"/>
            </a:xfrm>
            <a:prstGeom prst="rect">
              <a:avLst/>
            </a:prstGeom>
            <a:solidFill>
              <a:schemeClr val="bg1"/>
            </a:solidFill>
            <a:ln w="28575">
              <a:solidFill>
                <a:schemeClr val="tx1"/>
              </a:solidFill>
              <a:miter lim="800000"/>
              <a:headEnd/>
              <a:tailEnd/>
            </a:ln>
            <a:effectLst/>
          </p:spPr>
          <p:txBody>
            <a:bodyPr wrap="square" anchor="ctr" anchorCtr="0">
              <a:spAutoFit/>
            </a:bodyPr>
            <a:lstStyle/>
            <a:p>
              <a:pPr algn="ctr">
                <a:spcBef>
                  <a:spcPct val="50000"/>
                </a:spcBef>
                <a:defRPr/>
              </a:pPr>
              <a:endParaRPr lang="fr-FR" sz="2000" b="1" dirty="0" smtClean="0"/>
            </a:p>
            <a:p>
              <a:pPr algn="ctr">
                <a:spcBef>
                  <a:spcPct val="50000"/>
                </a:spcBef>
                <a:defRPr/>
              </a:pPr>
              <a:endParaRPr lang="fr-FR" sz="2000" b="1" dirty="0" smtClean="0"/>
            </a:p>
            <a:p>
              <a:pPr algn="ctr">
                <a:spcBef>
                  <a:spcPct val="50000"/>
                </a:spcBef>
                <a:defRPr/>
              </a:pPr>
              <a:endParaRPr lang="fr-FR" sz="2000" b="1" dirty="0" smtClean="0"/>
            </a:p>
            <a:p>
              <a:pPr algn="ctr">
                <a:spcBef>
                  <a:spcPct val="50000"/>
                </a:spcBef>
                <a:defRPr/>
              </a:pPr>
              <a:r>
                <a:rPr lang="fr-FR" sz="2000" dirty="0" smtClean="0"/>
                <a:t>sans </a:t>
              </a:r>
              <a:r>
                <a:rPr lang="fr-FR" sz="2000" dirty="0"/>
                <a:t>l’apex, pas de réaction : signal capté sans doute partout mais </a:t>
              </a:r>
              <a:r>
                <a:rPr lang="fr-FR" sz="2000" b="1" dirty="0"/>
                <a:t>compris</a:t>
              </a:r>
              <a:r>
                <a:rPr lang="fr-FR" sz="2000" dirty="0"/>
                <a:t> que par </a:t>
              </a:r>
              <a:r>
                <a:rPr lang="fr-FR" sz="2000" dirty="0" smtClean="0"/>
                <a:t>l’apex</a:t>
              </a:r>
            </a:p>
            <a:p>
              <a:pPr>
                <a:spcBef>
                  <a:spcPct val="50000"/>
                </a:spcBef>
                <a:defRPr/>
              </a:pPr>
              <a:endParaRPr lang="fr-FR" sz="2000" dirty="0" smtClean="0"/>
            </a:p>
          </p:txBody>
        </p:sp>
        <p:cxnSp>
          <p:nvCxnSpPr>
            <p:cNvPr id="24" name="Connecteur droit avec flèche 23"/>
            <p:cNvCxnSpPr/>
            <p:nvPr/>
          </p:nvCxnSpPr>
          <p:spPr>
            <a:xfrm flipH="1">
              <a:off x="3059832" y="1196752"/>
              <a:ext cx="360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e 28"/>
          <p:cNvGrpSpPr/>
          <p:nvPr/>
        </p:nvGrpSpPr>
        <p:grpSpPr>
          <a:xfrm>
            <a:off x="4283968" y="476672"/>
            <a:ext cx="4104456" cy="2862322"/>
            <a:chOff x="4283968" y="476672"/>
            <a:chExt cx="4104456" cy="2862322"/>
          </a:xfrm>
        </p:grpSpPr>
        <p:sp>
          <p:nvSpPr>
            <p:cNvPr id="26" name="Text Box 20"/>
            <p:cNvSpPr txBox="1">
              <a:spLocks noChangeArrowheads="1"/>
            </p:cNvSpPr>
            <p:nvPr/>
          </p:nvSpPr>
          <p:spPr bwMode="auto">
            <a:xfrm>
              <a:off x="4644008" y="476672"/>
              <a:ext cx="3744416" cy="2862322"/>
            </a:xfrm>
            <a:prstGeom prst="rect">
              <a:avLst/>
            </a:prstGeom>
            <a:solidFill>
              <a:schemeClr val="bg1"/>
            </a:solidFill>
            <a:ln w="28575">
              <a:solidFill>
                <a:schemeClr val="tx1"/>
              </a:solidFill>
              <a:miter lim="800000"/>
              <a:headEnd/>
              <a:tailEnd/>
            </a:ln>
            <a:effectLst/>
          </p:spPr>
          <p:txBody>
            <a:bodyPr wrap="square" anchor="ctr" anchorCtr="0">
              <a:spAutoFit/>
            </a:bodyPr>
            <a:lstStyle/>
            <a:p>
              <a:pPr algn="ctr">
                <a:spcBef>
                  <a:spcPct val="50000"/>
                </a:spcBef>
                <a:defRPr/>
              </a:pPr>
              <a:endParaRPr lang="fr-FR" sz="2000" b="1" dirty="0" smtClean="0"/>
            </a:p>
            <a:p>
              <a:pPr algn="ctr">
                <a:spcBef>
                  <a:spcPct val="50000"/>
                </a:spcBef>
                <a:defRPr/>
              </a:pPr>
              <a:endParaRPr lang="fr-FR" sz="2000" b="1" dirty="0" smtClean="0"/>
            </a:p>
            <a:p>
              <a:pPr algn="ctr">
                <a:spcBef>
                  <a:spcPct val="50000"/>
                </a:spcBef>
                <a:defRPr/>
              </a:pPr>
              <a:endParaRPr lang="fr-FR" sz="2000" b="1" dirty="0" smtClean="0"/>
            </a:p>
            <a:p>
              <a:pPr>
                <a:spcBef>
                  <a:spcPct val="50000"/>
                </a:spcBef>
                <a:defRPr/>
              </a:pPr>
              <a:r>
                <a:rPr lang="fr-FR" sz="2000" dirty="0" smtClean="0"/>
                <a:t>pas de lumière sur l’apex, pas de réaction : seul l’apex peut générer la réaction</a:t>
              </a:r>
            </a:p>
            <a:p>
              <a:pPr>
                <a:spcBef>
                  <a:spcPct val="50000"/>
                </a:spcBef>
                <a:defRPr/>
              </a:pPr>
              <a:endParaRPr lang="fr-FR" sz="2000" dirty="0" smtClean="0"/>
            </a:p>
          </p:txBody>
        </p:sp>
        <p:cxnSp>
          <p:nvCxnSpPr>
            <p:cNvPr id="28" name="Connecteur droit avec flèche 27"/>
            <p:cNvCxnSpPr/>
            <p:nvPr/>
          </p:nvCxnSpPr>
          <p:spPr>
            <a:xfrm flipH="1">
              <a:off x="4283968" y="1124744"/>
              <a:ext cx="360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5076056" y="-16356"/>
            <a:ext cx="2808312" cy="4093428"/>
            <a:chOff x="5076056" y="-16356"/>
            <a:chExt cx="2808312" cy="4093428"/>
          </a:xfrm>
        </p:grpSpPr>
        <p:sp>
          <p:nvSpPr>
            <p:cNvPr id="27" name="Text Box 20"/>
            <p:cNvSpPr txBox="1">
              <a:spLocks noChangeArrowheads="1"/>
            </p:cNvSpPr>
            <p:nvPr/>
          </p:nvSpPr>
          <p:spPr bwMode="auto">
            <a:xfrm>
              <a:off x="5472608" y="-16356"/>
              <a:ext cx="2411760" cy="4093428"/>
            </a:xfrm>
            <a:prstGeom prst="rect">
              <a:avLst/>
            </a:prstGeom>
            <a:solidFill>
              <a:schemeClr val="bg1"/>
            </a:solidFill>
            <a:ln w="28575">
              <a:solidFill>
                <a:schemeClr val="tx1"/>
              </a:solidFill>
              <a:miter lim="800000"/>
              <a:headEnd/>
              <a:tailEnd/>
            </a:ln>
            <a:effectLst/>
          </p:spPr>
          <p:txBody>
            <a:bodyPr wrap="square" anchor="ctr" anchorCtr="0">
              <a:spAutoFit/>
            </a:bodyPr>
            <a:lstStyle/>
            <a:p>
              <a:pPr algn="ctr">
                <a:spcBef>
                  <a:spcPct val="50000"/>
                </a:spcBef>
                <a:defRPr/>
              </a:pPr>
              <a:endParaRPr lang="fr-FR" sz="2000" b="1" dirty="0" smtClean="0"/>
            </a:p>
            <a:p>
              <a:pPr algn="ctr">
                <a:spcBef>
                  <a:spcPct val="50000"/>
                </a:spcBef>
                <a:defRPr/>
              </a:pPr>
              <a:endParaRPr lang="fr-FR" sz="2000" b="1" dirty="0" smtClean="0"/>
            </a:p>
            <a:p>
              <a:pPr algn="ctr">
                <a:spcBef>
                  <a:spcPct val="50000"/>
                </a:spcBef>
                <a:defRPr/>
              </a:pPr>
              <a:endParaRPr lang="fr-FR" sz="2000" b="1" dirty="0" smtClean="0"/>
            </a:p>
            <a:p>
              <a:pPr>
                <a:spcBef>
                  <a:spcPct val="50000"/>
                </a:spcBef>
                <a:defRPr/>
              </a:pPr>
              <a:r>
                <a:rPr lang="fr-FR" sz="2000" dirty="0" smtClean="0"/>
                <a:t>capuchon translucide sur l’apex, réaction : c’est l’absence de lumière et non la présence du capuchon qui gène la réaction</a:t>
              </a:r>
            </a:p>
            <a:p>
              <a:pPr>
                <a:spcBef>
                  <a:spcPct val="50000"/>
                </a:spcBef>
                <a:defRPr/>
              </a:pPr>
              <a:endParaRPr lang="fr-FR" sz="2000" dirty="0" smtClean="0"/>
            </a:p>
          </p:txBody>
        </p:sp>
        <p:cxnSp>
          <p:nvCxnSpPr>
            <p:cNvPr id="30" name="Connecteur droit avec flèche 29"/>
            <p:cNvCxnSpPr/>
            <p:nvPr/>
          </p:nvCxnSpPr>
          <p:spPr>
            <a:xfrm flipH="1">
              <a:off x="5076056" y="476672"/>
              <a:ext cx="360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e 31"/>
          <p:cNvGrpSpPr/>
          <p:nvPr/>
        </p:nvGrpSpPr>
        <p:grpSpPr>
          <a:xfrm>
            <a:off x="6557694" y="692496"/>
            <a:ext cx="2478805" cy="3672607"/>
            <a:chOff x="5326966" y="676141"/>
            <a:chExt cx="2801554" cy="2708434"/>
          </a:xfrm>
        </p:grpSpPr>
        <p:sp>
          <p:nvSpPr>
            <p:cNvPr id="33" name="Text Box 20"/>
            <p:cNvSpPr txBox="1">
              <a:spLocks noChangeArrowheads="1"/>
            </p:cNvSpPr>
            <p:nvPr/>
          </p:nvSpPr>
          <p:spPr bwMode="auto">
            <a:xfrm>
              <a:off x="5716760" y="676141"/>
              <a:ext cx="2411760" cy="2708434"/>
            </a:xfrm>
            <a:prstGeom prst="rect">
              <a:avLst/>
            </a:prstGeom>
            <a:solidFill>
              <a:schemeClr val="bg1"/>
            </a:solidFill>
            <a:ln w="28575">
              <a:solidFill>
                <a:schemeClr val="tx1"/>
              </a:solidFill>
              <a:miter lim="800000"/>
              <a:headEnd/>
              <a:tailEnd/>
            </a:ln>
            <a:effectLst/>
          </p:spPr>
          <p:txBody>
            <a:bodyPr wrap="square" anchor="ctr" anchorCtr="0">
              <a:spAutoFit/>
            </a:bodyPr>
            <a:lstStyle/>
            <a:p>
              <a:pPr algn="ctr">
                <a:spcBef>
                  <a:spcPct val="50000"/>
                </a:spcBef>
                <a:defRPr/>
              </a:pPr>
              <a:endParaRPr lang="fr-FR" sz="2000" b="1" dirty="0" smtClean="0"/>
            </a:p>
            <a:p>
              <a:pPr algn="ctr">
                <a:spcBef>
                  <a:spcPct val="50000"/>
                </a:spcBef>
                <a:defRPr/>
              </a:pPr>
              <a:endParaRPr lang="fr-FR" sz="2000" b="1" dirty="0" smtClean="0"/>
            </a:p>
            <a:p>
              <a:pPr algn="ctr">
                <a:spcBef>
                  <a:spcPct val="50000"/>
                </a:spcBef>
                <a:defRPr/>
              </a:pPr>
              <a:endParaRPr lang="fr-FR" sz="2000" b="1" dirty="0" smtClean="0"/>
            </a:p>
            <a:p>
              <a:pPr>
                <a:spcBef>
                  <a:spcPct val="50000"/>
                </a:spcBef>
                <a:defRPr/>
              </a:pPr>
              <a:r>
                <a:rPr lang="fr-FR" sz="2000" dirty="0" smtClean="0"/>
                <a:t>si base protégée de la lumière, réaction : seul l’apex permet la réaction</a:t>
              </a:r>
            </a:p>
          </p:txBody>
        </p:sp>
        <p:cxnSp>
          <p:nvCxnSpPr>
            <p:cNvPr id="34" name="Connecteur droit avec flèche 33"/>
            <p:cNvCxnSpPr/>
            <p:nvPr/>
          </p:nvCxnSpPr>
          <p:spPr>
            <a:xfrm flipH="1">
              <a:off x="5326966" y="1048014"/>
              <a:ext cx="3600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5"/>
                                        </p:tgtEl>
                                        <p:attrNameLst>
                                          <p:attrName>ppt_x</p:attrName>
                                        </p:attrNameLst>
                                      </p:cBhvr>
                                      <p:tavLst>
                                        <p:tav tm="0">
                                          <p:val>
                                            <p:strVal val="ppt_x"/>
                                          </p:val>
                                        </p:tav>
                                        <p:tav tm="100000">
                                          <p:val>
                                            <p:strVal val="ppt_x"/>
                                          </p:val>
                                        </p:tav>
                                      </p:tavLst>
                                    </p:anim>
                                    <p:anim calcmode="lin" valueType="num">
                                      <p:cBhvr additive="base">
                                        <p:cTn id="11" dur="500"/>
                                        <p:tgtEl>
                                          <p:spTgt spid="25"/>
                                        </p:tgtEl>
                                        <p:attrNameLst>
                                          <p:attrName>ppt_y</p:attrName>
                                        </p:attrNameLst>
                                      </p:cBhvr>
                                      <p:tavLst>
                                        <p:tav tm="0">
                                          <p:val>
                                            <p:strVal val="ppt_y"/>
                                          </p:val>
                                        </p:tav>
                                        <p:tav tm="100000">
                                          <p:val>
                                            <p:strVal val="1+ppt_h/2"/>
                                          </p:val>
                                        </p:tav>
                                      </p:tavLst>
                                    </p:anim>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29"/>
                                        </p:tgtEl>
                                        <p:attrNameLst>
                                          <p:attrName>ppt_x</p:attrName>
                                        </p:attrNameLst>
                                      </p:cBhvr>
                                      <p:tavLst>
                                        <p:tav tm="0">
                                          <p:val>
                                            <p:strVal val="ppt_x"/>
                                          </p:val>
                                        </p:tav>
                                        <p:tav tm="100000">
                                          <p:val>
                                            <p:strVal val="ppt_x"/>
                                          </p:val>
                                        </p:tav>
                                      </p:tavLst>
                                    </p:anim>
                                    <p:anim calcmode="lin" valueType="num">
                                      <p:cBhvr additive="base">
                                        <p:cTn id="21" dur="500"/>
                                        <p:tgtEl>
                                          <p:spTgt spid="29"/>
                                        </p:tgtEl>
                                        <p:attrNameLst>
                                          <p:attrName>ppt_y</p:attrName>
                                        </p:attrNameLst>
                                      </p:cBhvr>
                                      <p:tavLst>
                                        <p:tav tm="0">
                                          <p:val>
                                            <p:strVal val="ppt_y"/>
                                          </p:val>
                                        </p:tav>
                                        <p:tav tm="100000">
                                          <p:val>
                                            <p:strVal val="1+ppt_h/2"/>
                                          </p:val>
                                        </p:tav>
                                      </p:tavLst>
                                    </p:anim>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31"/>
                                        </p:tgtEl>
                                        <p:attrNameLst>
                                          <p:attrName>ppt_x</p:attrName>
                                        </p:attrNameLst>
                                      </p:cBhvr>
                                      <p:tavLst>
                                        <p:tav tm="0">
                                          <p:val>
                                            <p:strVal val="ppt_x"/>
                                          </p:val>
                                        </p:tav>
                                        <p:tav tm="100000">
                                          <p:val>
                                            <p:strVal val="ppt_x"/>
                                          </p:val>
                                        </p:tav>
                                      </p:tavLst>
                                    </p:anim>
                                    <p:anim calcmode="lin" valueType="num">
                                      <p:cBhvr additive="base">
                                        <p:cTn id="31" dur="500"/>
                                        <p:tgtEl>
                                          <p:spTgt spid="31"/>
                                        </p:tgtEl>
                                        <p:attrNameLst>
                                          <p:attrName>ppt_y</p:attrName>
                                        </p:attrNameLst>
                                      </p:cBhvr>
                                      <p:tavLst>
                                        <p:tav tm="0">
                                          <p:val>
                                            <p:strVal val="ppt_y"/>
                                          </p:val>
                                        </p:tav>
                                        <p:tav tm="100000">
                                          <p:val>
                                            <p:strVal val="1+ppt_h/2"/>
                                          </p:val>
                                        </p:tav>
                                      </p:tavLst>
                                    </p:anim>
                                    <p:set>
                                      <p:cBhvr>
                                        <p:cTn id="32" dur="1" fill="hold">
                                          <p:stCondLst>
                                            <p:cond delay="499"/>
                                          </p:stCondLst>
                                        </p:cTn>
                                        <p:tgtEl>
                                          <p:spTgt spid="3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32"/>
                                        </p:tgtEl>
                                        <p:attrNameLst>
                                          <p:attrName>ppt_x</p:attrName>
                                        </p:attrNameLst>
                                      </p:cBhvr>
                                      <p:tavLst>
                                        <p:tav tm="0">
                                          <p:val>
                                            <p:strVal val="ppt_x"/>
                                          </p:val>
                                        </p:tav>
                                        <p:tav tm="100000">
                                          <p:val>
                                            <p:strVal val="ppt_x"/>
                                          </p:val>
                                        </p:tav>
                                      </p:tavLst>
                                    </p:anim>
                                    <p:anim calcmode="lin" valueType="num">
                                      <p:cBhvr additive="base">
                                        <p:cTn id="41" dur="500"/>
                                        <p:tgtEl>
                                          <p:spTgt spid="32"/>
                                        </p:tgtEl>
                                        <p:attrNameLst>
                                          <p:attrName>ppt_y</p:attrName>
                                        </p:attrNameLst>
                                      </p:cBhvr>
                                      <p:tavLst>
                                        <p:tav tm="0">
                                          <p:val>
                                            <p:strVal val="ppt_y"/>
                                          </p:val>
                                        </p:tav>
                                        <p:tav tm="100000">
                                          <p:val>
                                            <p:strVal val="1+ppt_h/2"/>
                                          </p:val>
                                        </p:tav>
                                      </p:tavLst>
                                    </p:anim>
                                    <p:set>
                                      <p:cBhvr>
                                        <p:cTn id="42" dur="1" fill="hold">
                                          <p:stCondLst>
                                            <p:cond delay="499"/>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5822950" y="3983038"/>
            <a:ext cx="2886075" cy="304800"/>
          </a:xfrm>
          <a:prstGeom prst="rect">
            <a:avLst/>
          </a:prstGeom>
          <a:noFill/>
          <a:ln w="9525">
            <a:noFill/>
            <a:miter lim="800000"/>
            <a:headEnd/>
            <a:tailEnd/>
          </a:ln>
        </p:spPr>
        <p:txBody>
          <a:bodyPr>
            <a:spAutoFit/>
          </a:bodyPr>
          <a:lstStyle/>
          <a:p>
            <a:pPr>
              <a:spcBef>
                <a:spcPct val="50000"/>
              </a:spcBef>
            </a:pPr>
            <a:r>
              <a:rPr lang="fr-FR" sz="1400" b="1"/>
              <a:t>En rose, la substance chimique</a:t>
            </a:r>
          </a:p>
        </p:txBody>
      </p:sp>
      <p:sp>
        <p:nvSpPr>
          <p:cNvPr id="10" name="Text Box 10"/>
          <p:cNvSpPr txBox="1">
            <a:spLocks noChangeArrowheads="1"/>
          </p:cNvSpPr>
          <p:nvPr/>
        </p:nvSpPr>
        <p:spPr bwMode="auto">
          <a:xfrm>
            <a:off x="0" y="6078538"/>
            <a:ext cx="9144000" cy="779462"/>
          </a:xfrm>
          <a:prstGeom prst="rect">
            <a:avLst/>
          </a:prstGeom>
          <a:noFill/>
          <a:ln w="9525">
            <a:noFill/>
            <a:miter lim="800000"/>
            <a:headEnd/>
            <a:tailEnd/>
          </a:ln>
          <a:effectLst/>
        </p:spPr>
        <p:txBody>
          <a:bodyPr>
            <a:spAutoFit/>
          </a:bodyPr>
          <a:lstStyle/>
          <a:p>
            <a:pPr algn="ctr">
              <a:spcBef>
                <a:spcPct val="50000"/>
              </a:spcBef>
              <a:defRPr/>
            </a:pPr>
            <a:r>
              <a:rPr lang="fr-FR" b="1" dirty="0">
                <a:solidFill>
                  <a:srgbClr val="A50021"/>
                </a:solidFill>
              </a:rPr>
              <a:t>Cette molécule a été identifiée et décrite par </a:t>
            </a:r>
            <a:r>
              <a:rPr lang="fr-FR" b="1" dirty="0" err="1">
                <a:solidFill>
                  <a:srgbClr val="A50021"/>
                </a:solidFill>
              </a:rPr>
              <a:t>Kogl</a:t>
            </a:r>
            <a:r>
              <a:rPr lang="fr-FR" b="1" dirty="0">
                <a:solidFill>
                  <a:srgbClr val="A50021"/>
                </a:solidFill>
              </a:rPr>
              <a:t> et </a:t>
            </a:r>
            <a:r>
              <a:rPr lang="fr-FR" b="1" dirty="0" err="1">
                <a:solidFill>
                  <a:srgbClr val="A50021"/>
                </a:solidFill>
              </a:rPr>
              <a:t>Haagen</a:t>
            </a:r>
            <a:r>
              <a:rPr lang="fr-FR" b="1" dirty="0">
                <a:solidFill>
                  <a:srgbClr val="A50021"/>
                </a:solidFill>
              </a:rPr>
              <a:t>-Smith (1931)</a:t>
            </a:r>
          </a:p>
          <a:p>
            <a:pPr algn="ctr">
              <a:spcBef>
                <a:spcPct val="50000"/>
              </a:spcBef>
              <a:defRPr/>
            </a:pPr>
            <a:r>
              <a:rPr lang="fr-FR" b="1" dirty="0">
                <a:solidFill>
                  <a:srgbClr val="A50021"/>
                </a:solidFill>
              </a:rPr>
              <a:t>Elle fut nommée AUXINE en raison de l’auxèse qu’elle provoque.</a:t>
            </a:r>
          </a:p>
        </p:txBody>
      </p:sp>
      <p:pic>
        <p:nvPicPr>
          <p:cNvPr id="12" name="Image 11" descr="went.jpg"/>
          <p:cNvPicPr>
            <a:picLocks noChangeAspect="1"/>
          </p:cNvPicPr>
          <p:nvPr/>
        </p:nvPicPr>
        <p:blipFill>
          <a:blip r:embed="rId2" cstate="print"/>
          <a:stretch>
            <a:fillRect/>
          </a:stretch>
        </p:blipFill>
        <p:spPr>
          <a:xfrm rot="60000">
            <a:off x="2317336" y="301039"/>
            <a:ext cx="6660062" cy="5483250"/>
          </a:xfrm>
          <a:prstGeom prst="rect">
            <a:avLst/>
          </a:prstGeom>
        </p:spPr>
      </p:pic>
      <p:sp>
        <p:nvSpPr>
          <p:cNvPr id="5" name="Text Box 5"/>
          <p:cNvSpPr txBox="1">
            <a:spLocks noChangeArrowheads="1"/>
          </p:cNvSpPr>
          <p:nvPr/>
        </p:nvSpPr>
        <p:spPr bwMode="auto">
          <a:xfrm>
            <a:off x="179512" y="260648"/>
            <a:ext cx="4656138" cy="366713"/>
          </a:xfrm>
          <a:prstGeom prst="rect">
            <a:avLst/>
          </a:prstGeom>
          <a:noFill/>
          <a:ln w="9525">
            <a:noFill/>
            <a:miter lim="800000"/>
            <a:headEnd/>
            <a:tailEnd/>
          </a:ln>
        </p:spPr>
        <p:txBody>
          <a:bodyPr>
            <a:spAutoFit/>
          </a:bodyPr>
          <a:lstStyle/>
          <a:p>
            <a:pPr>
              <a:spcBef>
                <a:spcPct val="50000"/>
              </a:spcBef>
            </a:pPr>
            <a:r>
              <a:rPr lang="fr-FR" b="1" dirty="0"/>
              <a:t>Compléments de </a:t>
            </a:r>
            <a:r>
              <a:rPr lang="fr-FR" b="1" dirty="0" err="1"/>
              <a:t>Went</a:t>
            </a:r>
            <a:r>
              <a:rPr lang="fr-FR" b="1" dirty="0"/>
              <a:t> (1928)</a:t>
            </a:r>
          </a:p>
        </p:txBody>
      </p:sp>
      <p:sp>
        <p:nvSpPr>
          <p:cNvPr id="8" name="Text Box 8"/>
          <p:cNvSpPr txBox="1">
            <a:spLocks noChangeArrowheads="1"/>
          </p:cNvSpPr>
          <p:nvPr/>
        </p:nvSpPr>
        <p:spPr bwMode="auto">
          <a:xfrm>
            <a:off x="251520" y="3501008"/>
            <a:ext cx="2880320" cy="1200329"/>
          </a:xfrm>
          <a:prstGeom prst="rect">
            <a:avLst/>
          </a:prstGeom>
          <a:solidFill>
            <a:schemeClr val="bg1"/>
          </a:solidFill>
          <a:ln w="9525">
            <a:noFill/>
            <a:miter lim="800000"/>
            <a:headEnd/>
            <a:tailEnd/>
          </a:ln>
        </p:spPr>
        <p:txBody>
          <a:bodyPr wrap="square">
            <a:spAutoFit/>
          </a:bodyPr>
          <a:lstStyle/>
          <a:p>
            <a:pPr>
              <a:spcBef>
                <a:spcPct val="50000"/>
              </a:spcBef>
            </a:pPr>
            <a:r>
              <a:rPr lang="fr-FR" dirty="0"/>
              <a:t>La substance provoque l’allongement du coléoptile seulement du côté où elle est appliquée.</a:t>
            </a:r>
          </a:p>
        </p:txBody>
      </p:sp>
      <p:sp>
        <p:nvSpPr>
          <p:cNvPr id="9" name="Text Box 9"/>
          <p:cNvSpPr txBox="1">
            <a:spLocks noChangeArrowheads="1"/>
          </p:cNvSpPr>
          <p:nvPr/>
        </p:nvSpPr>
        <p:spPr bwMode="auto">
          <a:xfrm>
            <a:off x="323528" y="5013176"/>
            <a:ext cx="9144000" cy="784830"/>
          </a:xfrm>
          <a:prstGeom prst="rect">
            <a:avLst/>
          </a:prstGeom>
          <a:solidFill>
            <a:schemeClr val="bg1"/>
          </a:solidFill>
          <a:ln w="9525">
            <a:noFill/>
            <a:miter lim="800000"/>
            <a:headEnd/>
            <a:tailEnd/>
          </a:ln>
        </p:spPr>
        <p:txBody>
          <a:bodyPr>
            <a:spAutoFit/>
          </a:bodyPr>
          <a:lstStyle/>
          <a:p>
            <a:pPr>
              <a:spcBef>
                <a:spcPct val="50000"/>
              </a:spcBef>
            </a:pPr>
            <a:r>
              <a:rPr lang="fr-FR" dirty="0"/>
              <a:t>Cette molécule est responsable de la réaction.</a:t>
            </a:r>
          </a:p>
          <a:p>
            <a:pPr>
              <a:spcBef>
                <a:spcPct val="50000"/>
              </a:spcBef>
            </a:pPr>
            <a:r>
              <a:rPr lang="fr-FR" dirty="0"/>
              <a:t>Elle provoque le grandissement du coléoptile</a:t>
            </a:r>
            <a:r>
              <a:rPr lang="fr-FR" dirty="0" smtClean="0"/>
              <a:t>.</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1" descr="germinations de blé"/>
          <p:cNvPicPr>
            <a:picLocks noChangeAspect="1" noChangeArrowheads="1"/>
          </p:cNvPicPr>
          <p:nvPr/>
        </p:nvPicPr>
        <p:blipFill>
          <a:blip r:embed="rId2" cstate="print"/>
          <a:srcRect/>
          <a:stretch>
            <a:fillRect/>
          </a:stretch>
        </p:blipFill>
        <p:spPr bwMode="auto">
          <a:xfrm>
            <a:off x="107504" y="837080"/>
            <a:ext cx="4407605" cy="3312000"/>
          </a:xfrm>
          <a:prstGeom prst="rect">
            <a:avLst/>
          </a:prstGeom>
          <a:noFill/>
        </p:spPr>
      </p:pic>
      <p:pic>
        <p:nvPicPr>
          <p:cNvPr id="131074" name="Picture 2" descr="germinations de blé"/>
          <p:cNvPicPr>
            <a:picLocks noChangeAspect="1" noChangeArrowheads="1"/>
          </p:cNvPicPr>
          <p:nvPr/>
        </p:nvPicPr>
        <p:blipFill>
          <a:blip r:embed="rId3" cstate="print"/>
          <a:srcRect/>
          <a:stretch>
            <a:fillRect/>
          </a:stretch>
        </p:blipFill>
        <p:spPr bwMode="auto">
          <a:xfrm>
            <a:off x="4628891" y="837080"/>
            <a:ext cx="4407605" cy="3312000"/>
          </a:xfrm>
          <a:prstGeom prst="rect">
            <a:avLst/>
          </a:prstGeom>
          <a:noFill/>
        </p:spPr>
      </p:pic>
      <p:sp>
        <p:nvSpPr>
          <p:cNvPr id="12" name="Rectangle 11"/>
          <p:cNvSpPr/>
          <p:nvPr/>
        </p:nvSpPr>
        <p:spPr>
          <a:xfrm>
            <a:off x="179512" y="4465762"/>
            <a:ext cx="8784975" cy="923330"/>
          </a:xfrm>
          <a:prstGeom prst="rect">
            <a:avLst/>
          </a:prstGeom>
        </p:spPr>
        <p:txBody>
          <a:bodyPr wrap="square">
            <a:spAutoFit/>
          </a:bodyPr>
          <a:lstStyle/>
          <a:p>
            <a:pPr lvl="0" algn="ctr"/>
            <a:r>
              <a:rPr lang="fr-FR" dirty="0" smtClean="0">
                <a:solidFill>
                  <a:srgbClr val="000000"/>
                </a:solidFill>
                <a:latin typeface="Verdana"/>
              </a:rPr>
              <a:t>Les germinations sont très jeunes. Les coléoptiles sont en pleine phase de croissance. Aucun d'entre eux n'est percé par la feuille. Ils se penchent vers la lumière venant de droite. La réaction </a:t>
            </a:r>
            <a:r>
              <a:rPr lang="fr-FR" dirty="0" err="1" smtClean="0">
                <a:solidFill>
                  <a:srgbClr val="000000"/>
                </a:solidFill>
                <a:latin typeface="Verdana"/>
              </a:rPr>
              <a:t>phototropique</a:t>
            </a:r>
            <a:r>
              <a:rPr lang="fr-FR" dirty="0" smtClean="0">
                <a:solidFill>
                  <a:srgbClr val="000000"/>
                </a:solidFill>
                <a:latin typeface="Verdana"/>
              </a:rPr>
              <a:t> est générale.</a:t>
            </a:r>
            <a:endParaRPr lang="fr-FR" dirty="0">
              <a:solidFill>
                <a:srgbClr val="000000"/>
              </a:solidFill>
              <a:latin typeface="Verdana"/>
            </a:endParaRPr>
          </a:p>
        </p:txBody>
      </p:sp>
      <p:sp>
        <p:nvSpPr>
          <p:cNvPr id="13" name="Rectangle 12"/>
          <p:cNvSpPr/>
          <p:nvPr/>
        </p:nvSpPr>
        <p:spPr>
          <a:xfrm>
            <a:off x="35496" y="476672"/>
            <a:ext cx="3672408" cy="369332"/>
          </a:xfrm>
          <a:prstGeom prst="rect">
            <a:avLst/>
          </a:prstGeom>
        </p:spPr>
        <p:txBody>
          <a:bodyPr wrap="square">
            <a:spAutoFit/>
          </a:bodyPr>
          <a:lstStyle/>
          <a:p>
            <a:pPr lvl="0"/>
            <a:r>
              <a:rPr lang="fr-FR" dirty="0" smtClean="0">
                <a:solidFill>
                  <a:srgbClr val="000000"/>
                </a:solidFill>
                <a:latin typeface="Verdana"/>
              </a:rPr>
              <a:t>témoins à l'obscurité</a:t>
            </a:r>
            <a:endParaRPr lang="fr-FR" dirty="0">
              <a:solidFill>
                <a:srgbClr val="000000"/>
              </a:solidFill>
              <a:latin typeface="Verdana"/>
            </a:endParaRPr>
          </a:p>
        </p:txBody>
      </p:sp>
      <p:sp>
        <p:nvSpPr>
          <p:cNvPr id="15" name="Rectangle 14"/>
          <p:cNvSpPr/>
          <p:nvPr/>
        </p:nvSpPr>
        <p:spPr>
          <a:xfrm>
            <a:off x="4572000" y="476672"/>
            <a:ext cx="3672408" cy="369332"/>
          </a:xfrm>
          <a:prstGeom prst="rect">
            <a:avLst/>
          </a:prstGeom>
        </p:spPr>
        <p:txBody>
          <a:bodyPr wrap="square">
            <a:spAutoFit/>
          </a:bodyPr>
          <a:lstStyle/>
          <a:p>
            <a:r>
              <a:rPr lang="fr-FR" dirty="0" smtClean="0">
                <a:solidFill>
                  <a:srgbClr val="000000"/>
                </a:solidFill>
                <a:latin typeface="Verdana"/>
              </a:rPr>
              <a:t>échantillons éclairés</a:t>
            </a:r>
            <a:endParaRPr lang="fr-FR" dirty="0">
              <a:solidFill>
                <a:srgbClr val="000000"/>
              </a:solidFill>
              <a:latin typeface="Verdana"/>
            </a:endParaRPr>
          </a:p>
        </p:txBody>
      </p:sp>
      <p:sp>
        <p:nvSpPr>
          <p:cNvPr id="16" name="Rectangle 15"/>
          <p:cNvSpPr/>
          <p:nvPr/>
        </p:nvSpPr>
        <p:spPr>
          <a:xfrm>
            <a:off x="0" y="6534834"/>
            <a:ext cx="7380312" cy="307777"/>
          </a:xfrm>
          <a:prstGeom prst="rect">
            <a:avLst/>
          </a:prstGeom>
        </p:spPr>
        <p:txBody>
          <a:bodyPr wrap="square">
            <a:spAutoFit/>
          </a:bodyPr>
          <a:lstStyle/>
          <a:p>
            <a:r>
              <a:rPr lang="fr-FR" sz="1400" dirty="0" smtClean="0"/>
              <a:t>http://www.snv.jussieu.fr/bmedia/mouvements/tropismes.htm</a:t>
            </a:r>
            <a:endParaRPr lang="fr-FR" sz="14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descr="germinations de blé"/>
          <p:cNvPicPr>
            <a:picLocks noChangeAspect="1" noChangeArrowheads="1"/>
          </p:cNvPicPr>
          <p:nvPr/>
        </p:nvPicPr>
        <p:blipFill>
          <a:blip r:embed="rId2" cstate="print"/>
          <a:srcRect/>
          <a:stretch>
            <a:fillRect/>
          </a:stretch>
        </p:blipFill>
        <p:spPr bwMode="auto">
          <a:xfrm>
            <a:off x="107505" y="333024"/>
            <a:ext cx="4407604" cy="3312000"/>
          </a:xfrm>
          <a:prstGeom prst="rect">
            <a:avLst/>
          </a:prstGeom>
          <a:noFill/>
        </p:spPr>
      </p:pic>
      <p:pic>
        <p:nvPicPr>
          <p:cNvPr id="131076" name="Picture 4" descr="germinations de blé"/>
          <p:cNvPicPr>
            <a:picLocks noChangeAspect="1" noChangeArrowheads="1"/>
          </p:cNvPicPr>
          <p:nvPr/>
        </p:nvPicPr>
        <p:blipFill>
          <a:blip r:embed="rId3" cstate="print"/>
          <a:srcRect/>
          <a:stretch>
            <a:fillRect/>
          </a:stretch>
        </p:blipFill>
        <p:spPr bwMode="auto">
          <a:xfrm>
            <a:off x="4644008" y="333024"/>
            <a:ext cx="4407604" cy="3312000"/>
          </a:xfrm>
          <a:prstGeom prst="rect">
            <a:avLst/>
          </a:prstGeom>
          <a:noFill/>
        </p:spPr>
      </p:pic>
      <p:sp>
        <p:nvSpPr>
          <p:cNvPr id="9" name="Rectangle 8"/>
          <p:cNvSpPr/>
          <p:nvPr/>
        </p:nvSpPr>
        <p:spPr>
          <a:xfrm>
            <a:off x="0" y="3789040"/>
            <a:ext cx="8928992" cy="1200329"/>
          </a:xfrm>
          <a:prstGeom prst="rect">
            <a:avLst/>
          </a:prstGeom>
        </p:spPr>
        <p:txBody>
          <a:bodyPr wrap="square">
            <a:spAutoFit/>
          </a:bodyPr>
          <a:lstStyle/>
          <a:p>
            <a:pPr lvl="0"/>
            <a:r>
              <a:rPr lang="fr-FR" dirty="0" smtClean="0">
                <a:solidFill>
                  <a:srgbClr val="000000"/>
                </a:solidFill>
                <a:latin typeface="Verdana"/>
              </a:rPr>
              <a:t>Les germinations sont plus âgées. Les coléoptiles sont en fin de croissance. Certains d'entre eux sont percés par la feuille. Certains se penchent vers la lumière venant de gauche. La réaction </a:t>
            </a:r>
            <a:r>
              <a:rPr lang="fr-FR" dirty="0" err="1" smtClean="0">
                <a:solidFill>
                  <a:srgbClr val="000000"/>
                </a:solidFill>
                <a:latin typeface="Verdana"/>
              </a:rPr>
              <a:t>phototropique</a:t>
            </a:r>
            <a:r>
              <a:rPr lang="fr-FR" dirty="0" smtClean="0">
                <a:solidFill>
                  <a:srgbClr val="000000"/>
                </a:solidFill>
                <a:latin typeface="Verdana"/>
              </a:rPr>
              <a:t> est moins générale mais encore bien visible.</a:t>
            </a:r>
            <a:endParaRPr lang="fr-FR" dirty="0">
              <a:solidFill>
                <a:srgbClr val="000000"/>
              </a:solidFill>
              <a:latin typeface="Verdan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7" name="Picture 5" descr="germinations de blé"/>
          <p:cNvPicPr>
            <a:picLocks noChangeAspect="1" noChangeArrowheads="1"/>
          </p:cNvPicPr>
          <p:nvPr/>
        </p:nvPicPr>
        <p:blipFill>
          <a:blip r:embed="rId2" cstate="print"/>
          <a:srcRect/>
          <a:stretch>
            <a:fillRect/>
          </a:stretch>
        </p:blipFill>
        <p:spPr bwMode="auto">
          <a:xfrm>
            <a:off x="179512" y="273422"/>
            <a:ext cx="4408094" cy="3312368"/>
          </a:xfrm>
          <a:prstGeom prst="rect">
            <a:avLst/>
          </a:prstGeom>
          <a:noFill/>
        </p:spPr>
      </p:pic>
      <p:pic>
        <p:nvPicPr>
          <p:cNvPr id="131078" name="Picture 6" descr="germinations de blé"/>
          <p:cNvPicPr>
            <a:picLocks noChangeAspect="1" noChangeArrowheads="1"/>
          </p:cNvPicPr>
          <p:nvPr/>
        </p:nvPicPr>
        <p:blipFill>
          <a:blip r:embed="rId3" cstate="print"/>
          <a:srcRect/>
          <a:stretch>
            <a:fillRect/>
          </a:stretch>
        </p:blipFill>
        <p:spPr bwMode="auto">
          <a:xfrm>
            <a:off x="4644008" y="273422"/>
            <a:ext cx="4408094" cy="3312368"/>
          </a:xfrm>
          <a:prstGeom prst="rect">
            <a:avLst/>
          </a:prstGeom>
          <a:noFill/>
        </p:spPr>
      </p:pic>
      <p:sp>
        <p:nvSpPr>
          <p:cNvPr id="10" name="Rectangle 9"/>
          <p:cNvSpPr/>
          <p:nvPr/>
        </p:nvSpPr>
        <p:spPr>
          <a:xfrm>
            <a:off x="179512" y="3801814"/>
            <a:ext cx="8784976" cy="923330"/>
          </a:xfrm>
          <a:prstGeom prst="rect">
            <a:avLst/>
          </a:prstGeom>
        </p:spPr>
        <p:txBody>
          <a:bodyPr wrap="square">
            <a:spAutoFit/>
          </a:bodyPr>
          <a:lstStyle/>
          <a:p>
            <a:pPr lvl="0"/>
            <a:r>
              <a:rPr lang="fr-FR" dirty="0" smtClean="0">
                <a:solidFill>
                  <a:srgbClr val="000000"/>
                </a:solidFill>
                <a:latin typeface="Verdana"/>
              </a:rPr>
              <a:t>Les germinations sont âgées. Les coléoptiles ont terminé leur croissance. Tous ont été percés par la feuille. Ils ne se penchent pas vers la lumière venant de droite. La réaction </a:t>
            </a:r>
            <a:r>
              <a:rPr lang="fr-FR" dirty="0" err="1" smtClean="0">
                <a:solidFill>
                  <a:srgbClr val="000000"/>
                </a:solidFill>
                <a:latin typeface="Verdana"/>
              </a:rPr>
              <a:t>phototropique</a:t>
            </a:r>
            <a:r>
              <a:rPr lang="fr-FR" dirty="0" smtClean="0">
                <a:solidFill>
                  <a:srgbClr val="000000"/>
                </a:solidFill>
                <a:latin typeface="Verdana"/>
              </a:rPr>
              <a:t> ne se réalise plus.</a:t>
            </a:r>
            <a:endParaRPr lang="fr-FR" dirty="0">
              <a:solidFill>
                <a:srgbClr val="000000"/>
              </a:solidFill>
              <a:latin typeface="Verdana"/>
            </a:endParaRPr>
          </a:p>
        </p:txBody>
      </p:sp>
      <p:sp>
        <p:nvSpPr>
          <p:cNvPr id="11" name="Rectangle 10"/>
          <p:cNvSpPr/>
          <p:nvPr/>
        </p:nvSpPr>
        <p:spPr>
          <a:xfrm>
            <a:off x="323528" y="5157192"/>
            <a:ext cx="7920880" cy="707886"/>
          </a:xfrm>
          <a:prstGeom prst="rect">
            <a:avLst/>
          </a:prstGeom>
        </p:spPr>
        <p:txBody>
          <a:bodyPr wrap="square">
            <a:spAutoFit/>
          </a:bodyPr>
          <a:lstStyle/>
          <a:p>
            <a:r>
              <a:rPr lang="fr-FR" sz="2000" dirty="0" smtClean="0"/>
              <a:t>Cette expérience montre à l'évidence que la réaction </a:t>
            </a:r>
            <a:r>
              <a:rPr lang="fr-FR" sz="2000" dirty="0" err="1" smtClean="0"/>
              <a:t>phototropique</a:t>
            </a:r>
            <a:r>
              <a:rPr lang="fr-FR" sz="2000" dirty="0" smtClean="0"/>
              <a:t> est </a:t>
            </a:r>
            <a:r>
              <a:rPr lang="fr-FR" sz="2000" b="1" dirty="0" smtClean="0"/>
              <a:t>en relation avec la croissance.</a:t>
            </a:r>
            <a:endParaRPr lang="fr-FR"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a:stretch>
            <a:fillRect/>
          </a:stretch>
        </p:blipFill>
        <p:spPr bwMode="auto">
          <a:xfrm>
            <a:off x="323528" y="836712"/>
            <a:ext cx="4887141" cy="3600400"/>
          </a:xfrm>
          <a:prstGeom prst="rect">
            <a:avLst/>
          </a:prstGeom>
          <a:noFill/>
          <a:ln w="9525">
            <a:noFill/>
            <a:miter lim="800000"/>
            <a:headEnd/>
            <a:tailEnd/>
          </a:ln>
        </p:spPr>
      </p:pic>
      <p:sp>
        <p:nvSpPr>
          <p:cNvPr id="5" name="Rectangle 4"/>
          <p:cNvSpPr/>
          <p:nvPr/>
        </p:nvSpPr>
        <p:spPr>
          <a:xfrm>
            <a:off x="251520" y="0"/>
            <a:ext cx="4572000" cy="707886"/>
          </a:xfrm>
          <a:prstGeom prst="rect">
            <a:avLst/>
          </a:prstGeom>
        </p:spPr>
        <p:txBody>
          <a:bodyPr>
            <a:spAutoFit/>
          </a:bodyPr>
          <a:lstStyle/>
          <a:p>
            <a:endParaRPr lang="fr-FR" sz="2000" dirty="0" smtClean="0"/>
          </a:p>
          <a:p>
            <a:r>
              <a:rPr lang="fr-FR" sz="2000" b="1" dirty="0" smtClean="0"/>
              <a:t>Circulation de l’auxine dans la tige </a:t>
            </a:r>
            <a:endParaRPr lang="fr-FR" sz="2000" dirty="0"/>
          </a:p>
        </p:txBody>
      </p:sp>
      <p:pic>
        <p:nvPicPr>
          <p:cNvPr id="83971" name="Picture 3"/>
          <p:cNvPicPr>
            <a:picLocks noChangeAspect="1" noChangeArrowheads="1"/>
          </p:cNvPicPr>
          <p:nvPr/>
        </p:nvPicPr>
        <p:blipFill>
          <a:blip r:embed="rId3" cstate="print"/>
          <a:srcRect/>
          <a:stretch>
            <a:fillRect/>
          </a:stretch>
        </p:blipFill>
        <p:spPr bwMode="auto">
          <a:xfrm>
            <a:off x="6012160" y="836712"/>
            <a:ext cx="1728192" cy="4035836"/>
          </a:xfrm>
          <a:prstGeom prst="rect">
            <a:avLst/>
          </a:prstGeom>
          <a:noFill/>
          <a:ln w="9525">
            <a:noFill/>
            <a:miter lim="800000"/>
            <a:headEnd/>
            <a:tailEnd/>
          </a:ln>
        </p:spPr>
      </p:pic>
      <p:sp>
        <p:nvSpPr>
          <p:cNvPr id="7" name="Rectangle 6"/>
          <p:cNvSpPr/>
          <p:nvPr/>
        </p:nvSpPr>
        <p:spPr>
          <a:xfrm>
            <a:off x="6012160" y="0"/>
            <a:ext cx="4572000" cy="707886"/>
          </a:xfrm>
          <a:prstGeom prst="rect">
            <a:avLst/>
          </a:prstGeom>
        </p:spPr>
        <p:txBody>
          <a:bodyPr>
            <a:spAutoFit/>
          </a:bodyPr>
          <a:lstStyle/>
          <a:p>
            <a:endParaRPr lang="fr-FR" sz="2000" dirty="0" smtClean="0"/>
          </a:p>
          <a:p>
            <a:r>
              <a:rPr lang="fr-FR" sz="2000" b="1" dirty="0" smtClean="0"/>
              <a:t>dans la racine </a:t>
            </a:r>
            <a:endParaRPr lang="fr-FR" sz="2000" dirty="0"/>
          </a:p>
        </p:txBody>
      </p:sp>
      <p:sp>
        <p:nvSpPr>
          <p:cNvPr id="8" name="Rectangle 7"/>
          <p:cNvSpPr/>
          <p:nvPr/>
        </p:nvSpPr>
        <p:spPr>
          <a:xfrm>
            <a:off x="-36512" y="6396335"/>
            <a:ext cx="9396536" cy="461665"/>
          </a:xfrm>
          <a:prstGeom prst="rect">
            <a:avLst/>
          </a:prstGeom>
        </p:spPr>
        <p:txBody>
          <a:bodyPr wrap="square">
            <a:spAutoFit/>
          </a:bodyPr>
          <a:lstStyle/>
          <a:p>
            <a:endParaRPr lang="fr-FR" sz="1200" dirty="0" smtClean="0"/>
          </a:p>
          <a:p>
            <a:r>
              <a:rPr lang="fr-FR" sz="1200" dirty="0" smtClean="0"/>
              <a:t>d’après Rubinstein et Prat (2005) Bio et Multimédia – Université Pierre et Marie Curie – UFR de Biologie </a:t>
            </a:r>
            <a:endParaRPr lang="fr-FR" sz="1200" dirty="0"/>
          </a:p>
        </p:txBody>
      </p:sp>
      <p:sp>
        <p:nvSpPr>
          <p:cNvPr id="9" name="Rectangle 8"/>
          <p:cNvSpPr/>
          <p:nvPr/>
        </p:nvSpPr>
        <p:spPr>
          <a:xfrm>
            <a:off x="323528" y="4941168"/>
            <a:ext cx="7920880" cy="1200329"/>
          </a:xfrm>
          <a:prstGeom prst="rect">
            <a:avLst/>
          </a:prstGeom>
        </p:spPr>
        <p:txBody>
          <a:bodyPr wrap="square">
            <a:spAutoFit/>
          </a:bodyPr>
          <a:lstStyle/>
          <a:p>
            <a:pPr algn="just"/>
            <a:endParaRPr lang="fr-FR" dirty="0" smtClean="0"/>
          </a:p>
          <a:p>
            <a:pPr algn="just"/>
            <a:r>
              <a:rPr lang="fr-FR" dirty="0" smtClean="0"/>
              <a:t>L'auxine, en provenance des jeunes tiges, circule de haut en bas dans le cylindre central des racines (voie de la sève élaborée) puis remonte dans la région corticale (de cellule à cellule) de manière symétrique mais en faible dose. </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315416"/>
            <a:ext cx="8568952" cy="2246769"/>
          </a:xfrm>
          <a:prstGeom prst="rect">
            <a:avLst/>
          </a:prstGeom>
        </p:spPr>
        <p:txBody>
          <a:bodyPr wrap="square">
            <a:spAutoFit/>
          </a:bodyPr>
          <a:lstStyle/>
          <a:p>
            <a:pPr algn="just"/>
            <a:endParaRPr lang="fr-FR" sz="2000" dirty="0" smtClean="0"/>
          </a:p>
          <a:p>
            <a:pPr algn="just"/>
            <a:r>
              <a:rPr lang="fr-FR" sz="2000" dirty="0" smtClean="0"/>
              <a:t>Les hormones permettent donc de </a:t>
            </a:r>
          </a:p>
          <a:p>
            <a:pPr algn="just"/>
            <a:endParaRPr lang="fr-FR" sz="2000" dirty="0" smtClean="0"/>
          </a:p>
          <a:p>
            <a:pPr algn="just"/>
            <a:r>
              <a:rPr lang="fr-FR" sz="2000" dirty="0" smtClean="0"/>
              <a:t>•</a:t>
            </a:r>
            <a:r>
              <a:rPr lang="fr-FR" sz="2000" b="1" dirty="0" smtClean="0">
                <a:solidFill>
                  <a:srgbClr val="FF0000"/>
                </a:solidFill>
              </a:rPr>
              <a:t>coordonner les évènements normaux </a:t>
            </a:r>
            <a:r>
              <a:rPr lang="fr-FR" sz="2000" dirty="0" smtClean="0"/>
              <a:t>de la vie de la plante </a:t>
            </a:r>
          </a:p>
          <a:p>
            <a:pPr algn="just"/>
            <a:r>
              <a:rPr lang="fr-FR" sz="2000" dirty="0" smtClean="0"/>
              <a:t>•déclencher des </a:t>
            </a:r>
            <a:r>
              <a:rPr lang="fr-FR" sz="2000" b="1" dirty="0" smtClean="0">
                <a:solidFill>
                  <a:srgbClr val="FF0000"/>
                </a:solidFill>
              </a:rPr>
              <a:t>réactions</a:t>
            </a:r>
            <a:r>
              <a:rPr lang="fr-FR" sz="2000" dirty="0" smtClean="0">
                <a:solidFill>
                  <a:srgbClr val="FF0000"/>
                </a:solidFill>
              </a:rPr>
              <a:t> </a:t>
            </a:r>
            <a:r>
              <a:rPr lang="fr-FR" sz="2000" dirty="0" smtClean="0"/>
              <a:t>face</a:t>
            </a:r>
            <a:r>
              <a:rPr lang="fr-FR" sz="2000" dirty="0" smtClean="0">
                <a:solidFill>
                  <a:srgbClr val="FF0000"/>
                </a:solidFill>
              </a:rPr>
              <a:t> </a:t>
            </a:r>
            <a:r>
              <a:rPr lang="fr-FR" sz="2000" dirty="0" smtClean="0"/>
              <a:t>aux événements anormaux = </a:t>
            </a:r>
            <a:r>
              <a:rPr lang="fr-FR" sz="2000" dirty="0" smtClean="0">
                <a:solidFill>
                  <a:srgbClr val="FF0000"/>
                </a:solidFill>
              </a:rPr>
              <a:t>stress</a:t>
            </a:r>
            <a:r>
              <a:rPr lang="fr-FR" sz="2000" dirty="0" smtClean="0"/>
              <a:t>, dans le cas de stress biotiques (champignons, bactéries, virus, insectes, vertébrés divers,…) </a:t>
            </a:r>
          </a:p>
          <a:p>
            <a:pPr algn="just"/>
            <a:r>
              <a:rPr lang="fr-FR" sz="2000" dirty="0" smtClean="0"/>
              <a:t>ou de stress abiotiques (sécheresse, inondation, gel, tempête,..). </a:t>
            </a:r>
          </a:p>
        </p:txBody>
      </p:sp>
      <p:sp>
        <p:nvSpPr>
          <p:cNvPr id="4" name="Explosion 2 3"/>
          <p:cNvSpPr/>
          <p:nvPr/>
        </p:nvSpPr>
        <p:spPr>
          <a:xfrm>
            <a:off x="611560" y="1916832"/>
            <a:ext cx="7560840" cy="4941168"/>
          </a:xfrm>
          <a:prstGeom prst="irregularSeal2">
            <a:avLst/>
          </a:prstGeom>
          <a:ln w="57150"/>
        </p:spPr>
        <p:style>
          <a:lnRef idx="2">
            <a:schemeClr val="accent6"/>
          </a:lnRef>
          <a:fillRef idx="1">
            <a:schemeClr val="lt1"/>
          </a:fillRef>
          <a:effectRef idx="0">
            <a:schemeClr val="accent6"/>
          </a:effectRef>
          <a:fontRef idx="minor">
            <a:schemeClr val="dk1"/>
          </a:fontRef>
        </p:style>
        <p:txBody>
          <a:bodyPr rtlCol="0" anchor="ctr"/>
          <a:lstStyle/>
          <a:p>
            <a:pPr lvl="0" algn="just"/>
            <a:endParaRPr lang="fr-FR" b="1" dirty="0" smtClean="0">
              <a:solidFill>
                <a:schemeClr val="tx1"/>
              </a:solidFill>
            </a:endParaRPr>
          </a:p>
          <a:p>
            <a:pPr lvl="0" algn="just"/>
            <a:r>
              <a:rPr lang="fr-FR" b="1" dirty="0" smtClean="0">
                <a:solidFill>
                  <a:schemeClr val="tx1"/>
                </a:solidFill>
              </a:rPr>
              <a:t>→ rôle capital </a:t>
            </a:r>
          </a:p>
          <a:p>
            <a:pPr lvl="0"/>
            <a:r>
              <a:rPr lang="fr-FR" dirty="0" smtClean="0">
                <a:solidFill>
                  <a:schemeClr val="tx1"/>
                </a:solidFill>
              </a:rPr>
              <a:t>la plante ne peut pas se déplacer pour échapper à une situation de stress</a:t>
            </a:r>
          </a:p>
          <a:p>
            <a:pPr lvl="0"/>
            <a:r>
              <a:rPr lang="fr-FR" dirty="0" smtClean="0">
                <a:solidFill>
                  <a:schemeClr val="tx1"/>
                </a:solidFill>
              </a:rPr>
              <a:t>seule réaction possible = mettre en place </a:t>
            </a:r>
            <a:r>
              <a:rPr lang="fr-FR" b="1" dirty="0" smtClean="0">
                <a:solidFill>
                  <a:schemeClr val="tx1"/>
                </a:solidFill>
              </a:rPr>
              <a:t>très rapidement </a:t>
            </a:r>
            <a:r>
              <a:rPr lang="fr-FR" dirty="0" smtClean="0">
                <a:solidFill>
                  <a:schemeClr val="tx1"/>
                </a:solidFill>
              </a:rPr>
              <a:t>des réactions de défense par l’intermédiaire de médiateurs chimiques </a:t>
            </a:r>
            <a:endParaRPr lang="fr-F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3"/>
          <p:cNvGrpSpPr>
            <a:grpSpLocks/>
          </p:cNvGrpSpPr>
          <p:nvPr/>
        </p:nvGrpSpPr>
        <p:grpSpPr bwMode="auto">
          <a:xfrm>
            <a:off x="230188" y="1125538"/>
            <a:ext cx="7778750" cy="5432425"/>
            <a:chOff x="83" y="709"/>
            <a:chExt cx="4900" cy="3422"/>
          </a:xfrm>
        </p:grpSpPr>
        <p:grpSp>
          <p:nvGrpSpPr>
            <p:cNvPr id="4" name="Group 65"/>
            <p:cNvGrpSpPr>
              <a:grpSpLocks/>
            </p:cNvGrpSpPr>
            <p:nvPr/>
          </p:nvGrpSpPr>
          <p:grpSpPr bwMode="auto">
            <a:xfrm>
              <a:off x="115" y="709"/>
              <a:ext cx="4868" cy="2170"/>
              <a:chOff x="115" y="709"/>
              <a:chExt cx="4868" cy="2170"/>
            </a:xfrm>
          </p:grpSpPr>
          <p:grpSp>
            <p:nvGrpSpPr>
              <p:cNvPr id="6" name="Group 64"/>
              <p:cNvGrpSpPr>
                <a:grpSpLocks/>
              </p:cNvGrpSpPr>
              <p:nvPr/>
            </p:nvGrpSpPr>
            <p:grpSpPr bwMode="auto">
              <a:xfrm>
                <a:off x="721" y="1257"/>
                <a:ext cx="4262" cy="1622"/>
                <a:chOff x="721" y="1257"/>
                <a:chExt cx="4262" cy="1622"/>
              </a:xfrm>
            </p:grpSpPr>
            <p:sp>
              <p:nvSpPr>
                <p:cNvPr id="10" name="AutoShape 18" descr="40 %"/>
                <p:cNvSpPr>
                  <a:spLocks noChangeArrowheads="1"/>
                </p:cNvSpPr>
                <p:nvPr/>
              </p:nvSpPr>
              <p:spPr bwMode="auto">
                <a:xfrm>
                  <a:off x="721" y="1257"/>
                  <a:ext cx="1403" cy="1622"/>
                </a:xfrm>
                <a:prstGeom prst="roundRect">
                  <a:avLst>
                    <a:gd name="adj" fmla="val 16667"/>
                  </a:avLst>
                </a:prstGeom>
                <a:pattFill prst="pct40">
                  <a:fgClr>
                    <a:srgbClr val="99CC00"/>
                  </a:fgClr>
                  <a:bgClr>
                    <a:srgbClr val="FFFFFF"/>
                  </a:bgClr>
                </a:pattFill>
                <a:ln w="38100" algn="ctr">
                  <a:solidFill>
                    <a:srgbClr val="000000"/>
                  </a:solidFill>
                  <a:round/>
                  <a:headEnd/>
                  <a:tailEnd/>
                </a:ln>
              </p:spPr>
              <p:txBody>
                <a:bodyPr/>
                <a:lstStyle/>
                <a:p>
                  <a:endParaRPr lang="fr-FR"/>
                </a:p>
              </p:txBody>
            </p:sp>
            <p:sp>
              <p:nvSpPr>
                <p:cNvPr id="13" name="Text Box 59"/>
                <p:cNvSpPr txBox="1">
                  <a:spLocks noChangeArrowheads="1"/>
                </p:cNvSpPr>
                <p:nvPr/>
              </p:nvSpPr>
              <p:spPr bwMode="auto">
                <a:xfrm>
                  <a:off x="2183" y="1434"/>
                  <a:ext cx="2800" cy="231"/>
                </a:xfrm>
                <a:prstGeom prst="rect">
                  <a:avLst/>
                </a:prstGeom>
                <a:noFill/>
                <a:ln w="9525">
                  <a:noFill/>
                  <a:miter lim="800000"/>
                  <a:headEnd/>
                  <a:tailEnd/>
                </a:ln>
              </p:spPr>
              <p:txBody>
                <a:bodyPr>
                  <a:spAutoFit/>
                </a:bodyPr>
                <a:lstStyle/>
                <a:p>
                  <a:pPr>
                    <a:spcBef>
                      <a:spcPct val="50000"/>
                    </a:spcBef>
                  </a:pPr>
                  <a:r>
                    <a:rPr lang="fr-FR" dirty="0" err="1" smtClean="0"/>
                    <a:t>apoplasme</a:t>
                  </a:r>
                  <a:r>
                    <a:rPr lang="fr-FR" dirty="0" smtClean="0"/>
                    <a:t> </a:t>
                  </a:r>
                  <a:r>
                    <a:rPr lang="fr-FR" dirty="0"/>
                    <a:t>= espace </a:t>
                  </a:r>
                  <a:r>
                    <a:rPr lang="fr-FR" dirty="0" err="1"/>
                    <a:t>extra-cellulaire</a:t>
                  </a:r>
                  <a:endParaRPr lang="fr-FR" dirty="0"/>
                </a:p>
              </p:txBody>
            </p:sp>
          </p:grpSp>
          <p:sp>
            <p:nvSpPr>
              <p:cNvPr id="7" name="Text Box 52"/>
              <p:cNvSpPr txBox="1">
                <a:spLocks noChangeArrowheads="1"/>
              </p:cNvSpPr>
              <p:nvPr/>
            </p:nvSpPr>
            <p:spPr bwMode="auto">
              <a:xfrm>
                <a:off x="2455" y="1958"/>
                <a:ext cx="1463" cy="383"/>
              </a:xfrm>
              <a:prstGeom prst="rect">
                <a:avLst/>
              </a:prstGeom>
              <a:noFill/>
              <a:ln w="38100" algn="ctr">
                <a:noFill/>
                <a:miter lim="800000"/>
                <a:headEnd/>
                <a:tailEnd/>
              </a:ln>
            </p:spPr>
            <p:txBody>
              <a:bodyPr/>
              <a:lstStyle/>
              <a:p>
                <a:r>
                  <a:rPr lang="fr-FR" sz="1600" dirty="0" smtClean="0"/>
                  <a:t>membrane </a:t>
                </a:r>
                <a:r>
                  <a:rPr lang="fr-FR" sz="1600" dirty="0"/>
                  <a:t>plasmique</a:t>
                </a:r>
              </a:p>
            </p:txBody>
          </p:sp>
          <p:sp>
            <p:nvSpPr>
              <p:cNvPr id="9" name="Text Box 56"/>
              <p:cNvSpPr txBox="1">
                <a:spLocks noChangeArrowheads="1"/>
              </p:cNvSpPr>
              <p:nvPr/>
            </p:nvSpPr>
            <p:spPr bwMode="auto">
              <a:xfrm>
                <a:off x="115" y="709"/>
                <a:ext cx="1320" cy="237"/>
              </a:xfrm>
              <a:prstGeom prst="rect">
                <a:avLst/>
              </a:prstGeom>
              <a:noFill/>
              <a:ln w="9525">
                <a:solidFill>
                  <a:schemeClr val="tx1"/>
                </a:solidFill>
                <a:miter lim="800000"/>
                <a:headEnd/>
                <a:tailEnd/>
              </a:ln>
            </p:spPr>
            <p:txBody>
              <a:bodyPr>
                <a:spAutoFit/>
              </a:bodyPr>
              <a:lstStyle/>
              <a:p>
                <a:pPr>
                  <a:spcBef>
                    <a:spcPct val="50000"/>
                  </a:spcBef>
                </a:pPr>
                <a:r>
                  <a:rPr lang="fr-FR" dirty="0"/>
                  <a:t>Haut de la plante</a:t>
                </a:r>
              </a:p>
            </p:txBody>
          </p:sp>
        </p:grpSp>
        <p:sp>
          <p:nvSpPr>
            <p:cNvPr id="5" name="Text Box 57"/>
            <p:cNvSpPr txBox="1">
              <a:spLocks noChangeArrowheads="1"/>
            </p:cNvSpPr>
            <p:nvPr/>
          </p:nvSpPr>
          <p:spPr bwMode="auto">
            <a:xfrm>
              <a:off x="83" y="3894"/>
              <a:ext cx="1320" cy="237"/>
            </a:xfrm>
            <a:prstGeom prst="rect">
              <a:avLst/>
            </a:prstGeom>
            <a:noFill/>
            <a:ln w="9525">
              <a:solidFill>
                <a:schemeClr val="tx1"/>
              </a:solidFill>
              <a:miter lim="800000"/>
              <a:headEnd/>
              <a:tailEnd/>
            </a:ln>
          </p:spPr>
          <p:txBody>
            <a:bodyPr>
              <a:spAutoFit/>
            </a:bodyPr>
            <a:lstStyle/>
            <a:p>
              <a:pPr>
                <a:spcBef>
                  <a:spcPct val="50000"/>
                </a:spcBef>
              </a:pPr>
              <a:r>
                <a:rPr lang="fr-FR"/>
                <a:t>Bas de la plante</a:t>
              </a:r>
            </a:p>
          </p:txBody>
        </p:sp>
      </p:grpSp>
      <p:grpSp>
        <p:nvGrpSpPr>
          <p:cNvPr id="16" name="Group 74"/>
          <p:cNvGrpSpPr>
            <a:grpSpLocks/>
          </p:cNvGrpSpPr>
          <p:nvPr/>
        </p:nvGrpSpPr>
        <p:grpSpPr bwMode="auto">
          <a:xfrm>
            <a:off x="1014413" y="1611313"/>
            <a:ext cx="1263650" cy="630237"/>
            <a:chOff x="639" y="1015"/>
            <a:chExt cx="796" cy="397"/>
          </a:xfrm>
        </p:grpSpPr>
        <p:sp>
          <p:nvSpPr>
            <p:cNvPr id="17" name="Text Box 24"/>
            <p:cNvSpPr txBox="1">
              <a:spLocks noChangeArrowheads="1"/>
            </p:cNvSpPr>
            <p:nvPr/>
          </p:nvSpPr>
          <p:spPr bwMode="auto">
            <a:xfrm>
              <a:off x="639" y="1015"/>
              <a:ext cx="573" cy="236"/>
            </a:xfrm>
            <a:prstGeom prst="rect">
              <a:avLst/>
            </a:prstGeom>
            <a:noFill/>
            <a:ln w="38100" algn="ctr">
              <a:noFill/>
              <a:miter lim="800000"/>
              <a:headEnd/>
              <a:tailEnd/>
            </a:ln>
          </p:spPr>
          <p:txBody>
            <a:bodyPr/>
            <a:lstStyle/>
            <a:p>
              <a:r>
                <a:rPr lang="fr-FR" sz="1600" b="1">
                  <a:solidFill>
                    <a:srgbClr val="FF00FF"/>
                  </a:solidFill>
                </a:rPr>
                <a:t>AIAH</a:t>
              </a:r>
              <a:endParaRPr lang="fr-FR" sz="1600" b="1"/>
            </a:p>
          </p:txBody>
        </p:sp>
        <p:sp>
          <p:nvSpPr>
            <p:cNvPr id="18" name="Freeform 25"/>
            <p:cNvSpPr>
              <a:spLocks/>
            </p:cNvSpPr>
            <p:nvPr/>
          </p:nvSpPr>
          <p:spPr bwMode="auto">
            <a:xfrm>
              <a:off x="1111" y="1133"/>
              <a:ext cx="324" cy="279"/>
            </a:xfrm>
            <a:custGeom>
              <a:avLst/>
              <a:gdLst>
                <a:gd name="T0" fmla="*/ 0 w 502"/>
                <a:gd name="T1" fmla="*/ 30 h 442"/>
                <a:gd name="T2" fmla="*/ 412 w 502"/>
                <a:gd name="T3" fmla="*/ 30 h 442"/>
                <a:gd name="T4" fmla="*/ 489 w 502"/>
                <a:gd name="T5" fmla="*/ 69 h 442"/>
                <a:gd name="T6" fmla="*/ 489 w 502"/>
                <a:gd name="T7" fmla="*/ 442 h 442"/>
                <a:gd name="T8" fmla="*/ 0 60000 65536"/>
                <a:gd name="T9" fmla="*/ 0 60000 65536"/>
                <a:gd name="T10" fmla="*/ 0 60000 65536"/>
                <a:gd name="T11" fmla="*/ 0 60000 65536"/>
                <a:gd name="T12" fmla="*/ 0 w 502"/>
                <a:gd name="T13" fmla="*/ 0 h 442"/>
                <a:gd name="T14" fmla="*/ 502 w 502"/>
                <a:gd name="T15" fmla="*/ 442 h 442"/>
              </a:gdLst>
              <a:ahLst/>
              <a:cxnLst>
                <a:cxn ang="T8">
                  <a:pos x="T0" y="T1"/>
                </a:cxn>
                <a:cxn ang="T9">
                  <a:pos x="T2" y="T3"/>
                </a:cxn>
                <a:cxn ang="T10">
                  <a:pos x="T4" y="T5"/>
                </a:cxn>
                <a:cxn ang="T11">
                  <a:pos x="T6" y="T7"/>
                </a:cxn>
              </a:cxnLst>
              <a:rect l="T12" t="T13" r="T14" b="T15"/>
              <a:pathLst>
                <a:path w="502" h="442">
                  <a:moveTo>
                    <a:pt x="0" y="30"/>
                  </a:moveTo>
                  <a:cubicBezTo>
                    <a:pt x="165" y="27"/>
                    <a:pt x="331" y="24"/>
                    <a:pt x="412" y="30"/>
                  </a:cubicBezTo>
                  <a:cubicBezTo>
                    <a:pt x="493" y="36"/>
                    <a:pt x="476" y="0"/>
                    <a:pt x="489" y="69"/>
                  </a:cubicBezTo>
                  <a:cubicBezTo>
                    <a:pt x="502" y="138"/>
                    <a:pt x="495" y="290"/>
                    <a:pt x="489" y="442"/>
                  </a:cubicBezTo>
                </a:path>
              </a:pathLst>
            </a:custGeom>
            <a:noFill/>
            <a:ln w="38100" cap="flat" cmpd="sng">
              <a:solidFill>
                <a:srgbClr val="FF00FF"/>
              </a:solidFill>
              <a:prstDash val="solid"/>
              <a:round/>
              <a:headEnd type="none" w="med" len="med"/>
              <a:tailEnd type="arrow" w="med" len="med"/>
            </a:ln>
          </p:spPr>
          <p:txBody>
            <a:bodyPr/>
            <a:lstStyle/>
            <a:p>
              <a:endParaRPr lang="fr-FR"/>
            </a:p>
          </p:txBody>
        </p:sp>
      </p:grpSp>
      <p:grpSp>
        <p:nvGrpSpPr>
          <p:cNvPr id="19" name="Group 75"/>
          <p:cNvGrpSpPr>
            <a:grpSpLocks/>
          </p:cNvGrpSpPr>
          <p:nvPr/>
        </p:nvGrpSpPr>
        <p:grpSpPr bwMode="auto">
          <a:xfrm>
            <a:off x="1476375" y="2214563"/>
            <a:ext cx="1193800" cy="1373187"/>
            <a:chOff x="930" y="1395"/>
            <a:chExt cx="752" cy="865"/>
          </a:xfrm>
        </p:grpSpPr>
        <p:sp>
          <p:nvSpPr>
            <p:cNvPr id="20" name="Text Box 26"/>
            <p:cNvSpPr txBox="1">
              <a:spLocks noChangeArrowheads="1"/>
            </p:cNvSpPr>
            <p:nvPr/>
          </p:nvSpPr>
          <p:spPr bwMode="auto">
            <a:xfrm>
              <a:off x="1175" y="2025"/>
              <a:ext cx="507" cy="235"/>
            </a:xfrm>
            <a:prstGeom prst="rect">
              <a:avLst/>
            </a:prstGeom>
            <a:noFill/>
            <a:ln w="38100" algn="ctr">
              <a:noFill/>
              <a:miter lim="800000"/>
              <a:headEnd/>
              <a:tailEnd/>
            </a:ln>
          </p:spPr>
          <p:txBody>
            <a:bodyPr/>
            <a:lstStyle/>
            <a:p>
              <a:r>
                <a:rPr lang="fr-FR" sz="1600" b="1" dirty="0">
                  <a:solidFill>
                    <a:srgbClr val="FF00FF"/>
                  </a:solidFill>
                </a:rPr>
                <a:t>AIA</a:t>
              </a:r>
              <a:r>
                <a:rPr lang="fr-FR" sz="1600" b="1" baseline="30000" dirty="0">
                  <a:solidFill>
                    <a:srgbClr val="FF00FF"/>
                  </a:solidFill>
                </a:rPr>
                <a:t>-</a:t>
              </a:r>
              <a:endParaRPr lang="fr-FR" sz="1600" b="1" dirty="0"/>
            </a:p>
          </p:txBody>
        </p:sp>
        <p:sp>
          <p:nvSpPr>
            <p:cNvPr id="21" name="Freeform 29"/>
            <p:cNvSpPr>
              <a:spLocks/>
            </p:cNvSpPr>
            <p:nvPr/>
          </p:nvSpPr>
          <p:spPr bwMode="auto">
            <a:xfrm>
              <a:off x="1435" y="1501"/>
              <a:ext cx="1" cy="535"/>
            </a:xfrm>
            <a:custGeom>
              <a:avLst/>
              <a:gdLst>
                <a:gd name="T0" fmla="*/ 0 w 1"/>
                <a:gd name="T1" fmla="*/ 0 h 849"/>
                <a:gd name="T2" fmla="*/ 0 w 1"/>
                <a:gd name="T3" fmla="*/ 849 h 849"/>
                <a:gd name="T4" fmla="*/ 0 60000 65536"/>
                <a:gd name="T5" fmla="*/ 0 60000 65536"/>
                <a:gd name="T6" fmla="*/ 0 w 1"/>
                <a:gd name="T7" fmla="*/ 0 h 849"/>
                <a:gd name="T8" fmla="*/ 1 w 1"/>
                <a:gd name="T9" fmla="*/ 849 h 849"/>
              </a:gdLst>
              <a:ahLst/>
              <a:cxnLst>
                <a:cxn ang="T4">
                  <a:pos x="T0" y="T1"/>
                </a:cxn>
                <a:cxn ang="T5">
                  <a:pos x="T2" y="T3"/>
                </a:cxn>
              </a:cxnLst>
              <a:rect l="T6" t="T7" r="T8" b="T9"/>
              <a:pathLst>
                <a:path w="1" h="849">
                  <a:moveTo>
                    <a:pt x="0" y="0"/>
                  </a:moveTo>
                  <a:cubicBezTo>
                    <a:pt x="0" y="0"/>
                    <a:pt x="0" y="424"/>
                    <a:pt x="0" y="849"/>
                  </a:cubicBezTo>
                </a:path>
              </a:pathLst>
            </a:custGeom>
            <a:noFill/>
            <a:ln w="38100" cap="flat" cmpd="sng">
              <a:solidFill>
                <a:srgbClr val="FF00FF"/>
              </a:solidFill>
              <a:prstDash val="solid"/>
              <a:round/>
              <a:headEnd type="none" w="med" len="med"/>
              <a:tailEnd type="arrow" w="med" len="med"/>
            </a:ln>
          </p:spPr>
          <p:txBody>
            <a:bodyPr/>
            <a:lstStyle/>
            <a:p>
              <a:endParaRPr lang="fr-FR"/>
            </a:p>
          </p:txBody>
        </p:sp>
        <p:sp>
          <p:nvSpPr>
            <p:cNvPr id="22" name="Text Box 30"/>
            <p:cNvSpPr txBox="1">
              <a:spLocks noChangeArrowheads="1"/>
            </p:cNvSpPr>
            <p:nvPr/>
          </p:nvSpPr>
          <p:spPr bwMode="auto">
            <a:xfrm>
              <a:off x="930" y="1565"/>
              <a:ext cx="382" cy="260"/>
            </a:xfrm>
            <a:prstGeom prst="rect">
              <a:avLst/>
            </a:prstGeom>
            <a:noFill/>
            <a:ln w="38100" algn="ctr">
              <a:noFill/>
              <a:miter lim="800000"/>
              <a:headEnd/>
              <a:tailEnd/>
            </a:ln>
          </p:spPr>
          <p:txBody>
            <a:bodyPr/>
            <a:lstStyle/>
            <a:p>
              <a:r>
                <a:rPr lang="fr-FR" sz="1600" b="1">
                  <a:solidFill>
                    <a:srgbClr val="339966"/>
                  </a:solidFill>
                </a:rPr>
                <a:t>H</a:t>
              </a:r>
              <a:r>
                <a:rPr lang="fr-FR" sz="1600" b="1" baseline="30000">
                  <a:solidFill>
                    <a:srgbClr val="339966"/>
                  </a:solidFill>
                </a:rPr>
                <a:t>+</a:t>
              </a:r>
              <a:endParaRPr lang="fr-FR" sz="1600" b="1"/>
            </a:p>
          </p:txBody>
        </p:sp>
        <p:sp>
          <p:nvSpPr>
            <p:cNvPr id="23" name="Freeform 34"/>
            <p:cNvSpPr>
              <a:spLocks/>
            </p:cNvSpPr>
            <p:nvPr/>
          </p:nvSpPr>
          <p:spPr bwMode="auto">
            <a:xfrm>
              <a:off x="1126" y="1395"/>
              <a:ext cx="317" cy="343"/>
            </a:xfrm>
            <a:custGeom>
              <a:avLst/>
              <a:gdLst>
                <a:gd name="T0" fmla="*/ 463 w 491"/>
                <a:gd name="T1" fmla="*/ 0 h 544"/>
                <a:gd name="T2" fmla="*/ 463 w 491"/>
                <a:gd name="T3" fmla="*/ 334 h 544"/>
                <a:gd name="T4" fmla="*/ 438 w 491"/>
                <a:gd name="T5" fmla="*/ 373 h 544"/>
                <a:gd name="T6" fmla="*/ 360 w 491"/>
                <a:gd name="T7" fmla="*/ 488 h 544"/>
                <a:gd name="T8" fmla="*/ 0 w 491"/>
                <a:gd name="T9" fmla="*/ 540 h 544"/>
                <a:gd name="T10" fmla="*/ 0 60000 65536"/>
                <a:gd name="T11" fmla="*/ 0 60000 65536"/>
                <a:gd name="T12" fmla="*/ 0 60000 65536"/>
                <a:gd name="T13" fmla="*/ 0 60000 65536"/>
                <a:gd name="T14" fmla="*/ 0 60000 65536"/>
                <a:gd name="T15" fmla="*/ 0 w 491"/>
                <a:gd name="T16" fmla="*/ 0 h 544"/>
                <a:gd name="T17" fmla="*/ 491 w 491"/>
                <a:gd name="T18" fmla="*/ 544 h 544"/>
              </a:gdLst>
              <a:ahLst/>
              <a:cxnLst>
                <a:cxn ang="T10">
                  <a:pos x="T0" y="T1"/>
                </a:cxn>
                <a:cxn ang="T11">
                  <a:pos x="T2" y="T3"/>
                </a:cxn>
                <a:cxn ang="T12">
                  <a:pos x="T4" y="T5"/>
                </a:cxn>
                <a:cxn ang="T13">
                  <a:pos x="T6" y="T7"/>
                </a:cxn>
                <a:cxn ang="T14">
                  <a:pos x="T8" y="T9"/>
                </a:cxn>
              </a:cxnLst>
              <a:rect l="T15" t="T16" r="T17" b="T18"/>
              <a:pathLst>
                <a:path w="491" h="544">
                  <a:moveTo>
                    <a:pt x="463" y="0"/>
                  </a:moveTo>
                  <a:cubicBezTo>
                    <a:pt x="491" y="136"/>
                    <a:pt x="491" y="109"/>
                    <a:pt x="463" y="334"/>
                  </a:cubicBezTo>
                  <a:cubicBezTo>
                    <a:pt x="461" y="349"/>
                    <a:pt x="445" y="359"/>
                    <a:pt x="438" y="373"/>
                  </a:cubicBezTo>
                  <a:cubicBezTo>
                    <a:pt x="417" y="415"/>
                    <a:pt x="406" y="463"/>
                    <a:pt x="360" y="488"/>
                  </a:cubicBezTo>
                  <a:cubicBezTo>
                    <a:pt x="259" y="544"/>
                    <a:pt x="108" y="540"/>
                    <a:pt x="0" y="540"/>
                  </a:cubicBezTo>
                </a:path>
              </a:pathLst>
            </a:custGeom>
            <a:noFill/>
            <a:ln w="38100" cap="flat" cmpd="sng">
              <a:solidFill>
                <a:srgbClr val="339966"/>
              </a:solidFill>
              <a:prstDash val="solid"/>
              <a:round/>
              <a:headEnd type="none" w="med" len="med"/>
              <a:tailEnd type="arrow" w="med" len="med"/>
            </a:ln>
          </p:spPr>
          <p:txBody>
            <a:bodyPr/>
            <a:lstStyle/>
            <a:p>
              <a:endParaRPr lang="fr-FR"/>
            </a:p>
          </p:txBody>
        </p:sp>
      </p:grpSp>
      <p:grpSp>
        <p:nvGrpSpPr>
          <p:cNvPr id="24" name="Group 69"/>
          <p:cNvGrpSpPr>
            <a:grpSpLocks/>
          </p:cNvGrpSpPr>
          <p:nvPr/>
        </p:nvGrpSpPr>
        <p:grpSpPr bwMode="auto">
          <a:xfrm>
            <a:off x="193675" y="2316163"/>
            <a:ext cx="2176463" cy="877887"/>
            <a:chOff x="122" y="1459"/>
            <a:chExt cx="1371" cy="553"/>
          </a:xfrm>
        </p:grpSpPr>
        <p:sp>
          <p:nvSpPr>
            <p:cNvPr id="25" name="Oval 27" descr="Grand damier"/>
            <p:cNvSpPr>
              <a:spLocks noChangeArrowheads="1"/>
            </p:cNvSpPr>
            <p:nvPr/>
          </p:nvSpPr>
          <p:spPr bwMode="auto">
            <a:xfrm>
              <a:off x="622" y="1622"/>
              <a:ext cx="216" cy="122"/>
            </a:xfrm>
            <a:prstGeom prst="ellipse">
              <a:avLst/>
            </a:prstGeom>
            <a:pattFill prst="lgCheck">
              <a:fgClr>
                <a:srgbClr val="CC9900"/>
              </a:fgClr>
              <a:bgClr>
                <a:srgbClr val="FFFFFF"/>
              </a:bgClr>
            </a:pattFill>
            <a:ln w="38100" algn="ctr">
              <a:solidFill>
                <a:srgbClr val="CC9900"/>
              </a:solidFill>
              <a:round/>
              <a:headEnd/>
              <a:tailEnd/>
            </a:ln>
          </p:spPr>
          <p:txBody>
            <a:bodyPr/>
            <a:lstStyle/>
            <a:p>
              <a:endParaRPr lang="fr-FR"/>
            </a:p>
          </p:txBody>
        </p:sp>
        <p:sp>
          <p:nvSpPr>
            <p:cNvPr id="26" name="Line 28"/>
            <p:cNvSpPr>
              <a:spLocks noChangeShapeType="1"/>
            </p:cNvSpPr>
            <p:nvPr/>
          </p:nvSpPr>
          <p:spPr bwMode="auto">
            <a:xfrm flipH="1">
              <a:off x="431" y="1679"/>
              <a:ext cx="174" cy="0"/>
            </a:xfrm>
            <a:prstGeom prst="line">
              <a:avLst/>
            </a:prstGeom>
            <a:noFill/>
            <a:ln w="38100">
              <a:solidFill>
                <a:srgbClr val="339966"/>
              </a:solidFill>
              <a:round/>
              <a:headEnd/>
              <a:tailEnd type="triangle" w="med" len="med"/>
            </a:ln>
          </p:spPr>
          <p:txBody>
            <a:bodyPr/>
            <a:lstStyle/>
            <a:p>
              <a:endParaRPr lang="fr-FR"/>
            </a:p>
          </p:txBody>
        </p:sp>
        <p:sp>
          <p:nvSpPr>
            <p:cNvPr id="27" name="Text Box 31"/>
            <p:cNvSpPr txBox="1">
              <a:spLocks noChangeArrowheads="1"/>
            </p:cNvSpPr>
            <p:nvPr/>
          </p:nvSpPr>
          <p:spPr bwMode="auto">
            <a:xfrm>
              <a:off x="930" y="1459"/>
              <a:ext cx="390" cy="259"/>
            </a:xfrm>
            <a:prstGeom prst="rect">
              <a:avLst/>
            </a:prstGeom>
            <a:noFill/>
            <a:ln w="38100" algn="ctr">
              <a:noFill/>
              <a:miter lim="800000"/>
              <a:headEnd/>
              <a:tailEnd/>
            </a:ln>
          </p:spPr>
          <p:txBody>
            <a:bodyPr/>
            <a:lstStyle/>
            <a:p>
              <a:r>
                <a:rPr lang="fr-FR" sz="1600" b="1"/>
                <a:t>ATP</a:t>
              </a:r>
            </a:p>
          </p:txBody>
        </p:sp>
        <p:sp>
          <p:nvSpPr>
            <p:cNvPr id="28" name="Text Box 32"/>
            <p:cNvSpPr txBox="1">
              <a:spLocks noChangeArrowheads="1"/>
            </p:cNvSpPr>
            <p:nvPr/>
          </p:nvSpPr>
          <p:spPr bwMode="auto">
            <a:xfrm>
              <a:off x="937" y="1768"/>
              <a:ext cx="556" cy="244"/>
            </a:xfrm>
            <a:prstGeom prst="rect">
              <a:avLst/>
            </a:prstGeom>
            <a:noFill/>
            <a:ln w="38100" algn="ctr">
              <a:noFill/>
              <a:miter lim="800000"/>
              <a:headEnd/>
              <a:tailEnd/>
            </a:ln>
          </p:spPr>
          <p:txBody>
            <a:bodyPr/>
            <a:lstStyle/>
            <a:p>
              <a:r>
                <a:rPr lang="fr-FR" sz="1600" b="1" dirty="0"/>
                <a:t>ADP+Pi</a:t>
              </a:r>
            </a:p>
          </p:txBody>
        </p:sp>
        <p:sp>
          <p:nvSpPr>
            <p:cNvPr id="29" name="AutoShape 33"/>
            <p:cNvSpPr>
              <a:spLocks noChangeArrowheads="1"/>
            </p:cNvSpPr>
            <p:nvPr/>
          </p:nvSpPr>
          <p:spPr bwMode="auto">
            <a:xfrm>
              <a:off x="829" y="1533"/>
              <a:ext cx="158" cy="373"/>
            </a:xfrm>
            <a:prstGeom prst="curvedRightArrow">
              <a:avLst>
                <a:gd name="adj1" fmla="val 5913"/>
                <a:gd name="adj2" fmla="val 53128"/>
                <a:gd name="adj3" fmla="val 33333"/>
              </a:avLst>
            </a:prstGeom>
            <a:solidFill>
              <a:srgbClr val="000000"/>
            </a:solidFill>
            <a:ln w="38100">
              <a:solidFill>
                <a:srgbClr val="000000"/>
              </a:solidFill>
              <a:miter lim="800000"/>
              <a:headEnd/>
              <a:tailEnd/>
            </a:ln>
          </p:spPr>
          <p:txBody>
            <a:bodyPr/>
            <a:lstStyle/>
            <a:p>
              <a:endParaRPr lang="fr-FR"/>
            </a:p>
          </p:txBody>
        </p:sp>
        <p:sp>
          <p:nvSpPr>
            <p:cNvPr id="30" name="Line 35"/>
            <p:cNvSpPr>
              <a:spLocks noChangeShapeType="1"/>
            </p:cNvSpPr>
            <p:nvPr/>
          </p:nvSpPr>
          <p:spPr bwMode="auto">
            <a:xfrm flipH="1" flipV="1">
              <a:off x="821" y="1687"/>
              <a:ext cx="183" cy="8"/>
            </a:xfrm>
            <a:prstGeom prst="line">
              <a:avLst/>
            </a:prstGeom>
            <a:noFill/>
            <a:ln w="38100">
              <a:solidFill>
                <a:srgbClr val="339966"/>
              </a:solidFill>
              <a:round/>
              <a:headEnd/>
              <a:tailEnd type="triangle" w="med" len="med"/>
            </a:ln>
          </p:spPr>
          <p:txBody>
            <a:bodyPr/>
            <a:lstStyle/>
            <a:p>
              <a:endParaRPr lang="fr-FR"/>
            </a:p>
          </p:txBody>
        </p:sp>
        <p:sp>
          <p:nvSpPr>
            <p:cNvPr id="31" name="Text Box 36"/>
            <p:cNvSpPr txBox="1">
              <a:spLocks noChangeArrowheads="1"/>
            </p:cNvSpPr>
            <p:nvPr/>
          </p:nvSpPr>
          <p:spPr bwMode="auto">
            <a:xfrm>
              <a:off x="122" y="1562"/>
              <a:ext cx="381" cy="260"/>
            </a:xfrm>
            <a:prstGeom prst="rect">
              <a:avLst/>
            </a:prstGeom>
            <a:noFill/>
            <a:ln w="38100" algn="ctr">
              <a:noFill/>
              <a:miter lim="800000"/>
              <a:headEnd/>
              <a:tailEnd/>
            </a:ln>
          </p:spPr>
          <p:txBody>
            <a:bodyPr/>
            <a:lstStyle/>
            <a:p>
              <a:r>
                <a:rPr lang="fr-FR" sz="1600" b="1">
                  <a:solidFill>
                    <a:srgbClr val="339966"/>
                  </a:solidFill>
                </a:rPr>
                <a:t>H</a:t>
              </a:r>
              <a:r>
                <a:rPr lang="fr-FR" sz="1600" b="1" baseline="30000">
                  <a:solidFill>
                    <a:srgbClr val="339966"/>
                  </a:solidFill>
                </a:rPr>
                <a:t>+</a:t>
              </a:r>
              <a:endParaRPr lang="fr-FR" sz="1600" b="1"/>
            </a:p>
          </p:txBody>
        </p:sp>
      </p:grpSp>
      <p:grpSp>
        <p:nvGrpSpPr>
          <p:cNvPr id="32" name="Group 71"/>
          <p:cNvGrpSpPr>
            <a:grpSpLocks/>
          </p:cNvGrpSpPr>
          <p:nvPr/>
        </p:nvGrpSpPr>
        <p:grpSpPr bwMode="auto">
          <a:xfrm>
            <a:off x="1908177" y="3500438"/>
            <a:ext cx="1093788" cy="2319337"/>
            <a:chOff x="1202" y="2205"/>
            <a:chExt cx="689" cy="1461"/>
          </a:xfrm>
        </p:grpSpPr>
        <p:sp>
          <p:nvSpPr>
            <p:cNvPr id="33" name="Line 37"/>
            <p:cNvSpPr>
              <a:spLocks noChangeShapeType="1"/>
            </p:cNvSpPr>
            <p:nvPr/>
          </p:nvSpPr>
          <p:spPr bwMode="auto">
            <a:xfrm flipH="1">
              <a:off x="1202" y="2205"/>
              <a:ext cx="209" cy="545"/>
            </a:xfrm>
            <a:prstGeom prst="line">
              <a:avLst/>
            </a:prstGeom>
            <a:noFill/>
            <a:ln w="38100">
              <a:solidFill>
                <a:srgbClr val="FF00FF"/>
              </a:solidFill>
              <a:round/>
              <a:headEnd/>
              <a:tailEnd type="triangle" w="med" len="med"/>
            </a:ln>
          </p:spPr>
          <p:txBody>
            <a:bodyPr/>
            <a:lstStyle/>
            <a:p>
              <a:endParaRPr lang="fr-FR"/>
            </a:p>
          </p:txBody>
        </p:sp>
        <p:sp>
          <p:nvSpPr>
            <p:cNvPr id="36" name="Line 40"/>
            <p:cNvSpPr>
              <a:spLocks noChangeShapeType="1"/>
            </p:cNvSpPr>
            <p:nvPr/>
          </p:nvSpPr>
          <p:spPr bwMode="auto">
            <a:xfrm>
              <a:off x="1402" y="2214"/>
              <a:ext cx="208" cy="536"/>
            </a:xfrm>
            <a:prstGeom prst="line">
              <a:avLst/>
            </a:prstGeom>
            <a:noFill/>
            <a:ln w="38100">
              <a:solidFill>
                <a:srgbClr val="FF00FF"/>
              </a:solidFill>
              <a:round/>
              <a:headEnd/>
              <a:tailEnd type="triangle" w="med" len="med"/>
            </a:ln>
          </p:spPr>
          <p:txBody>
            <a:bodyPr/>
            <a:lstStyle/>
            <a:p>
              <a:endParaRPr lang="fr-FR"/>
            </a:p>
          </p:txBody>
        </p:sp>
        <p:sp>
          <p:nvSpPr>
            <p:cNvPr id="38" name="Line 42"/>
            <p:cNvSpPr>
              <a:spLocks noChangeShapeType="1"/>
            </p:cNvSpPr>
            <p:nvPr/>
          </p:nvSpPr>
          <p:spPr bwMode="auto">
            <a:xfrm flipH="1">
              <a:off x="1610" y="3022"/>
              <a:ext cx="8" cy="454"/>
            </a:xfrm>
            <a:prstGeom prst="line">
              <a:avLst/>
            </a:prstGeom>
            <a:noFill/>
            <a:ln w="38100">
              <a:solidFill>
                <a:srgbClr val="FF00FF"/>
              </a:solidFill>
              <a:round/>
              <a:headEnd/>
              <a:tailEnd type="triangle" w="med" len="med"/>
            </a:ln>
          </p:spPr>
          <p:txBody>
            <a:bodyPr/>
            <a:lstStyle/>
            <a:p>
              <a:endParaRPr lang="fr-FR"/>
            </a:p>
          </p:txBody>
        </p:sp>
        <p:sp>
          <p:nvSpPr>
            <p:cNvPr id="39" name="Line 43"/>
            <p:cNvSpPr>
              <a:spLocks noChangeShapeType="1"/>
            </p:cNvSpPr>
            <p:nvPr/>
          </p:nvSpPr>
          <p:spPr bwMode="auto">
            <a:xfrm>
              <a:off x="1294" y="3009"/>
              <a:ext cx="175" cy="454"/>
            </a:xfrm>
            <a:prstGeom prst="line">
              <a:avLst/>
            </a:prstGeom>
            <a:noFill/>
            <a:ln w="38100">
              <a:solidFill>
                <a:srgbClr val="FF00FF"/>
              </a:solidFill>
              <a:round/>
              <a:headEnd/>
              <a:tailEnd type="triangle" w="med" len="med"/>
            </a:ln>
          </p:spPr>
          <p:txBody>
            <a:bodyPr/>
            <a:lstStyle/>
            <a:p>
              <a:endParaRPr lang="fr-FR"/>
            </a:p>
          </p:txBody>
        </p:sp>
        <p:sp>
          <p:nvSpPr>
            <p:cNvPr id="41" name="Text Box 45"/>
            <p:cNvSpPr txBox="1">
              <a:spLocks noChangeArrowheads="1"/>
            </p:cNvSpPr>
            <p:nvPr/>
          </p:nvSpPr>
          <p:spPr bwMode="auto">
            <a:xfrm>
              <a:off x="1383" y="3430"/>
              <a:ext cx="508" cy="236"/>
            </a:xfrm>
            <a:prstGeom prst="rect">
              <a:avLst/>
            </a:prstGeom>
            <a:noFill/>
            <a:ln w="38100" algn="ctr">
              <a:noFill/>
              <a:miter lim="800000"/>
              <a:headEnd/>
              <a:tailEnd/>
            </a:ln>
          </p:spPr>
          <p:txBody>
            <a:bodyPr/>
            <a:lstStyle/>
            <a:p>
              <a:r>
                <a:rPr lang="fr-FR" sz="1600" b="1" dirty="0">
                  <a:solidFill>
                    <a:srgbClr val="FF00FF"/>
                  </a:solidFill>
                </a:rPr>
                <a:t>AIA</a:t>
              </a:r>
              <a:r>
                <a:rPr lang="fr-FR" sz="1600" b="1" baseline="30000" dirty="0">
                  <a:solidFill>
                    <a:srgbClr val="FF00FF"/>
                  </a:solidFill>
                </a:rPr>
                <a:t>-</a:t>
              </a:r>
              <a:endParaRPr lang="fr-FR" sz="1600" b="1" dirty="0"/>
            </a:p>
          </p:txBody>
        </p:sp>
      </p:grpSp>
      <p:grpSp>
        <p:nvGrpSpPr>
          <p:cNvPr id="42" name="Group 72"/>
          <p:cNvGrpSpPr>
            <a:grpSpLocks/>
          </p:cNvGrpSpPr>
          <p:nvPr/>
        </p:nvGrpSpPr>
        <p:grpSpPr bwMode="auto">
          <a:xfrm>
            <a:off x="368300" y="2819400"/>
            <a:ext cx="1808163" cy="3344863"/>
            <a:chOff x="232" y="1776"/>
            <a:chExt cx="1139" cy="2107"/>
          </a:xfrm>
        </p:grpSpPr>
        <p:sp>
          <p:nvSpPr>
            <p:cNvPr id="43" name="Freeform 46"/>
            <p:cNvSpPr>
              <a:spLocks/>
            </p:cNvSpPr>
            <p:nvPr/>
          </p:nvSpPr>
          <p:spPr bwMode="auto">
            <a:xfrm>
              <a:off x="807" y="3532"/>
              <a:ext cx="564" cy="141"/>
            </a:xfrm>
            <a:custGeom>
              <a:avLst/>
              <a:gdLst>
                <a:gd name="T0" fmla="*/ 875 w 875"/>
                <a:gd name="T1" fmla="*/ 32 h 225"/>
                <a:gd name="T2" fmla="*/ 335 w 875"/>
                <a:gd name="T3" fmla="*/ 32 h 225"/>
                <a:gd name="T4" fmla="*/ 0 w 875"/>
                <a:gd name="T5" fmla="*/ 225 h 225"/>
                <a:gd name="T6" fmla="*/ 0 60000 65536"/>
                <a:gd name="T7" fmla="*/ 0 60000 65536"/>
                <a:gd name="T8" fmla="*/ 0 60000 65536"/>
                <a:gd name="T9" fmla="*/ 0 w 875"/>
                <a:gd name="T10" fmla="*/ 0 h 225"/>
                <a:gd name="T11" fmla="*/ 875 w 875"/>
                <a:gd name="T12" fmla="*/ 225 h 225"/>
              </a:gdLst>
              <a:ahLst/>
              <a:cxnLst>
                <a:cxn ang="T6">
                  <a:pos x="T0" y="T1"/>
                </a:cxn>
                <a:cxn ang="T7">
                  <a:pos x="T2" y="T3"/>
                </a:cxn>
                <a:cxn ang="T8">
                  <a:pos x="T4" y="T5"/>
                </a:cxn>
              </a:cxnLst>
              <a:rect l="T9" t="T10" r="T11" b="T12"/>
              <a:pathLst>
                <a:path w="875" h="225">
                  <a:moveTo>
                    <a:pt x="875" y="32"/>
                  </a:moveTo>
                  <a:cubicBezTo>
                    <a:pt x="678" y="16"/>
                    <a:pt x="481" y="0"/>
                    <a:pt x="335" y="32"/>
                  </a:cubicBezTo>
                  <a:cubicBezTo>
                    <a:pt x="189" y="64"/>
                    <a:pt x="56" y="193"/>
                    <a:pt x="0" y="225"/>
                  </a:cubicBezTo>
                </a:path>
              </a:pathLst>
            </a:custGeom>
            <a:noFill/>
            <a:ln w="38100" cap="flat" cmpd="sng">
              <a:solidFill>
                <a:srgbClr val="FF00FF"/>
              </a:solidFill>
              <a:prstDash val="solid"/>
              <a:round/>
              <a:headEnd type="none" w="med" len="med"/>
              <a:tailEnd type="arrow" w="med" len="med"/>
            </a:ln>
          </p:spPr>
          <p:txBody>
            <a:bodyPr/>
            <a:lstStyle/>
            <a:p>
              <a:endParaRPr lang="fr-FR"/>
            </a:p>
          </p:txBody>
        </p:sp>
        <p:sp>
          <p:nvSpPr>
            <p:cNvPr id="44" name="Freeform 47"/>
            <p:cNvSpPr>
              <a:spLocks/>
            </p:cNvSpPr>
            <p:nvPr/>
          </p:nvSpPr>
          <p:spPr bwMode="auto">
            <a:xfrm>
              <a:off x="232" y="1776"/>
              <a:ext cx="792" cy="1826"/>
            </a:xfrm>
            <a:custGeom>
              <a:avLst/>
              <a:gdLst>
                <a:gd name="T0" fmla="*/ 0 w 1226"/>
                <a:gd name="T1" fmla="*/ 0 h 2895"/>
                <a:gd name="T2" fmla="*/ 386 w 1226"/>
                <a:gd name="T3" fmla="*/ 1157 h 2895"/>
                <a:gd name="T4" fmla="*/ 1106 w 1226"/>
                <a:gd name="T5" fmla="*/ 2610 h 2895"/>
                <a:gd name="T6" fmla="*/ 1106 w 1226"/>
                <a:gd name="T7" fmla="*/ 2867 h 2895"/>
                <a:gd name="T8" fmla="*/ 0 60000 65536"/>
                <a:gd name="T9" fmla="*/ 0 60000 65536"/>
                <a:gd name="T10" fmla="*/ 0 60000 65536"/>
                <a:gd name="T11" fmla="*/ 0 60000 65536"/>
                <a:gd name="T12" fmla="*/ 0 w 1226"/>
                <a:gd name="T13" fmla="*/ 0 h 2895"/>
                <a:gd name="T14" fmla="*/ 1226 w 1226"/>
                <a:gd name="T15" fmla="*/ 2895 h 2895"/>
              </a:gdLst>
              <a:ahLst/>
              <a:cxnLst>
                <a:cxn ang="T8">
                  <a:pos x="T0" y="T1"/>
                </a:cxn>
                <a:cxn ang="T9">
                  <a:pos x="T2" y="T3"/>
                </a:cxn>
                <a:cxn ang="T10">
                  <a:pos x="T4" y="T5"/>
                </a:cxn>
                <a:cxn ang="T11">
                  <a:pos x="T6" y="T7"/>
                </a:cxn>
              </a:cxnLst>
              <a:rect l="T12" t="T13" r="T14" b="T15"/>
              <a:pathLst>
                <a:path w="1226" h="2895">
                  <a:moveTo>
                    <a:pt x="0" y="0"/>
                  </a:moveTo>
                  <a:cubicBezTo>
                    <a:pt x="101" y="361"/>
                    <a:pt x="202" y="722"/>
                    <a:pt x="386" y="1157"/>
                  </a:cubicBezTo>
                  <a:cubicBezTo>
                    <a:pt x="570" y="1592"/>
                    <a:pt x="986" y="2325"/>
                    <a:pt x="1106" y="2610"/>
                  </a:cubicBezTo>
                  <a:cubicBezTo>
                    <a:pt x="1226" y="2895"/>
                    <a:pt x="1106" y="2822"/>
                    <a:pt x="1106" y="2867"/>
                  </a:cubicBezTo>
                </a:path>
              </a:pathLst>
            </a:custGeom>
            <a:noFill/>
            <a:ln w="38100" cap="flat" cmpd="sng">
              <a:solidFill>
                <a:srgbClr val="339966"/>
              </a:solidFill>
              <a:prstDash val="solid"/>
              <a:round/>
              <a:headEnd type="none" w="med" len="med"/>
              <a:tailEnd type="none" w="med" len="med"/>
            </a:ln>
          </p:spPr>
          <p:txBody>
            <a:bodyPr/>
            <a:lstStyle/>
            <a:p>
              <a:endParaRPr lang="fr-FR"/>
            </a:p>
          </p:txBody>
        </p:sp>
        <p:sp>
          <p:nvSpPr>
            <p:cNvPr id="45" name="Text Box 48"/>
            <p:cNvSpPr txBox="1">
              <a:spLocks noChangeArrowheads="1"/>
            </p:cNvSpPr>
            <p:nvPr/>
          </p:nvSpPr>
          <p:spPr bwMode="auto">
            <a:xfrm>
              <a:off x="395" y="3647"/>
              <a:ext cx="574" cy="236"/>
            </a:xfrm>
            <a:prstGeom prst="rect">
              <a:avLst/>
            </a:prstGeom>
            <a:noFill/>
            <a:ln w="38100" algn="ctr">
              <a:noFill/>
              <a:miter lim="800000"/>
              <a:headEnd/>
              <a:tailEnd/>
            </a:ln>
          </p:spPr>
          <p:txBody>
            <a:bodyPr/>
            <a:lstStyle/>
            <a:p>
              <a:r>
                <a:rPr lang="fr-FR" sz="1600" b="1">
                  <a:solidFill>
                    <a:srgbClr val="FF00FF"/>
                  </a:solidFill>
                </a:rPr>
                <a:t>AIAH</a:t>
              </a:r>
              <a:endParaRPr lang="fr-FR" sz="1600" b="1"/>
            </a:p>
          </p:txBody>
        </p:sp>
      </p:grpSp>
      <p:grpSp>
        <p:nvGrpSpPr>
          <p:cNvPr id="46" name="Group 66"/>
          <p:cNvGrpSpPr>
            <a:grpSpLocks/>
          </p:cNvGrpSpPr>
          <p:nvPr/>
        </p:nvGrpSpPr>
        <p:grpSpPr bwMode="auto">
          <a:xfrm>
            <a:off x="2627313" y="260350"/>
            <a:ext cx="6010276" cy="2793999"/>
            <a:chOff x="1655" y="164"/>
            <a:chExt cx="3786" cy="1760"/>
          </a:xfrm>
        </p:grpSpPr>
        <p:sp>
          <p:nvSpPr>
            <p:cNvPr id="47" name="Text Box 50"/>
            <p:cNvSpPr txBox="1">
              <a:spLocks noChangeArrowheads="1"/>
            </p:cNvSpPr>
            <p:nvPr/>
          </p:nvSpPr>
          <p:spPr bwMode="auto">
            <a:xfrm>
              <a:off x="2245" y="1616"/>
              <a:ext cx="715" cy="308"/>
            </a:xfrm>
            <a:prstGeom prst="rect">
              <a:avLst/>
            </a:prstGeom>
            <a:noFill/>
            <a:ln w="38100" algn="ctr">
              <a:noFill/>
              <a:miter lim="800000"/>
              <a:headEnd/>
              <a:tailEnd/>
            </a:ln>
          </p:spPr>
          <p:txBody>
            <a:bodyPr/>
            <a:lstStyle/>
            <a:p>
              <a:r>
                <a:rPr lang="fr-FR" sz="1600" b="1" dirty="0">
                  <a:solidFill>
                    <a:srgbClr val="FF9900"/>
                  </a:solidFill>
                </a:rPr>
                <a:t>pH=5,5</a:t>
              </a:r>
              <a:endParaRPr lang="fr-FR" sz="1600" b="1" dirty="0"/>
            </a:p>
          </p:txBody>
        </p:sp>
        <p:sp>
          <p:nvSpPr>
            <p:cNvPr id="48" name="Text Box 51"/>
            <p:cNvSpPr txBox="1">
              <a:spLocks noChangeArrowheads="1"/>
            </p:cNvSpPr>
            <p:nvPr/>
          </p:nvSpPr>
          <p:spPr bwMode="auto">
            <a:xfrm>
              <a:off x="1655" y="1616"/>
              <a:ext cx="541" cy="307"/>
            </a:xfrm>
            <a:prstGeom prst="rect">
              <a:avLst/>
            </a:prstGeom>
            <a:noFill/>
            <a:ln w="38100" algn="ctr">
              <a:noFill/>
              <a:miter lim="800000"/>
              <a:headEnd/>
              <a:tailEnd/>
            </a:ln>
          </p:spPr>
          <p:txBody>
            <a:bodyPr/>
            <a:lstStyle/>
            <a:p>
              <a:r>
                <a:rPr lang="fr-FR" sz="1600" b="1" dirty="0" smtClean="0">
                  <a:solidFill>
                    <a:srgbClr val="FF9900"/>
                  </a:solidFill>
                </a:rPr>
                <a:t>pH=7,4</a:t>
              </a:r>
              <a:endParaRPr lang="fr-FR" sz="1600" b="1" dirty="0"/>
            </a:p>
          </p:txBody>
        </p:sp>
        <p:sp>
          <p:nvSpPr>
            <p:cNvPr id="49" name="Text Box 58"/>
            <p:cNvSpPr txBox="1">
              <a:spLocks noChangeArrowheads="1"/>
            </p:cNvSpPr>
            <p:nvPr/>
          </p:nvSpPr>
          <p:spPr bwMode="auto">
            <a:xfrm>
              <a:off x="2562" y="164"/>
              <a:ext cx="2879" cy="931"/>
            </a:xfrm>
            <a:prstGeom prst="rect">
              <a:avLst/>
            </a:prstGeom>
            <a:noFill/>
            <a:ln w="9525">
              <a:noFill/>
              <a:miter lim="800000"/>
              <a:headEnd/>
              <a:tailEnd/>
            </a:ln>
          </p:spPr>
          <p:txBody>
            <a:bodyPr wrap="square">
              <a:spAutoFit/>
            </a:bodyPr>
            <a:lstStyle/>
            <a:p>
              <a:pPr>
                <a:spcBef>
                  <a:spcPct val="50000"/>
                </a:spcBef>
              </a:pPr>
              <a:r>
                <a:rPr lang="fr-FR" dirty="0" smtClean="0"/>
                <a:t>AIA: </a:t>
              </a:r>
              <a:r>
                <a:rPr lang="fr-FR" dirty="0" err="1" smtClean="0"/>
                <a:t>pKa</a:t>
              </a:r>
              <a:r>
                <a:rPr lang="fr-FR" dirty="0" smtClean="0"/>
                <a:t> </a:t>
              </a:r>
              <a:r>
                <a:rPr lang="fr-FR" dirty="0"/>
                <a:t>= </a:t>
              </a:r>
              <a:r>
                <a:rPr lang="fr-FR" dirty="0" smtClean="0"/>
                <a:t>4.8 </a:t>
              </a:r>
              <a:r>
                <a:rPr lang="fr-FR" dirty="0" smtClean="0">
                  <a:sym typeface="Symbol"/>
                </a:rPr>
                <a:t> sous forme </a:t>
              </a:r>
              <a:r>
                <a:rPr lang="fr-FR" dirty="0" smtClean="0">
                  <a:solidFill>
                    <a:srgbClr val="FF00FF"/>
                  </a:solidFill>
                </a:rPr>
                <a:t>AIA</a:t>
              </a:r>
              <a:r>
                <a:rPr lang="fr-FR" baseline="30000" dirty="0" smtClean="0">
                  <a:solidFill>
                    <a:srgbClr val="FF00FF"/>
                  </a:solidFill>
                </a:rPr>
                <a:t>- </a:t>
              </a:r>
              <a:r>
                <a:rPr lang="fr-FR" dirty="0" smtClean="0">
                  <a:sym typeface="Symbol"/>
                </a:rPr>
                <a:t> quand pH7 sinon sous forme </a:t>
              </a:r>
              <a:r>
                <a:rPr lang="fr-FR" dirty="0" err="1" smtClean="0">
                  <a:sym typeface="Symbol"/>
                </a:rPr>
                <a:t>protonée</a:t>
              </a:r>
              <a:r>
                <a:rPr lang="fr-FR" dirty="0" smtClean="0">
                  <a:sym typeface="Symbol"/>
                </a:rPr>
                <a:t> AIAH</a:t>
              </a:r>
            </a:p>
            <a:p>
              <a:pPr>
                <a:spcBef>
                  <a:spcPct val="50000"/>
                </a:spcBef>
              </a:pPr>
              <a:r>
                <a:rPr lang="fr-FR" dirty="0" smtClean="0">
                  <a:sym typeface="Symbol"/>
                </a:rPr>
                <a:t>AIAH lipophile/diffuse à travers la mb≠</a:t>
              </a:r>
              <a:r>
                <a:rPr lang="fr-FR" dirty="0" smtClean="0">
                  <a:solidFill>
                    <a:srgbClr val="FF00FF"/>
                  </a:solidFill>
                </a:rPr>
                <a:t> AIA</a:t>
              </a:r>
              <a:r>
                <a:rPr lang="fr-FR" baseline="30000" dirty="0" smtClean="0">
                  <a:solidFill>
                    <a:srgbClr val="FF00FF"/>
                  </a:solidFill>
                </a:rPr>
                <a:t>-</a:t>
              </a:r>
              <a:endParaRPr lang="fr-FR" dirty="0" smtClean="0"/>
            </a:p>
            <a:p>
              <a:pPr>
                <a:spcBef>
                  <a:spcPct val="50000"/>
                </a:spcBef>
              </a:pPr>
              <a:endParaRPr lang="fr-FR" b="1" dirty="0"/>
            </a:p>
          </p:txBody>
        </p:sp>
      </p:grpSp>
      <p:sp>
        <p:nvSpPr>
          <p:cNvPr id="50" name="Text Box 61"/>
          <p:cNvSpPr txBox="1">
            <a:spLocks noChangeArrowheads="1"/>
          </p:cNvSpPr>
          <p:nvPr/>
        </p:nvSpPr>
        <p:spPr bwMode="auto">
          <a:xfrm>
            <a:off x="2251075" y="5942013"/>
            <a:ext cx="6892925" cy="915987"/>
          </a:xfrm>
          <a:prstGeom prst="rect">
            <a:avLst/>
          </a:prstGeom>
          <a:noFill/>
          <a:ln w="9525">
            <a:noFill/>
            <a:miter lim="800000"/>
            <a:headEnd/>
            <a:tailEnd/>
          </a:ln>
        </p:spPr>
        <p:txBody>
          <a:bodyPr>
            <a:spAutoFit/>
          </a:bodyPr>
          <a:lstStyle/>
          <a:p>
            <a:pPr algn="ctr">
              <a:spcBef>
                <a:spcPct val="50000"/>
              </a:spcBef>
            </a:pPr>
            <a:r>
              <a:rPr lang="fr-FR" b="1" dirty="0">
                <a:solidFill>
                  <a:srgbClr val="A50021"/>
                </a:solidFill>
              </a:rPr>
              <a:t>Une fois ressortie de la cellule, soit l’auxine y retourne, soit elle entre dans la cellule suivante, et ainsi de suite jusqu’aux racines.</a:t>
            </a:r>
          </a:p>
        </p:txBody>
      </p:sp>
      <p:grpSp>
        <p:nvGrpSpPr>
          <p:cNvPr id="51" name="Group 70"/>
          <p:cNvGrpSpPr>
            <a:grpSpLocks/>
          </p:cNvGrpSpPr>
          <p:nvPr/>
        </p:nvGrpSpPr>
        <p:grpSpPr bwMode="auto">
          <a:xfrm>
            <a:off x="1835696" y="4437114"/>
            <a:ext cx="6638925" cy="850900"/>
            <a:chOff x="988" y="2797"/>
            <a:chExt cx="4182" cy="536"/>
          </a:xfrm>
        </p:grpSpPr>
        <p:sp>
          <p:nvSpPr>
            <p:cNvPr id="52" name="AutoShape 20" descr="Diagonales larges vers le haut"/>
            <p:cNvSpPr>
              <a:spLocks noChangeArrowheads="1"/>
            </p:cNvSpPr>
            <p:nvPr/>
          </p:nvSpPr>
          <p:spPr bwMode="auto">
            <a:xfrm>
              <a:off x="988" y="2798"/>
              <a:ext cx="108" cy="186"/>
            </a:xfrm>
            <a:prstGeom prst="bevel">
              <a:avLst>
                <a:gd name="adj" fmla="val 12500"/>
              </a:avLst>
            </a:prstGeom>
            <a:solidFill>
              <a:srgbClr val="612F73"/>
            </a:solidFill>
            <a:ln w="38100">
              <a:solidFill>
                <a:srgbClr val="800080"/>
              </a:solidFill>
              <a:miter lim="800000"/>
              <a:headEnd/>
              <a:tailEnd/>
            </a:ln>
          </p:spPr>
          <p:txBody>
            <a:bodyPr/>
            <a:lstStyle/>
            <a:p>
              <a:endParaRPr lang="fr-FR"/>
            </a:p>
          </p:txBody>
        </p:sp>
        <p:sp>
          <p:nvSpPr>
            <p:cNvPr id="55" name="AutoShape 23" descr="Diagonales larges vers le haut"/>
            <p:cNvSpPr>
              <a:spLocks noChangeArrowheads="1"/>
            </p:cNvSpPr>
            <p:nvPr/>
          </p:nvSpPr>
          <p:spPr bwMode="auto">
            <a:xfrm>
              <a:off x="1396" y="2797"/>
              <a:ext cx="108" cy="187"/>
            </a:xfrm>
            <a:prstGeom prst="bevel">
              <a:avLst>
                <a:gd name="adj" fmla="val 12500"/>
              </a:avLst>
            </a:prstGeom>
            <a:solidFill>
              <a:srgbClr val="612F73"/>
            </a:solidFill>
            <a:ln w="38100">
              <a:solidFill>
                <a:srgbClr val="800080"/>
              </a:solidFill>
              <a:miter lim="800000"/>
              <a:headEnd/>
              <a:tailEnd/>
            </a:ln>
          </p:spPr>
          <p:txBody>
            <a:bodyPr/>
            <a:lstStyle/>
            <a:p>
              <a:endParaRPr lang="fr-FR"/>
            </a:p>
          </p:txBody>
        </p:sp>
        <p:sp>
          <p:nvSpPr>
            <p:cNvPr id="56" name="Text Box 62"/>
            <p:cNvSpPr txBox="1">
              <a:spLocks noChangeArrowheads="1"/>
            </p:cNvSpPr>
            <p:nvPr/>
          </p:nvSpPr>
          <p:spPr bwMode="auto">
            <a:xfrm>
              <a:off x="2077" y="2842"/>
              <a:ext cx="3093" cy="491"/>
            </a:xfrm>
            <a:prstGeom prst="rect">
              <a:avLst/>
            </a:prstGeom>
            <a:noFill/>
            <a:ln w="9525">
              <a:noFill/>
              <a:miter lim="800000"/>
              <a:headEnd/>
              <a:tailEnd/>
            </a:ln>
          </p:spPr>
          <p:txBody>
            <a:bodyPr>
              <a:spAutoFit/>
            </a:bodyPr>
            <a:lstStyle/>
            <a:p>
              <a:pPr>
                <a:spcBef>
                  <a:spcPct val="50000"/>
                </a:spcBef>
              </a:pPr>
              <a:r>
                <a:rPr lang="fr-FR" b="1" dirty="0">
                  <a:solidFill>
                    <a:srgbClr val="800080"/>
                  </a:solidFill>
                </a:rPr>
                <a:t>Transporteurs protéiques d’auxine ionisée</a:t>
              </a:r>
            </a:p>
            <a:p>
              <a:pPr>
                <a:spcBef>
                  <a:spcPct val="50000"/>
                </a:spcBef>
              </a:pPr>
              <a:r>
                <a:rPr lang="fr-FR" b="1" dirty="0">
                  <a:solidFill>
                    <a:srgbClr val="800080"/>
                  </a:solidFill>
                </a:rPr>
                <a:t>(présents à un seul pôle</a:t>
              </a:r>
              <a:r>
                <a:rPr lang="fr-FR" b="1" dirty="0" smtClean="0">
                  <a:solidFill>
                    <a:srgbClr val="800080"/>
                  </a:solidFill>
                </a:rPr>
                <a:t>) = transporteurs d’efflux</a:t>
              </a:r>
              <a:endParaRPr lang="fr-FR" b="1" dirty="0">
                <a:solidFill>
                  <a:srgbClr val="800080"/>
                </a:solidFill>
              </a:endParaRPr>
            </a:p>
          </p:txBody>
        </p:sp>
        <p:sp>
          <p:nvSpPr>
            <p:cNvPr id="57" name="Line 63"/>
            <p:cNvSpPr>
              <a:spLocks noChangeShapeType="1"/>
            </p:cNvSpPr>
            <p:nvPr/>
          </p:nvSpPr>
          <p:spPr bwMode="auto">
            <a:xfrm flipH="1" flipV="1">
              <a:off x="1623" y="2933"/>
              <a:ext cx="454" cy="0"/>
            </a:xfrm>
            <a:prstGeom prst="line">
              <a:avLst/>
            </a:prstGeom>
            <a:noFill/>
            <a:ln w="38100">
              <a:solidFill>
                <a:srgbClr val="800080"/>
              </a:solidFill>
              <a:round/>
              <a:headEnd/>
              <a:tailEnd type="triangle" w="med" len="med"/>
            </a:ln>
          </p:spPr>
          <p:txBody>
            <a:bodyPr/>
            <a:lstStyle/>
            <a:p>
              <a:endParaRPr lang="fr-FR"/>
            </a:p>
          </p:txBody>
        </p:sp>
      </p:grpSp>
      <p:cxnSp>
        <p:nvCxnSpPr>
          <p:cNvPr id="59" name="Connecteur droit avec flèche 58"/>
          <p:cNvCxnSpPr>
            <a:stCxn id="10" idx="3"/>
          </p:cNvCxnSpPr>
          <p:nvPr/>
        </p:nvCxnSpPr>
        <p:spPr>
          <a:xfrm>
            <a:off x="3470275" y="3282951"/>
            <a:ext cx="453653" cy="2033"/>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eur droit avec flèche 60"/>
          <p:cNvCxnSpPr/>
          <p:nvPr/>
        </p:nvCxnSpPr>
        <p:spPr>
          <a:xfrm>
            <a:off x="3203848" y="3573016"/>
            <a:ext cx="72008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Box 52"/>
          <p:cNvSpPr txBox="1">
            <a:spLocks noChangeArrowheads="1"/>
          </p:cNvSpPr>
          <p:nvPr/>
        </p:nvSpPr>
        <p:spPr bwMode="auto">
          <a:xfrm>
            <a:off x="3995936" y="3397051"/>
            <a:ext cx="2322686" cy="608013"/>
          </a:xfrm>
          <a:prstGeom prst="rect">
            <a:avLst/>
          </a:prstGeom>
          <a:noFill/>
          <a:ln w="38100" algn="ctr">
            <a:noFill/>
            <a:miter lim="800000"/>
            <a:headEnd/>
            <a:tailEnd/>
          </a:ln>
        </p:spPr>
        <p:txBody>
          <a:bodyPr/>
          <a:lstStyle/>
          <a:p>
            <a:r>
              <a:rPr lang="fr-FR" sz="1600" dirty="0" smtClean="0"/>
              <a:t>cytoplasme</a:t>
            </a:r>
            <a:endParaRPr lang="fr-FR" sz="1600" dirty="0"/>
          </a:p>
        </p:txBody>
      </p:sp>
      <p:sp>
        <p:nvSpPr>
          <p:cNvPr id="64" name="Rectangle 63"/>
          <p:cNvSpPr/>
          <p:nvPr/>
        </p:nvSpPr>
        <p:spPr>
          <a:xfrm>
            <a:off x="179512" y="116632"/>
            <a:ext cx="2901756" cy="369332"/>
          </a:xfrm>
          <a:prstGeom prst="rect">
            <a:avLst/>
          </a:prstGeom>
        </p:spPr>
        <p:txBody>
          <a:bodyPr wrap="none">
            <a:spAutoFit/>
          </a:bodyPr>
          <a:lstStyle/>
          <a:p>
            <a:r>
              <a:rPr lang="fr-FR" b="1" dirty="0" smtClean="0"/>
              <a:t>Le transport actif de l’auxine</a:t>
            </a:r>
            <a:endParaRPr lang="fr-FR" b="1" dirty="0"/>
          </a:p>
        </p:txBody>
      </p:sp>
      <p:grpSp>
        <p:nvGrpSpPr>
          <p:cNvPr id="69" name="Groupe 68"/>
          <p:cNvGrpSpPr/>
          <p:nvPr/>
        </p:nvGrpSpPr>
        <p:grpSpPr>
          <a:xfrm>
            <a:off x="2483768" y="1340768"/>
            <a:ext cx="6408712" cy="1080120"/>
            <a:chOff x="2483768" y="1340768"/>
            <a:chExt cx="6408712" cy="1080120"/>
          </a:xfrm>
        </p:grpSpPr>
        <p:sp>
          <p:nvSpPr>
            <p:cNvPr id="65" name="AutoShape 23" descr="Diagonales larges vers le haut"/>
            <p:cNvSpPr>
              <a:spLocks noChangeArrowheads="1"/>
            </p:cNvSpPr>
            <p:nvPr/>
          </p:nvSpPr>
          <p:spPr bwMode="auto">
            <a:xfrm>
              <a:off x="2483768" y="1844824"/>
              <a:ext cx="171450" cy="296862"/>
            </a:xfrm>
            <a:prstGeom prst="bevel">
              <a:avLst>
                <a:gd name="adj" fmla="val 12500"/>
              </a:avLst>
            </a:prstGeom>
            <a:solidFill>
              <a:srgbClr val="FF0000"/>
            </a:solidFill>
            <a:ln w="38100">
              <a:solidFill>
                <a:srgbClr val="FF0000"/>
              </a:solidFill>
              <a:miter lim="800000"/>
              <a:headEnd/>
              <a:tailEnd/>
            </a:ln>
          </p:spPr>
          <p:txBody>
            <a:bodyPr/>
            <a:lstStyle/>
            <a:p>
              <a:endParaRPr lang="fr-FR"/>
            </a:p>
          </p:txBody>
        </p:sp>
        <p:cxnSp>
          <p:nvCxnSpPr>
            <p:cNvPr id="67" name="Connecteur droit avec flèche 66"/>
            <p:cNvCxnSpPr/>
            <p:nvPr/>
          </p:nvCxnSpPr>
          <p:spPr>
            <a:xfrm>
              <a:off x="2555776" y="1556792"/>
              <a:ext cx="0" cy="8640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Text Box 62"/>
            <p:cNvSpPr txBox="1">
              <a:spLocks noChangeArrowheads="1"/>
            </p:cNvSpPr>
            <p:nvPr/>
          </p:nvSpPr>
          <p:spPr bwMode="auto">
            <a:xfrm>
              <a:off x="2699792" y="1340768"/>
              <a:ext cx="6192688" cy="369332"/>
            </a:xfrm>
            <a:prstGeom prst="rect">
              <a:avLst/>
            </a:prstGeom>
            <a:noFill/>
            <a:ln w="9525">
              <a:noFill/>
              <a:miter lim="800000"/>
              <a:headEnd/>
              <a:tailEnd/>
            </a:ln>
          </p:spPr>
          <p:txBody>
            <a:bodyPr wrap="square">
              <a:spAutoFit/>
            </a:bodyPr>
            <a:lstStyle/>
            <a:p>
              <a:pPr>
                <a:spcBef>
                  <a:spcPct val="50000"/>
                </a:spcBef>
              </a:pPr>
              <a:r>
                <a:rPr lang="fr-FR" b="1" dirty="0">
                  <a:solidFill>
                    <a:srgbClr val="FF0000"/>
                  </a:solidFill>
                </a:rPr>
                <a:t>Transporteurs protéiques </a:t>
              </a:r>
              <a:r>
                <a:rPr lang="fr-FR" b="1" dirty="0" smtClean="0">
                  <a:solidFill>
                    <a:srgbClr val="FF0000"/>
                  </a:solidFill>
                </a:rPr>
                <a:t>d’influx : contrôle l’entrée de l’auxine</a:t>
              </a:r>
              <a:endParaRPr lang="fr-FR" b="1"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22429"/>
            <a:ext cx="7776864" cy="646331"/>
          </a:xfrm>
          <a:prstGeom prst="rect">
            <a:avLst/>
          </a:prstGeom>
          <a:solidFill>
            <a:srgbClr val="FF33CC"/>
          </a:solidFill>
        </p:spPr>
        <p:txBody>
          <a:bodyPr wrap="square">
            <a:spAutoFit/>
          </a:bodyPr>
          <a:lstStyle/>
          <a:p>
            <a:r>
              <a:rPr lang="fr-FR" dirty="0" err="1" smtClean="0">
                <a:solidFill>
                  <a:schemeClr val="bg1"/>
                </a:solidFill>
              </a:rPr>
              <a:t>Qd</a:t>
            </a:r>
            <a:r>
              <a:rPr lang="fr-FR" dirty="0" smtClean="0">
                <a:solidFill>
                  <a:schemeClr val="bg1"/>
                </a:solidFill>
              </a:rPr>
              <a:t> la [auxine] extracellulaire est élevée : auxine entre par </a:t>
            </a:r>
            <a:r>
              <a:rPr lang="fr-FR" b="1" dirty="0" smtClean="0">
                <a:solidFill>
                  <a:schemeClr val="bg1"/>
                </a:solidFill>
              </a:rPr>
              <a:t>diffusion</a:t>
            </a:r>
            <a:r>
              <a:rPr lang="fr-FR" dirty="0" smtClean="0">
                <a:solidFill>
                  <a:schemeClr val="bg1"/>
                </a:solidFill>
              </a:rPr>
              <a:t> ou par les </a:t>
            </a:r>
            <a:r>
              <a:rPr lang="fr-FR" b="1" dirty="0" smtClean="0">
                <a:solidFill>
                  <a:schemeClr val="bg1"/>
                </a:solidFill>
              </a:rPr>
              <a:t>transporteurs d’influx</a:t>
            </a:r>
            <a:endParaRPr lang="fr-FR" b="1" dirty="0">
              <a:solidFill>
                <a:schemeClr val="bg1"/>
              </a:solidFill>
            </a:endParaRPr>
          </a:p>
        </p:txBody>
      </p:sp>
      <p:sp>
        <p:nvSpPr>
          <p:cNvPr id="4" name="Rectangle 3"/>
          <p:cNvSpPr/>
          <p:nvPr/>
        </p:nvSpPr>
        <p:spPr>
          <a:xfrm>
            <a:off x="0" y="1486525"/>
            <a:ext cx="7776864" cy="646331"/>
          </a:xfrm>
          <a:prstGeom prst="rect">
            <a:avLst/>
          </a:prstGeom>
          <a:solidFill>
            <a:srgbClr val="92D050"/>
          </a:solidFill>
        </p:spPr>
        <p:txBody>
          <a:bodyPr wrap="square">
            <a:spAutoFit/>
          </a:bodyPr>
          <a:lstStyle/>
          <a:p>
            <a:r>
              <a:rPr lang="fr-FR" dirty="0" err="1" smtClean="0">
                <a:solidFill>
                  <a:schemeClr val="bg1"/>
                </a:solidFill>
              </a:rPr>
              <a:t>Qd</a:t>
            </a:r>
            <a:r>
              <a:rPr lang="fr-FR" dirty="0" smtClean="0">
                <a:solidFill>
                  <a:schemeClr val="bg1"/>
                </a:solidFill>
              </a:rPr>
              <a:t> la [auxine] extracellulaire est faible : la </a:t>
            </a:r>
            <a:r>
              <a:rPr lang="fr-FR" b="1" dirty="0" smtClean="0">
                <a:solidFill>
                  <a:schemeClr val="bg1"/>
                </a:solidFill>
              </a:rPr>
              <a:t>diffusion</a:t>
            </a:r>
            <a:r>
              <a:rPr lang="fr-FR" dirty="0" smtClean="0">
                <a:solidFill>
                  <a:schemeClr val="bg1"/>
                </a:solidFill>
              </a:rPr>
              <a:t> est négligeable </a:t>
            </a:r>
            <a:r>
              <a:rPr lang="fr-FR" dirty="0" smtClean="0">
                <a:solidFill>
                  <a:schemeClr val="bg1"/>
                </a:solidFill>
                <a:sym typeface="Symbol"/>
              </a:rPr>
              <a:t></a:t>
            </a:r>
            <a:r>
              <a:rPr lang="fr-FR" b="1" dirty="0" smtClean="0">
                <a:solidFill>
                  <a:schemeClr val="bg1"/>
                </a:solidFill>
              </a:rPr>
              <a:t>rôle essentiel des</a:t>
            </a:r>
            <a:r>
              <a:rPr lang="fr-FR" dirty="0" smtClean="0">
                <a:solidFill>
                  <a:schemeClr val="bg1"/>
                </a:solidFill>
                <a:sym typeface="Symbol"/>
              </a:rPr>
              <a:t> </a:t>
            </a:r>
            <a:r>
              <a:rPr lang="fr-FR" b="1" dirty="0" smtClean="0">
                <a:solidFill>
                  <a:schemeClr val="bg1"/>
                </a:solidFill>
              </a:rPr>
              <a:t>transporteurs d’influx pour drainer l’auxine vers </a:t>
            </a:r>
            <a:r>
              <a:rPr lang="fr-FR" b="1" dirty="0" err="1" smtClean="0">
                <a:solidFill>
                  <a:schemeClr val="bg1"/>
                </a:solidFill>
              </a:rPr>
              <a:t>qq</a:t>
            </a:r>
            <a:r>
              <a:rPr lang="fr-FR" b="1" dirty="0" smtClean="0">
                <a:solidFill>
                  <a:schemeClr val="bg1"/>
                </a:solidFill>
              </a:rPr>
              <a:t> cellules</a:t>
            </a:r>
            <a:endParaRPr lang="fr-FR" b="1" dirty="0">
              <a:solidFill>
                <a:schemeClr val="bg1"/>
              </a:solidFill>
            </a:endParaRPr>
          </a:p>
        </p:txBody>
      </p:sp>
      <p:sp>
        <p:nvSpPr>
          <p:cNvPr id="5" name="Rectangle 4"/>
          <p:cNvSpPr/>
          <p:nvPr/>
        </p:nvSpPr>
        <p:spPr>
          <a:xfrm>
            <a:off x="539552" y="3284984"/>
            <a:ext cx="8136904" cy="1477328"/>
          </a:xfrm>
          <a:prstGeom prst="rect">
            <a:avLst/>
          </a:prstGeom>
          <a:solidFill>
            <a:schemeClr val="accent5">
              <a:lumMod val="20000"/>
              <a:lumOff val="80000"/>
            </a:schemeClr>
          </a:solidFill>
        </p:spPr>
        <p:txBody>
          <a:bodyPr wrap="square">
            <a:spAutoFit/>
          </a:bodyPr>
          <a:lstStyle/>
          <a:p>
            <a:r>
              <a:rPr lang="fr-FR" dirty="0" smtClean="0"/>
              <a:t>Les transporteurs d’efflux apparaît + complexe encore. Joue un rôle essentiel dans</a:t>
            </a:r>
          </a:p>
          <a:p>
            <a:pPr>
              <a:buFont typeface="Wingdings" pitchFamily="2" charset="2"/>
              <a:buChar char="§"/>
            </a:pPr>
            <a:r>
              <a:rPr lang="fr-FR" dirty="0" smtClean="0"/>
              <a:t> l’</a:t>
            </a:r>
            <a:r>
              <a:rPr lang="fr-FR" b="1" dirty="0" smtClean="0"/>
              <a:t>homéostasie </a:t>
            </a:r>
          </a:p>
          <a:p>
            <a:pPr>
              <a:buFont typeface="Wingdings" pitchFamily="2" charset="2"/>
              <a:buChar char="§"/>
            </a:pPr>
            <a:r>
              <a:rPr lang="fr-FR" dirty="0" smtClean="0"/>
              <a:t> l’établissement de </a:t>
            </a:r>
            <a:r>
              <a:rPr lang="fr-FR" b="1" dirty="0" smtClean="0"/>
              <a:t>gradients de concentration localisés</a:t>
            </a:r>
          </a:p>
          <a:p>
            <a:pPr>
              <a:buFont typeface="Wingdings" pitchFamily="2" charset="2"/>
              <a:buChar char="§"/>
            </a:pPr>
            <a:r>
              <a:rPr lang="fr-FR" dirty="0" smtClean="0"/>
              <a:t> le </a:t>
            </a:r>
            <a:r>
              <a:rPr lang="fr-FR" b="1" dirty="0" smtClean="0"/>
              <a:t>transport à longue distance de l’auxine</a:t>
            </a:r>
            <a:r>
              <a:rPr lang="fr-FR" dirty="0" smtClean="0"/>
              <a:t>, des lieux de synthèse </a:t>
            </a:r>
            <a:r>
              <a:rPr lang="fr-FR" dirty="0" err="1" smtClean="0"/>
              <a:t>ds</a:t>
            </a:r>
            <a:r>
              <a:rPr lang="fr-FR" dirty="0" smtClean="0"/>
              <a:t> la région apicale vers les racines </a:t>
            </a:r>
          </a:p>
        </p:txBody>
      </p:sp>
      <p:sp>
        <p:nvSpPr>
          <p:cNvPr id="6" name="Rectangle 5"/>
          <p:cNvSpPr/>
          <p:nvPr/>
        </p:nvSpPr>
        <p:spPr>
          <a:xfrm>
            <a:off x="539552" y="4941168"/>
            <a:ext cx="8136904" cy="923330"/>
          </a:xfrm>
          <a:prstGeom prst="rect">
            <a:avLst/>
          </a:prstGeom>
          <a:solidFill>
            <a:srgbClr val="00B0F0"/>
          </a:solidFill>
        </p:spPr>
        <p:txBody>
          <a:bodyPr wrap="square">
            <a:spAutoFit/>
          </a:bodyPr>
          <a:lstStyle/>
          <a:p>
            <a:r>
              <a:rPr lang="fr-FR" dirty="0" smtClean="0">
                <a:solidFill>
                  <a:schemeClr val="bg1"/>
                </a:solidFill>
              </a:rPr>
              <a:t>L’activité des transporteurs d’efflux est modulée par </a:t>
            </a:r>
            <a:r>
              <a:rPr lang="fr-FR" b="1" dirty="0" smtClean="0">
                <a:solidFill>
                  <a:schemeClr val="bg1"/>
                </a:solidFill>
              </a:rPr>
              <a:t>phosphorylation</a:t>
            </a:r>
          </a:p>
          <a:p>
            <a:r>
              <a:rPr lang="fr-FR" dirty="0" smtClean="0">
                <a:solidFill>
                  <a:schemeClr val="bg1"/>
                </a:solidFill>
              </a:rPr>
              <a:t>Ms la cible protéique de cette </a:t>
            </a:r>
            <a:r>
              <a:rPr lang="fr-FR" b="1" dirty="0" smtClean="0">
                <a:solidFill>
                  <a:schemeClr val="bg1"/>
                </a:solidFill>
              </a:rPr>
              <a:t>régulation post traductionnelle </a:t>
            </a:r>
            <a:r>
              <a:rPr lang="fr-FR" dirty="0" smtClean="0">
                <a:solidFill>
                  <a:schemeClr val="bg1"/>
                </a:solidFill>
              </a:rPr>
              <a:t>n’est</a:t>
            </a:r>
            <a:r>
              <a:rPr lang="fr-FR" b="1" dirty="0" smtClean="0">
                <a:solidFill>
                  <a:schemeClr val="bg1"/>
                </a:solidFill>
              </a:rPr>
              <a:t> </a:t>
            </a:r>
            <a:r>
              <a:rPr lang="fr-FR" dirty="0" smtClean="0">
                <a:solidFill>
                  <a:schemeClr val="bg1"/>
                </a:solidFill>
              </a:rPr>
              <a:t>pas </a:t>
            </a:r>
            <a:r>
              <a:rPr lang="fr-FR" dirty="0" smtClean="0">
                <a:solidFill>
                  <a:schemeClr val="bg1"/>
                </a:solidFill>
              </a:rPr>
              <a:t>encore identifiée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plantule.gif"/>
          <p:cNvPicPr>
            <a:picLocks noChangeAspect="1"/>
          </p:cNvPicPr>
          <p:nvPr/>
        </p:nvPicPr>
        <p:blipFill>
          <a:blip r:embed="rId2" cstate="print"/>
          <a:srcRect r="22463" b="12094"/>
          <a:stretch>
            <a:fillRect/>
          </a:stretch>
        </p:blipFill>
        <p:spPr>
          <a:xfrm>
            <a:off x="3563888" y="260648"/>
            <a:ext cx="1944216" cy="6075675"/>
          </a:xfrm>
          <a:prstGeom prst="rect">
            <a:avLst/>
          </a:prstGeom>
        </p:spPr>
      </p:pic>
      <p:cxnSp>
        <p:nvCxnSpPr>
          <p:cNvPr id="6" name="Connecteur droit 5"/>
          <p:cNvCxnSpPr/>
          <p:nvPr/>
        </p:nvCxnSpPr>
        <p:spPr>
          <a:xfrm>
            <a:off x="2699792" y="4941168"/>
            <a:ext cx="4104456"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732240" y="2708920"/>
            <a:ext cx="1316707" cy="369332"/>
          </a:xfrm>
          <a:prstGeom prst="rect">
            <a:avLst/>
          </a:prstGeom>
        </p:spPr>
        <p:txBody>
          <a:bodyPr wrap="none">
            <a:spAutoFit/>
          </a:bodyPr>
          <a:lstStyle/>
          <a:p>
            <a:r>
              <a:rPr lang="fr-FR" dirty="0" smtClean="0"/>
              <a:t>tige feuillée</a:t>
            </a:r>
            <a:endParaRPr lang="fr-FR" dirty="0"/>
          </a:p>
        </p:txBody>
      </p:sp>
      <p:sp>
        <p:nvSpPr>
          <p:cNvPr id="8" name="Rectangle 7"/>
          <p:cNvSpPr/>
          <p:nvPr/>
        </p:nvSpPr>
        <p:spPr>
          <a:xfrm>
            <a:off x="6732240" y="4715852"/>
            <a:ext cx="699294" cy="369332"/>
          </a:xfrm>
          <a:prstGeom prst="rect">
            <a:avLst/>
          </a:prstGeom>
        </p:spPr>
        <p:txBody>
          <a:bodyPr wrap="none">
            <a:spAutoFit/>
          </a:bodyPr>
          <a:lstStyle/>
          <a:p>
            <a:r>
              <a:rPr lang="fr-FR" dirty="0" smtClean="0"/>
              <a:t>collet</a:t>
            </a:r>
            <a:endParaRPr lang="fr-FR" dirty="0"/>
          </a:p>
        </p:txBody>
      </p:sp>
      <p:sp>
        <p:nvSpPr>
          <p:cNvPr id="9" name="Rectangle 8"/>
          <p:cNvSpPr/>
          <p:nvPr/>
        </p:nvSpPr>
        <p:spPr>
          <a:xfrm>
            <a:off x="6732240" y="5517232"/>
            <a:ext cx="848374" cy="369332"/>
          </a:xfrm>
          <a:prstGeom prst="rect">
            <a:avLst/>
          </a:prstGeom>
        </p:spPr>
        <p:txBody>
          <a:bodyPr wrap="none">
            <a:spAutoFit/>
          </a:bodyPr>
          <a:lstStyle/>
          <a:p>
            <a:r>
              <a:rPr lang="fr-FR" dirty="0" smtClean="0"/>
              <a:t>racines</a:t>
            </a:r>
            <a:endParaRPr lang="fr-FR" dirty="0"/>
          </a:p>
        </p:txBody>
      </p:sp>
      <p:cxnSp>
        <p:nvCxnSpPr>
          <p:cNvPr id="11" name="Connecteur droit avec flèche 10"/>
          <p:cNvCxnSpPr/>
          <p:nvPr/>
        </p:nvCxnSpPr>
        <p:spPr>
          <a:xfrm>
            <a:off x="2987824" y="692696"/>
            <a:ext cx="0" cy="424847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99592" y="1844824"/>
            <a:ext cx="1934825" cy="369332"/>
          </a:xfrm>
          <a:prstGeom prst="rect">
            <a:avLst/>
          </a:prstGeom>
        </p:spPr>
        <p:txBody>
          <a:bodyPr wrap="none">
            <a:spAutoFit/>
          </a:bodyPr>
          <a:lstStyle/>
          <a:p>
            <a:r>
              <a:rPr lang="fr-FR" dirty="0" smtClean="0"/>
              <a:t>transport basipète</a:t>
            </a:r>
            <a:endParaRPr lang="fr-FR" dirty="0"/>
          </a:p>
        </p:txBody>
      </p:sp>
      <p:sp>
        <p:nvSpPr>
          <p:cNvPr id="14" name="Rectangle 13"/>
          <p:cNvSpPr/>
          <p:nvPr/>
        </p:nvSpPr>
        <p:spPr>
          <a:xfrm>
            <a:off x="5364088" y="5949280"/>
            <a:ext cx="1934825" cy="369332"/>
          </a:xfrm>
          <a:prstGeom prst="rect">
            <a:avLst/>
          </a:prstGeom>
        </p:spPr>
        <p:txBody>
          <a:bodyPr wrap="none">
            <a:spAutoFit/>
          </a:bodyPr>
          <a:lstStyle/>
          <a:p>
            <a:r>
              <a:rPr lang="fr-FR" dirty="0" smtClean="0"/>
              <a:t>transport basipète</a:t>
            </a:r>
            <a:endParaRPr lang="fr-FR" dirty="0"/>
          </a:p>
        </p:txBody>
      </p:sp>
      <p:sp>
        <p:nvSpPr>
          <p:cNvPr id="15" name="Rectangle 14"/>
          <p:cNvSpPr/>
          <p:nvPr/>
        </p:nvSpPr>
        <p:spPr>
          <a:xfrm>
            <a:off x="755576" y="5661248"/>
            <a:ext cx="1945404" cy="369332"/>
          </a:xfrm>
          <a:prstGeom prst="rect">
            <a:avLst/>
          </a:prstGeom>
        </p:spPr>
        <p:txBody>
          <a:bodyPr wrap="none">
            <a:spAutoFit/>
          </a:bodyPr>
          <a:lstStyle/>
          <a:p>
            <a:r>
              <a:rPr lang="fr-FR" dirty="0" smtClean="0"/>
              <a:t>transport acropète</a:t>
            </a:r>
            <a:endParaRPr lang="fr-FR" dirty="0"/>
          </a:p>
        </p:txBody>
      </p:sp>
      <p:cxnSp>
        <p:nvCxnSpPr>
          <p:cNvPr id="16" name="Connecteur droit avec flèche 15"/>
          <p:cNvCxnSpPr/>
          <p:nvPr/>
        </p:nvCxnSpPr>
        <p:spPr>
          <a:xfrm>
            <a:off x="2987824" y="5013176"/>
            <a:ext cx="0" cy="12961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5292080" y="5805264"/>
            <a:ext cx="8384" cy="4320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764704"/>
            <a:ext cx="8208912" cy="1754326"/>
          </a:xfrm>
          <a:prstGeom prst="rect">
            <a:avLst/>
          </a:prstGeom>
          <a:ln>
            <a:solidFill>
              <a:schemeClr val="tx1"/>
            </a:solidFill>
          </a:ln>
        </p:spPr>
        <p:txBody>
          <a:bodyPr wrap="square">
            <a:spAutoFit/>
          </a:bodyPr>
          <a:lstStyle/>
          <a:p>
            <a:endParaRPr lang="fr-FR" dirty="0" smtClean="0"/>
          </a:p>
          <a:p>
            <a:r>
              <a:rPr lang="fr-FR" b="1" dirty="0" smtClean="0"/>
              <a:t>Protéines PIN </a:t>
            </a:r>
            <a:r>
              <a:rPr lang="fr-FR" dirty="0" smtClean="0"/>
              <a:t>: </a:t>
            </a:r>
          </a:p>
          <a:p>
            <a:pPr>
              <a:buFont typeface="Arial" pitchFamily="34" charset="0"/>
              <a:buChar char="•"/>
            </a:pPr>
            <a:r>
              <a:rPr lang="fr-FR" dirty="0" smtClean="0"/>
              <a:t>localisées asymétriquement </a:t>
            </a:r>
            <a:r>
              <a:rPr lang="fr-FR" b="1" dirty="0" smtClean="0"/>
              <a:t>sur la mb plasmique </a:t>
            </a:r>
            <a:r>
              <a:rPr lang="fr-FR" dirty="0" smtClean="0"/>
              <a:t>de certaines cellules</a:t>
            </a:r>
          </a:p>
          <a:p>
            <a:pPr>
              <a:buFont typeface="Arial" pitchFamily="34" charset="0"/>
              <a:buChar char="•"/>
            </a:pPr>
            <a:r>
              <a:rPr lang="fr-FR" dirty="0" smtClean="0"/>
              <a:t>retrouvées dans l’ensemble du règne végétal</a:t>
            </a:r>
          </a:p>
          <a:p>
            <a:pPr>
              <a:buFont typeface="Arial" pitchFamily="34" charset="0"/>
              <a:buChar char="•"/>
            </a:pPr>
            <a:r>
              <a:rPr lang="fr-FR" dirty="0" smtClean="0"/>
              <a:t>impliquées dans </a:t>
            </a:r>
            <a:r>
              <a:rPr lang="fr-FR" b="1" dirty="0" smtClean="0"/>
              <a:t>l’efflux d’auxine</a:t>
            </a:r>
          </a:p>
          <a:p>
            <a:endParaRPr lang="fr-FR" dirty="0" smtClean="0"/>
          </a:p>
        </p:txBody>
      </p:sp>
      <p:sp>
        <p:nvSpPr>
          <p:cNvPr id="7" name="Rectangle 6"/>
          <p:cNvSpPr/>
          <p:nvPr/>
        </p:nvSpPr>
        <p:spPr>
          <a:xfrm>
            <a:off x="0" y="260648"/>
            <a:ext cx="3673673" cy="369332"/>
          </a:xfrm>
          <a:prstGeom prst="rect">
            <a:avLst/>
          </a:prstGeom>
        </p:spPr>
        <p:txBody>
          <a:bodyPr wrap="square">
            <a:spAutoFit/>
          </a:bodyPr>
          <a:lstStyle/>
          <a:p>
            <a:pPr lvl="0"/>
            <a:r>
              <a:rPr lang="fr-FR" dirty="0" smtClean="0">
                <a:solidFill>
                  <a:prstClr val="black"/>
                </a:solidFill>
              </a:rPr>
              <a:t>Famille de Transporteurs d’efflux: </a:t>
            </a:r>
          </a:p>
        </p:txBody>
      </p:sp>
      <p:sp>
        <p:nvSpPr>
          <p:cNvPr id="8" name="Rectangle 7"/>
          <p:cNvSpPr/>
          <p:nvPr/>
        </p:nvSpPr>
        <p:spPr>
          <a:xfrm>
            <a:off x="1547664" y="2599744"/>
            <a:ext cx="7164288" cy="1477328"/>
          </a:xfrm>
          <a:prstGeom prst="rect">
            <a:avLst/>
          </a:prstGeom>
          <a:solidFill>
            <a:srgbClr val="0E9414"/>
          </a:solidFill>
        </p:spPr>
        <p:txBody>
          <a:bodyPr wrap="square">
            <a:spAutoFit/>
          </a:bodyPr>
          <a:lstStyle/>
          <a:p>
            <a:pPr lvl="0"/>
            <a:r>
              <a:rPr lang="fr-FR" dirty="0" smtClean="0">
                <a:solidFill>
                  <a:schemeClr val="bg1"/>
                </a:solidFill>
              </a:rPr>
              <a:t>Indispensable </a:t>
            </a:r>
          </a:p>
          <a:p>
            <a:pPr lvl="0">
              <a:buFont typeface="Arial" pitchFamily="34" charset="0"/>
              <a:buChar char="•"/>
            </a:pPr>
            <a:r>
              <a:rPr lang="fr-FR" dirty="0" smtClean="0">
                <a:solidFill>
                  <a:schemeClr val="bg1"/>
                </a:solidFill>
              </a:rPr>
              <a:t>pour l’acquisition de la </a:t>
            </a:r>
            <a:r>
              <a:rPr lang="fr-FR" b="1" dirty="0" smtClean="0">
                <a:solidFill>
                  <a:schemeClr val="bg1"/>
                </a:solidFill>
              </a:rPr>
              <a:t>polarité et de la symétrie embryonnaire</a:t>
            </a:r>
          </a:p>
          <a:p>
            <a:pPr lvl="0">
              <a:buFont typeface="Arial" pitchFamily="34" charset="0"/>
              <a:buChar char="•"/>
            </a:pPr>
            <a:r>
              <a:rPr lang="fr-FR" dirty="0" smtClean="0">
                <a:solidFill>
                  <a:schemeClr val="bg1"/>
                </a:solidFill>
              </a:rPr>
              <a:t>pour la formation et le maintien </a:t>
            </a:r>
            <a:r>
              <a:rPr lang="fr-FR" b="1" dirty="0" smtClean="0">
                <a:solidFill>
                  <a:schemeClr val="bg1"/>
                </a:solidFill>
              </a:rPr>
              <a:t>des méristèmes apicaux et racinaires</a:t>
            </a:r>
          </a:p>
          <a:p>
            <a:pPr lvl="0">
              <a:buFont typeface="Arial" pitchFamily="34" charset="0"/>
              <a:buChar char="•"/>
            </a:pPr>
            <a:r>
              <a:rPr lang="fr-FR" dirty="0" smtClean="0">
                <a:solidFill>
                  <a:schemeClr val="bg1"/>
                </a:solidFill>
              </a:rPr>
              <a:t>la</a:t>
            </a:r>
            <a:r>
              <a:rPr lang="fr-FR" b="1" dirty="0" smtClean="0">
                <a:solidFill>
                  <a:schemeClr val="bg1"/>
                </a:solidFill>
              </a:rPr>
              <a:t> phyllotaxie</a:t>
            </a:r>
          </a:p>
          <a:p>
            <a:pPr lvl="0">
              <a:buFont typeface="Arial" pitchFamily="34" charset="0"/>
              <a:buChar char="•"/>
            </a:pPr>
            <a:r>
              <a:rPr lang="fr-FR" dirty="0" smtClean="0">
                <a:solidFill>
                  <a:schemeClr val="bg1"/>
                </a:solidFill>
              </a:rPr>
              <a:t>les</a:t>
            </a:r>
            <a:r>
              <a:rPr lang="fr-FR" b="1" dirty="0" smtClean="0">
                <a:solidFill>
                  <a:schemeClr val="bg1"/>
                </a:solidFill>
              </a:rPr>
              <a:t> réponses tropiques</a:t>
            </a:r>
          </a:p>
        </p:txBody>
      </p:sp>
      <p:sp>
        <p:nvSpPr>
          <p:cNvPr id="9" name="Rectangle 8"/>
          <p:cNvSpPr/>
          <p:nvPr/>
        </p:nvSpPr>
        <p:spPr>
          <a:xfrm>
            <a:off x="467544" y="4293096"/>
            <a:ext cx="8208912" cy="2308324"/>
          </a:xfrm>
          <a:prstGeom prst="rect">
            <a:avLst/>
          </a:prstGeom>
          <a:ln>
            <a:solidFill>
              <a:schemeClr val="tx1"/>
            </a:solidFill>
          </a:ln>
        </p:spPr>
        <p:txBody>
          <a:bodyPr wrap="square">
            <a:spAutoFit/>
          </a:bodyPr>
          <a:lstStyle/>
          <a:p>
            <a:endParaRPr lang="fr-FR" dirty="0" smtClean="0"/>
          </a:p>
          <a:p>
            <a:r>
              <a:rPr lang="fr-FR" b="1" dirty="0" smtClean="0"/>
              <a:t>Protéines MDR </a:t>
            </a:r>
            <a:r>
              <a:rPr lang="fr-FR" dirty="0" smtClean="0"/>
              <a:t>: </a:t>
            </a:r>
          </a:p>
          <a:p>
            <a:pPr>
              <a:buFont typeface="Arial" pitchFamily="34" charset="0"/>
              <a:buChar char="•"/>
            </a:pPr>
            <a:r>
              <a:rPr lang="fr-FR" b="1" dirty="0" smtClean="0"/>
              <a:t>Protéines membranaires </a:t>
            </a:r>
            <a:r>
              <a:rPr lang="fr-FR" dirty="0" smtClean="0"/>
              <a:t>dépendantes de l’ATP sont décrites chez les animaux pour transporter des substances hydrophobes</a:t>
            </a:r>
          </a:p>
          <a:p>
            <a:pPr>
              <a:buFont typeface="Arial" pitchFamily="34" charset="0"/>
              <a:buChar char="•"/>
            </a:pPr>
            <a:r>
              <a:rPr lang="fr-FR" dirty="0" smtClean="0"/>
              <a:t>Rôle similaire chez les plantes pour le </a:t>
            </a:r>
            <a:r>
              <a:rPr lang="fr-FR" b="1" dirty="0" smtClean="0"/>
              <a:t>transport d’auxine?</a:t>
            </a:r>
          </a:p>
          <a:p>
            <a:pPr>
              <a:buFont typeface="Arial" pitchFamily="34" charset="0"/>
              <a:buChar char="•"/>
            </a:pPr>
            <a:r>
              <a:rPr lang="fr-FR" dirty="0" smtClean="0"/>
              <a:t>Ms ne sont pas localisées de façon polaire </a:t>
            </a:r>
            <a:r>
              <a:rPr lang="fr-FR" dirty="0" err="1" smtClean="0"/>
              <a:t>ds</a:t>
            </a:r>
            <a:r>
              <a:rPr lang="fr-FR" dirty="0" smtClean="0"/>
              <a:t> les cellules d’où </a:t>
            </a:r>
            <a:r>
              <a:rPr lang="fr-FR" b="1" dirty="0" smtClean="0"/>
              <a:t>contribution indirecte </a:t>
            </a:r>
            <a:r>
              <a:rPr lang="fr-FR" dirty="0" smtClean="0"/>
              <a:t>au transport d’auxine</a:t>
            </a:r>
          </a:p>
          <a:p>
            <a:pPr>
              <a:buFont typeface="Arial" pitchFamily="34" charset="0"/>
              <a:buChar char="•"/>
            </a:pP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http://www.cnrs.fr/insb/z-outils/images/site/recherche/publis/2007/Figure1.Cell-TGaude.jpg"/>
          <p:cNvPicPr>
            <a:picLocks noChangeAspect="1" noChangeArrowheads="1"/>
          </p:cNvPicPr>
          <p:nvPr/>
        </p:nvPicPr>
        <p:blipFill>
          <a:blip r:embed="rId2" cstate="print"/>
          <a:srcRect/>
          <a:stretch>
            <a:fillRect/>
          </a:stretch>
        </p:blipFill>
        <p:spPr bwMode="auto">
          <a:xfrm>
            <a:off x="1691680" y="0"/>
            <a:ext cx="6483403" cy="6858000"/>
          </a:xfrm>
          <a:prstGeom prst="rect">
            <a:avLst/>
          </a:prstGeom>
          <a:noFill/>
        </p:spPr>
      </p:pic>
      <p:sp>
        <p:nvSpPr>
          <p:cNvPr id="106497" name="Rectangle 1"/>
          <p:cNvSpPr>
            <a:spLocks noChangeArrowheads="1"/>
          </p:cNvSpPr>
          <p:nvPr/>
        </p:nvSpPr>
        <p:spPr bwMode="auto">
          <a:xfrm>
            <a:off x="395536" y="1268760"/>
            <a:ext cx="4067944" cy="369331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263033"/>
                </a:solidFill>
                <a:effectLst/>
                <a:latin typeface="Arial" pitchFamily="34" charset="0"/>
                <a:cs typeface="Arial" pitchFamily="34" charset="0"/>
              </a:rPr>
              <a:t>  </a:t>
            </a:r>
            <a:endParaRPr kumimoji="0" lang="fr-FR" sz="20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fr-FR" sz="2000" b="0" i="0" u="none" strike="noStrike" cap="none" normalizeH="0" baseline="0" dirty="0" smtClean="0">
                <a:ln>
                  <a:noFill/>
                </a:ln>
                <a:solidFill>
                  <a:srgbClr val="263033"/>
                </a:solidFill>
                <a:effectLst/>
                <a:latin typeface="Arial" pitchFamily="34" charset="0"/>
                <a:cs typeface="Arial" pitchFamily="34" charset="0"/>
              </a:rPr>
              <a:t>© Y. </a:t>
            </a:r>
            <a:r>
              <a:rPr kumimoji="0" lang="fr-FR" sz="2000" b="0" i="0" u="none" strike="noStrike" cap="none" normalizeH="0" baseline="0" dirty="0" err="1" smtClean="0">
                <a:ln>
                  <a:noFill/>
                </a:ln>
                <a:solidFill>
                  <a:srgbClr val="263033"/>
                </a:solidFill>
                <a:effectLst/>
                <a:latin typeface="Arial" pitchFamily="34" charset="0"/>
                <a:cs typeface="Arial" pitchFamily="34" charset="0"/>
              </a:rPr>
              <a:t>Jallais</a:t>
            </a:r>
            <a:r>
              <a:rPr kumimoji="0" lang="fr-FR" sz="2000" b="0" i="0" u="none" strike="noStrike" cap="none" normalizeH="0" baseline="0" dirty="0" smtClean="0">
                <a:ln>
                  <a:noFill/>
                </a:ln>
                <a:solidFill>
                  <a:srgbClr val="263033"/>
                </a:solidFill>
                <a:effectLst/>
                <a:latin typeface="Arial" pitchFamily="34" charset="0"/>
                <a:cs typeface="Arial" pitchFamily="34" charset="0"/>
              </a:rPr>
              <a:t> - défauts de développement observés chez une plante </a:t>
            </a:r>
            <a:r>
              <a:rPr kumimoji="0" lang="fr-FR" sz="2000" b="1" i="0" u="none" strike="noStrike" cap="none" normalizeH="0" baseline="0" dirty="0" smtClean="0">
                <a:ln>
                  <a:noFill/>
                </a:ln>
                <a:solidFill>
                  <a:srgbClr val="263033"/>
                </a:solidFill>
                <a:effectLst/>
                <a:latin typeface="Arial" pitchFamily="34" charset="0"/>
                <a:cs typeface="Arial" pitchFamily="34" charset="0"/>
              </a:rPr>
              <a:t>mutante pin1 </a:t>
            </a:r>
            <a:r>
              <a:rPr kumimoji="0" lang="fr-FR" sz="2000" b="0" i="0" u="none" strike="noStrike" cap="none" normalizeH="0" baseline="0" dirty="0" smtClean="0">
                <a:ln>
                  <a:noFill/>
                </a:ln>
                <a:solidFill>
                  <a:srgbClr val="263033"/>
                </a:solidFill>
                <a:effectLst/>
                <a:latin typeface="Arial" pitchFamily="34" charset="0"/>
                <a:cs typeface="Arial" pitchFamily="34" charset="0"/>
              </a:rPr>
              <a:t>n'exprimant pas le transporteur d'auxine PIN1</a:t>
            </a:r>
            <a:r>
              <a:rPr kumimoji="0" lang="fr-FR" sz="2000" b="0" i="0" u="none" strike="noStrike" cap="none" normalizeH="0" dirty="0" smtClean="0">
                <a:ln>
                  <a:noFill/>
                </a:ln>
                <a:solidFill>
                  <a:srgbClr val="263033"/>
                </a:solidFill>
                <a:effectLst/>
                <a:latin typeface="Arial" pitchFamily="34" charset="0"/>
                <a:cs typeface="Arial" pitchFamily="34" charset="0"/>
              </a:rPr>
              <a:t> </a:t>
            </a:r>
            <a:r>
              <a:rPr lang="fr-FR" sz="2000" dirty="0" smtClean="0">
                <a:solidFill>
                  <a:srgbClr val="263033"/>
                </a:solidFill>
                <a:latin typeface="Arial" pitchFamily="34" charset="0"/>
                <a:cs typeface="Arial" pitchFamily="34" charset="0"/>
              </a:rPr>
              <a:t>: </a:t>
            </a:r>
            <a:r>
              <a:rPr lang="fr-FR" sz="2000" b="1" dirty="0" smtClean="0">
                <a:solidFill>
                  <a:srgbClr val="263033"/>
                </a:solidFill>
                <a:latin typeface="Arial" pitchFamily="34" charset="0"/>
                <a:cs typeface="Arial" pitchFamily="34" charset="0"/>
              </a:rPr>
              <a:t>aberrations dans le développement de l'embryon et de la jeune plantule </a:t>
            </a:r>
            <a:r>
              <a:rPr lang="fr-FR" sz="2000" dirty="0" smtClean="0">
                <a:solidFill>
                  <a:srgbClr val="263033"/>
                </a:solidFill>
                <a:latin typeface="Arial" pitchFamily="34" charset="0"/>
                <a:cs typeface="Arial" pitchFamily="34" charset="0"/>
              </a:rPr>
              <a:t>d'</a:t>
            </a:r>
            <a:r>
              <a:rPr lang="fr-FR" sz="2000" i="1" dirty="0" err="1" smtClean="0">
                <a:solidFill>
                  <a:srgbClr val="263033"/>
                </a:solidFill>
                <a:latin typeface="Arial" pitchFamily="34" charset="0"/>
                <a:cs typeface="Arial" pitchFamily="34" charset="0"/>
              </a:rPr>
              <a:t>Arabidopsis</a:t>
            </a:r>
            <a:r>
              <a:rPr lang="fr-FR" sz="2000" i="1" dirty="0" smtClean="0">
                <a:solidFill>
                  <a:srgbClr val="263033"/>
                </a:solidFill>
                <a:latin typeface="Arial" pitchFamily="34" charset="0"/>
                <a:cs typeface="Arial" pitchFamily="34" charset="0"/>
              </a:rPr>
              <a:t> </a:t>
            </a:r>
            <a:r>
              <a:rPr lang="fr-FR" sz="2000" i="1" dirty="0" err="1" smtClean="0">
                <a:solidFill>
                  <a:srgbClr val="263033"/>
                </a:solidFill>
                <a:latin typeface="Arial" pitchFamily="34" charset="0"/>
                <a:cs typeface="Arial" pitchFamily="34" charset="0"/>
              </a:rPr>
              <a:t>thaliana</a:t>
            </a:r>
            <a:r>
              <a:rPr lang="fr-FR" sz="2000" dirty="0" smtClean="0">
                <a:solidFill>
                  <a:srgbClr val="263033"/>
                </a:solidFill>
                <a:latin typeface="Arial" pitchFamily="34" charset="0"/>
                <a:cs typeface="Arial" pitchFamily="34" charset="0"/>
              </a:rPr>
              <a:t> (Arabette des Dames). </a:t>
            </a:r>
            <a:r>
              <a:rPr kumimoji="0" lang="fr-FR" sz="2000" b="0" i="0" u="none" strike="noStrike" cap="none" normalizeH="0" baseline="0" dirty="0" smtClean="0">
                <a:ln>
                  <a:noFill/>
                </a:ln>
                <a:solidFill>
                  <a:srgbClr val="263033"/>
                </a:solidFill>
                <a:effectLst/>
                <a:latin typeface="Arial" pitchFamily="34" charset="0"/>
                <a:cs typeface="Arial" pitchFamily="34" charset="0"/>
              </a:rPr>
              <a:t>Les pointes de flèches indiquent les cotylédons, </a:t>
            </a:r>
            <a:r>
              <a:rPr kumimoji="0" lang="fr-FR" sz="1400" b="0" i="0" u="none" strike="noStrike" cap="none" normalizeH="0" baseline="0" dirty="0" err="1" smtClean="0">
                <a:ln>
                  <a:noFill/>
                </a:ln>
                <a:solidFill>
                  <a:srgbClr val="263033"/>
                </a:solidFill>
                <a:effectLst/>
                <a:latin typeface="Arial" pitchFamily="34" charset="0"/>
                <a:cs typeface="Arial" pitchFamily="34" charset="0"/>
              </a:rPr>
              <a:t>Cell</a:t>
            </a:r>
            <a:r>
              <a:rPr kumimoji="0" lang="fr-FR" sz="1400" b="0" i="0" u="none" strike="noStrike" cap="none" normalizeH="0" baseline="0" dirty="0" smtClean="0">
                <a:ln>
                  <a:noFill/>
                </a:ln>
                <a:solidFill>
                  <a:srgbClr val="263033"/>
                </a:solidFill>
                <a:effectLst/>
                <a:latin typeface="Arial" pitchFamily="34" charset="0"/>
                <a:cs typeface="Arial" pitchFamily="34" charset="0"/>
              </a:rPr>
              <a:t>, 2007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6497"/>
                                        </p:tgtEl>
                                        <p:attrNameLst>
                                          <p:attrName>ppt_x</p:attrName>
                                        </p:attrNameLst>
                                      </p:cBhvr>
                                      <p:tavLst>
                                        <p:tav tm="0">
                                          <p:val>
                                            <p:strVal val="ppt_x"/>
                                          </p:val>
                                        </p:tav>
                                        <p:tav tm="100000">
                                          <p:val>
                                            <p:strVal val="ppt_x"/>
                                          </p:val>
                                        </p:tav>
                                      </p:tavLst>
                                    </p:anim>
                                    <p:anim calcmode="lin" valueType="num">
                                      <p:cBhvr additive="base">
                                        <p:cTn id="7" dur="500"/>
                                        <p:tgtEl>
                                          <p:spTgt spid="106497"/>
                                        </p:tgtEl>
                                        <p:attrNameLst>
                                          <p:attrName>ppt_y</p:attrName>
                                        </p:attrNameLst>
                                      </p:cBhvr>
                                      <p:tavLst>
                                        <p:tav tm="0">
                                          <p:val>
                                            <p:strVal val="ppt_y"/>
                                          </p:val>
                                        </p:tav>
                                        <p:tav tm="100000">
                                          <p:val>
                                            <p:strVal val="1+ppt_h/2"/>
                                          </p:val>
                                        </p:tav>
                                      </p:tavLst>
                                    </p:anim>
                                    <p:set>
                                      <p:cBhvr>
                                        <p:cTn id="8" dur="1" fill="hold">
                                          <p:stCondLst>
                                            <p:cond delay="499"/>
                                          </p:stCondLst>
                                        </p:cTn>
                                        <p:tgtEl>
                                          <p:spTgt spid="10649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6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ne\ISARA\Hormones\transport auxine.jpg"/>
          <p:cNvPicPr>
            <a:picLocks noChangeAspect="1" noChangeArrowheads="1"/>
          </p:cNvPicPr>
          <p:nvPr/>
        </p:nvPicPr>
        <p:blipFill>
          <a:blip r:embed="rId2" cstate="print"/>
          <a:srcRect/>
          <a:stretch>
            <a:fillRect/>
          </a:stretch>
        </p:blipFill>
        <p:spPr bwMode="auto">
          <a:xfrm>
            <a:off x="0" y="476672"/>
            <a:ext cx="4283968" cy="5980420"/>
          </a:xfrm>
          <a:prstGeom prst="rect">
            <a:avLst/>
          </a:prstGeom>
          <a:noFill/>
        </p:spPr>
      </p:pic>
      <p:sp>
        <p:nvSpPr>
          <p:cNvPr id="6" name="Rectangle 5"/>
          <p:cNvSpPr/>
          <p:nvPr/>
        </p:nvSpPr>
        <p:spPr>
          <a:xfrm>
            <a:off x="0" y="0"/>
            <a:ext cx="9144000" cy="400110"/>
          </a:xfrm>
          <a:prstGeom prst="rect">
            <a:avLst/>
          </a:prstGeom>
        </p:spPr>
        <p:txBody>
          <a:bodyPr wrap="square">
            <a:spAutoFit/>
          </a:bodyPr>
          <a:lstStyle/>
          <a:p>
            <a:r>
              <a:rPr lang="fr-FR" sz="2000" dirty="0" smtClean="0"/>
              <a:t>© Y. </a:t>
            </a:r>
            <a:r>
              <a:rPr lang="fr-FR" sz="2000" dirty="0" err="1" smtClean="0"/>
              <a:t>Jallais</a:t>
            </a:r>
            <a:r>
              <a:rPr lang="fr-FR" sz="2000" dirty="0" smtClean="0"/>
              <a:t> - VPS29 est impliquée dans la </a:t>
            </a:r>
            <a:r>
              <a:rPr lang="fr-FR" sz="2000" b="1" dirty="0" smtClean="0"/>
              <a:t>latéralisation du transporteur d'auxine PIN1</a:t>
            </a:r>
            <a:r>
              <a:rPr lang="fr-FR" sz="2000" dirty="0" smtClean="0"/>
              <a:t>. </a:t>
            </a:r>
            <a:endParaRPr lang="fr-FR" sz="2000" dirty="0"/>
          </a:p>
        </p:txBody>
      </p:sp>
      <p:sp>
        <p:nvSpPr>
          <p:cNvPr id="4" name="Rectangle 3"/>
          <p:cNvSpPr/>
          <p:nvPr/>
        </p:nvSpPr>
        <p:spPr>
          <a:xfrm>
            <a:off x="4355976" y="476672"/>
            <a:ext cx="4788024" cy="4708981"/>
          </a:xfrm>
          <a:prstGeom prst="rect">
            <a:avLst/>
          </a:prstGeom>
        </p:spPr>
        <p:txBody>
          <a:bodyPr wrap="square">
            <a:spAutoFit/>
          </a:bodyPr>
          <a:lstStyle/>
          <a:p>
            <a:r>
              <a:rPr lang="fr-FR" sz="2000" dirty="0" smtClean="0"/>
              <a:t>Le traitement d'une jeune racine d'arabette par un analogue de l'auxine (</a:t>
            </a:r>
            <a:r>
              <a:rPr lang="fr-FR" sz="2000" b="1" dirty="0" smtClean="0"/>
              <a:t>NAA) conduit à une prolifération de racines secondaires </a:t>
            </a:r>
            <a:r>
              <a:rPr lang="fr-FR" sz="2000" dirty="0" smtClean="0"/>
              <a:t>(flèches noires) chez le sauvage. L'initiation des racines secondaires est </a:t>
            </a:r>
            <a:r>
              <a:rPr lang="fr-FR" sz="2000" b="1" dirty="0" smtClean="0"/>
              <a:t>associée à un changement de polarité de la protéine PIN1</a:t>
            </a:r>
            <a:r>
              <a:rPr lang="fr-FR" sz="2000" dirty="0" smtClean="0"/>
              <a:t>, visualisé ici par l'utilisation d'une </a:t>
            </a:r>
            <a:r>
              <a:rPr lang="fr-FR" sz="2000" b="1" dirty="0" smtClean="0"/>
              <a:t>forme transgénique de PIN1 fusionnée à une protéine fluorescente (la GFP, fluorescent en vert).</a:t>
            </a:r>
          </a:p>
          <a:p>
            <a:r>
              <a:rPr lang="fr-FR" sz="2000" b="1" dirty="0" smtClean="0">
                <a:solidFill>
                  <a:srgbClr val="7030A0"/>
                </a:solidFill>
              </a:rPr>
              <a:t>Les flèches blanches indiquent les flux d'auxine </a:t>
            </a:r>
            <a:r>
              <a:rPr lang="fr-FR" sz="2000" dirty="0" smtClean="0"/>
              <a:t>qui prennent une nouvelle orientation, perpendiculaire à l'axe de la racine principale, lors de l'initiation de la racine secondaire. </a:t>
            </a:r>
            <a:endParaRPr lang="fr-FR" sz="2000" dirty="0"/>
          </a:p>
        </p:txBody>
      </p:sp>
      <p:sp>
        <p:nvSpPr>
          <p:cNvPr id="5" name="Rectangle 4"/>
          <p:cNvSpPr/>
          <p:nvPr/>
        </p:nvSpPr>
        <p:spPr>
          <a:xfrm>
            <a:off x="4355976" y="5445224"/>
            <a:ext cx="4572000" cy="1015663"/>
          </a:xfrm>
          <a:prstGeom prst="rect">
            <a:avLst/>
          </a:prstGeom>
        </p:spPr>
        <p:txBody>
          <a:bodyPr>
            <a:spAutoFit/>
          </a:bodyPr>
          <a:lstStyle/>
          <a:p>
            <a:r>
              <a:rPr lang="fr-FR" sz="2000" b="1" dirty="0" smtClean="0"/>
              <a:t>Chez le mutant vps29, la latéralisation de PIN1 ne se produit pas et l'initiation des racines secondaires se trouve inhibée.</a:t>
            </a:r>
            <a:endParaRPr lang="fr-FR"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1680" y="2348880"/>
            <a:ext cx="7272808" cy="1015663"/>
          </a:xfrm>
          <a:prstGeom prst="rect">
            <a:avLst/>
          </a:prstGeom>
          <a:solidFill>
            <a:schemeClr val="accent4"/>
          </a:solidFill>
          <a:ln>
            <a:solidFill>
              <a:schemeClr val="tx1"/>
            </a:solidFill>
          </a:ln>
        </p:spPr>
        <p:txBody>
          <a:bodyPr wrap="square">
            <a:spAutoFit/>
          </a:bodyPr>
          <a:lstStyle/>
          <a:p>
            <a:r>
              <a:rPr lang="fr-FR" sz="2000" dirty="0" smtClean="0">
                <a:solidFill>
                  <a:schemeClr val="bg1"/>
                </a:solidFill>
              </a:rPr>
              <a:t>Vitesse moyenne de transport polarisé actif: entre 5 et 20mm/h</a:t>
            </a:r>
          </a:p>
          <a:p>
            <a:r>
              <a:rPr lang="fr-FR" sz="2000" dirty="0" smtClean="0">
                <a:solidFill>
                  <a:schemeClr val="bg1"/>
                </a:solidFill>
              </a:rPr>
              <a:t>De +, le transport par le flux de sève </a:t>
            </a:r>
            <a:r>
              <a:rPr lang="fr-FR" sz="2000" dirty="0" err="1" smtClean="0">
                <a:solidFill>
                  <a:schemeClr val="bg1"/>
                </a:solidFill>
              </a:rPr>
              <a:t>phloémien</a:t>
            </a:r>
            <a:r>
              <a:rPr lang="fr-FR" sz="2000" dirty="0" smtClean="0">
                <a:solidFill>
                  <a:schemeClr val="bg1"/>
                </a:solidFill>
              </a:rPr>
              <a:t> assure une distribution + rapide aux différents organes.</a:t>
            </a:r>
            <a:endParaRPr lang="fr-FR" sz="2000" dirty="0">
              <a:solidFill>
                <a:schemeClr val="bg1"/>
              </a:solidFill>
            </a:endParaRPr>
          </a:p>
        </p:txBody>
      </p:sp>
      <p:sp>
        <p:nvSpPr>
          <p:cNvPr id="5" name="Rectangle 4"/>
          <p:cNvSpPr/>
          <p:nvPr/>
        </p:nvSpPr>
        <p:spPr>
          <a:xfrm>
            <a:off x="323528" y="476672"/>
            <a:ext cx="8640960" cy="1631216"/>
          </a:xfrm>
          <a:prstGeom prst="rect">
            <a:avLst/>
          </a:prstGeom>
          <a:solidFill>
            <a:srgbClr val="612F73"/>
          </a:solidFill>
        </p:spPr>
        <p:txBody>
          <a:bodyPr wrap="square">
            <a:spAutoFit/>
          </a:bodyPr>
          <a:lstStyle/>
          <a:p>
            <a:r>
              <a:rPr lang="fr-FR" sz="2000" dirty="0" smtClean="0">
                <a:solidFill>
                  <a:schemeClr val="bg1"/>
                </a:solidFill>
              </a:rPr>
              <a:t>Mise en évidence du transport polarisé de l’auxine grâce aux inhibiteurs spécifiques du transport:</a:t>
            </a:r>
          </a:p>
          <a:p>
            <a:r>
              <a:rPr lang="fr-FR" sz="2000" dirty="0" smtClean="0">
                <a:solidFill>
                  <a:schemeClr val="bg1"/>
                </a:solidFill>
              </a:rPr>
              <a:t> le NPA (Acide </a:t>
            </a:r>
            <a:r>
              <a:rPr lang="fr-FR" sz="2000" dirty="0" err="1" smtClean="0">
                <a:solidFill>
                  <a:schemeClr val="bg1"/>
                </a:solidFill>
              </a:rPr>
              <a:t>NaphthylPhtalamique</a:t>
            </a:r>
            <a:r>
              <a:rPr lang="fr-FR" sz="2000" dirty="0" smtClean="0">
                <a:solidFill>
                  <a:schemeClr val="bg1"/>
                </a:solidFill>
              </a:rPr>
              <a:t>) ; inhibiteur appartenant à la classe des </a:t>
            </a:r>
            <a:r>
              <a:rPr lang="fr-FR" sz="2000" dirty="0" err="1" smtClean="0">
                <a:solidFill>
                  <a:schemeClr val="bg1"/>
                </a:solidFill>
              </a:rPr>
              <a:t>phototropines</a:t>
            </a:r>
            <a:r>
              <a:rPr lang="fr-FR" sz="2000" dirty="0" smtClean="0">
                <a:solidFill>
                  <a:schemeClr val="bg1"/>
                </a:solidFill>
              </a:rPr>
              <a:t>, molécules identifiées pour leurs effets sur les réponses tropiques perception de la lumière bleue des stomates)</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188640"/>
            <a:ext cx="2966389" cy="400110"/>
          </a:xfrm>
          <a:prstGeom prst="rect">
            <a:avLst/>
          </a:prstGeom>
        </p:spPr>
        <p:txBody>
          <a:bodyPr wrap="none">
            <a:spAutoFit/>
          </a:bodyPr>
          <a:lstStyle/>
          <a:p>
            <a:r>
              <a:rPr lang="fr-FR" sz="2000" dirty="0" smtClean="0"/>
              <a:t>4.2 Les réponses tropiques</a:t>
            </a:r>
            <a:endParaRPr lang="fr-FR" sz="2000" dirty="0"/>
          </a:p>
        </p:txBody>
      </p:sp>
      <p:sp>
        <p:nvSpPr>
          <p:cNvPr id="10" name="Rectangle 9"/>
          <p:cNvSpPr/>
          <p:nvPr/>
        </p:nvSpPr>
        <p:spPr>
          <a:xfrm>
            <a:off x="251520" y="764704"/>
            <a:ext cx="8496944" cy="400110"/>
          </a:xfrm>
          <a:prstGeom prst="rect">
            <a:avLst/>
          </a:prstGeom>
          <a:noFill/>
        </p:spPr>
        <p:txBody>
          <a:bodyPr wrap="square">
            <a:spAutoFit/>
          </a:bodyPr>
          <a:lstStyle/>
          <a:p>
            <a:r>
              <a:rPr lang="fr-FR" sz="2000" dirty="0" smtClean="0"/>
              <a:t>Tropismes = </a:t>
            </a:r>
            <a:r>
              <a:rPr lang="fr-FR" sz="2000" b="1" dirty="0" smtClean="0"/>
              <a:t>mouvements les plus élaborés</a:t>
            </a:r>
            <a:endParaRPr lang="fr-FR" sz="2000" dirty="0"/>
          </a:p>
        </p:txBody>
      </p:sp>
      <p:sp>
        <p:nvSpPr>
          <p:cNvPr id="11" name="Rectangle 10"/>
          <p:cNvSpPr/>
          <p:nvPr/>
        </p:nvSpPr>
        <p:spPr>
          <a:xfrm>
            <a:off x="323528" y="3009726"/>
            <a:ext cx="6264696" cy="369332"/>
          </a:xfrm>
          <a:prstGeom prst="rect">
            <a:avLst/>
          </a:prstGeom>
          <a:solidFill>
            <a:srgbClr val="0E9414"/>
          </a:solidFill>
        </p:spPr>
        <p:txBody>
          <a:bodyPr wrap="square">
            <a:spAutoFit/>
          </a:bodyPr>
          <a:lstStyle/>
          <a:p>
            <a:r>
              <a:rPr lang="fr-FR" dirty="0" smtClean="0">
                <a:solidFill>
                  <a:schemeClr val="bg1"/>
                </a:solidFill>
              </a:rPr>
              <a:t>Mouvement  </a:t>
            </a:r>
            <a:r>
              <a:rPr lang="fr-FR" b="1" dirty="0" smtClean="0">
                <a:solidFill>
                  <a:schemeClr val="bg1"/>
                </a:solidFill>
              </a:rPr>
              <a:t>non réversible </a:t>
            </a:r>
            <a:r>
              <a:rPr lang="fr-FR" dirty="0" smtClean="0">
                <a:solidFill>
                  <a:schemeClr val="bg1"/>
                </a:solidFill>
              </a:rPr>
              <a:t>: la croissance n’est pas réversible </a:t>
            </a:r>
            <a:endParaRPr lang="fr-FR" dirty="0"/>
          </a:p>
        </p:txBody>
      </p:sp>
      <p:sp>
        <p:nvSpPr>
          <p:cNvPr id="15" name="Rectangle 14"/>
          <p:cNvSpPr/>
          <p:nvPr/>
        </p:nvSpPr>
        <p:spPr>
          <a:xfrm>
            <a:off x="251520" y="1268760"/>
            <a:ext cx="8496944" cy="400110"/>
          </a:xfrm>
          <a:prstGeom prst="rect">
            <a:avLst/>
          </a:prstGeom>
          <a:noFill/>
        </p:spPr>
        <p:txBody>
          <a:bodyPr wrap="square">
            <a:spAutoFit/>
          </a:bodyPr>
          <a:lstStyle/>
          <a:p>
            <a:r>
              <a:rPr lang="fr-FR" sz="2000" dirty="0" smtClean="0"/>
              <a:t>Mécanisme : croissance différentielle sur les 2 faces d’un organe</a:t>
            </a:r>
            <a:endParaRPr lang="fr-FR" sz="2000" dirty="0"/>
          </a:p>
        </p:txBody>
      </p:sp>
      <p:sp>
        <p:nvSpPr>
          <p:cNvPr id="16" name="Flèche droite 15"/>
          <p:cNvSpPr/>
          <p:nvPr/>
        </p:nvSpPr>
        <p:spPr>
          <a:xfrm>
            <a:off x="7164288" y="1412776"/>
            <a:ext cx="504056" cy="20383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17" name="Rectangle 16"/>
          <p:cNvSpPr/>
          <p:nvPr/>
        </p:nvSpPr>
        <p:spPr>
          <a:xfrm>
            <a:off x="7740352" y="1268760"/>
            <a:ext cx="1151918" cy="400110"/>
          </a:xfrm>
          <a:prstGeom prst="rect">
            <a:avLst/>
          </a:prstGeom>
        </p:spPr>
        <p:txBody>
          <a:bodyPr wrap="none">
            <a:spAutoFit/>
          </a:bodyPr>
          <a:lstStyle/>
          <a:p>
            <a:r>
              <a:rPr lang="fr-FR" sz="2000" b="1" dirty="0" smtClean="0">
                <a:solidFill>
                  <a:prstClr val="black"/>
                </a:solidFill>
              </a:rPr>
              <a:t>courbure</a:t>
            </a:r>
            <a:endParaRPr lang="fr-FR" sz="2000" b="1" dirty="0"/>
          </a:p>
        </p:txBody>
      </p:sp>
      <p:sp>
        <p:nvSpPr>
          <p:cNvPr id="18" name="Rectangle 17"/>
          <p:cNvSpPr/>
          <p:nvPr/>
        </p:nvSpPr>
        <p:spPr>
          <a:xfrm>
            <a:off x="323528" y="2145630"/>
            <a:ext cx="8496944" cy="646331"/>
          </a:xfrm>
          <a:prstGeom prst="rect">
            <a:avLst/>
          </a:prstGeom>
          <a:solidFill>
            <a:schemeClr val="accent1">
              <a:lumMod val="75000"/>
            </a:schemeClr>
          </a:solidFill>
        </p:spPr>
        <p:txBody>
          <a:bodyPr wrap="square">
            <a:spAutoFit/>
          </a:bodyPr>
          <a:lstStyle/>
          <a:p>
            <a:r>
              <a:rPr lang="fr-FR" dirty="0" smtClean="0">
                <a:solidFill>
                  <a:schemeClr val="bg1"/>
                </a:solidFill>
              </a:rPr>
              <a:t>Direction du mouvement fonction de la direction du stimulus : </a:t>
            </a:r>
          </a:p>
          <a:p>
            <a:r>
              <a:rPr lang="fr-FR" dirty="0" smtClean="0">
                <a:solidFill>
                  <a:schemeClr val="bg1"/>
                </a:solidFill>
              </a:rPr>
              <a:t>						</a:t>
            </a:r>
            <a:r>
              <a:rPr lang="fr-FR" b="1" dirty="0" smtClean="0">
                <a:solidFill>
                  <a:schemeClr val="bg1"/>
                </a:solidFill>
              </a:rPr>
              <a:t>tropismes négatifs ou positifs  </a:t>
            </a:r>
            <a:endParaRPr lang="fr-FR" b="1" dirty="0"/>
          </a:p>
        </p:txBody>
      </p:sp>
      <p:sp>
        <p:nvSpPr>
          <p:cNvPr id="20" name="Rectangle 19"/>
          <p:cNvSpPr/>
          <p:nvPr/>
        </p:nvSpPr>
        <p:spPr>
          <a:xfrm>
            <a:off x="323528" y="3657798"/>
            <a:ext cx="8496944" cy="369332"/>
          </a:xfrm>
          <a:prstGeom prst="rect">
            <a:avLst/>
          </a:prstGeom>
          <a:solidFill>
            <a:srgbClr val="FF33CC"/>
          </a:solidFill>
        </p:spPr>
        <p:txBody>
          <a:bodyPr wrap="square">
            <a:spAutoFit/>
          </a:bodyPr>
          <a:lstStyle/>
          <a:p>
            <a:r>
              <a:rPr lang="fr-FR" b="1" dirty="0" smtClean="0">
                <a:solidFill>
                  <a:schemeClr val="bg1"/>
                </a:solidFill>
              </a:rPr>
              <a:t>Phototropisme</a:t>
            </a:r>
            <a:r>
              <a:rPr lang="fr-FR" dirty="0" smtClean="0">
                <a:solidFill>
                  <a:schemeClr val="bg1"/>
                </a:solidFill>
              </a:rPr>
              <a:t> : réponse de croissance à une distribution dissymétrique de la </a:t>
            </a:r>
            <a:r>
              <a:rPr lang="fr-FR" b="1" dirty="0" smtClean="0">
                <a:solidFill>
                  <a:schemeClr val="bg1"/>
                </a:solidFill>
              </a:rPr>
              <a:t>lumière</a:t>
            </a:r>
            <a:endParaRPr lang="fr-FR" b="1" dirty="0"/>
          </a:p>
        </p:txBody>
      </p:sp>
      <p:sp>
        <p:nvSpPr>
          <p:cNvPr id="21" name="Rectangle 20"/>
          <p:cNvSpPr/>
          <p:nvPr/>
        </p:nvSpPr>
        <p:spPr>
          <a:xfrm>
            <a:off x="323528" y="4233862"/>
            <a:ext cx="8496944" cy="646331"/>
          </a:xfrm>
          <a:prstGeom prst="rect">
            <a:avLst/>
          </a:prstGeom>
          <a:solidFill>
            <a:schemeClr val="tx1"/>
          </a:solidFill>
        </p:spPr>
        <p:txBody>
          <a:bodyPr wrap="square">
            <a:spAutoFit/>
          </a:bodyPr>
          <a:lstStyle/>
          <a:p>
            <a:r>
              <a:rPr lang="fr-FR" b="1" dirty="0" err="1" smtClean="0">
                <a:solidFill>
                  <a:schemeClr val="bg1"/>
                </a:solidFill>
              </a:rPr>
              <a:t>Gravitropisme</a:t>
            </a:r>
            <a:r>
              <a:rPr lang="fr-FR" dirty="0" smtClean="0">
                <a:solidFill>
                  <a:schemeClr val="bg1"/>
                </a:solidFill>
              </a:rPr>
              <a:t> : réponse de croissance à </a:t>
            </a:r>
            <a:r>
              <a:rPr lang="fr-FR" b="1" dirty="0" smtClean="0">
                <a:solidFill>
                  <a:schemeClr val="bg1"/>
                </a:solidFill>
              </a:rPr>
              <a:t>la gravité </a:t>
            </a:r>
            <a:r>
              <a:rPr lang="fr-FR" dirty="0" smtClean="0">
                <a:solidFill>
                  <a:schemeClr val="bg1"/>
                </a:solidFill>
              </a:rPr>
              <a:t>:</a:t>
            </a:r>
          </a:p>
          <a:p>
            <a:r>
              <a:rPr lang="fr-FR" dirty="0" smtClean="0">
                <a:solidFill>
                  <a:schemeClr val="bg1"/>
                </a:solidFill>
              </a:rPr>
              <a:t>			 positif pour les racines / négatif pour la partie aérienne </a:t>
            </a:r>
            <a:endParaRPr lang="fr-FR" dirty="0"/>
          </a:p>
        </p:txBody>
      </p:sp>
      <p:sp>
        <p:nvSpPr>
          <p:cNvPr id="22" name="Rectangle 21"/>
          <p:cNvSpPr/>
          <p:nvPr/>
        </p:nvSpPr>
        <p:spPr>
          <a:xfrm>
            <a:off x="323528" y="5025950"/>
            <a:ext cx="8496944" cy="923330"/>
          </a:xfrm>
          <a:prstGeom prst="rect">
            <a:avLst/>
          </a:prstGeom>
          <a:solidFill>
            <a:schemeClr val="accent2">
              <a:lumMod val="75000"/>
            </a:schemeClr>
          </a:solidFill>
        </p:spPr>
        <p:txBody>
          <a:bodyPr wrap="square">
            <a:spAutoFit/>
          </a:bodyPr>
          <a:lstStyle/>
          <a:p>
            <a:r>
              <a:rPr lang="fr-FR" b="1" dirty="0" err="1" smtClean="0">
                <a:solidFill>
                  <a:schemeClr val="bg1"/>
                </a:solidFill>
              </a:rPr>
              <a:t>Haptotropisme</a:t>
            </a:r>
            <a:r>
              <a:rPr lang="fr-FR" dirty="0" smtClean="0">
                <a:solidFill>
                  <a:schemeClr val="bg1"/>
                </a:solidFill>
              </a:rPr>
              <a:t> : réponse de croissance à </a:t>
            </a:r>
            <a:r>
              <a:rPr lang="fr-FR" b="1" dirty="0" smtClean="0">
                <a:solidFill>
                  <a:schemeClr val="bg1"/>
                </a:solidFill>
              </a:rPr>
              <a:t>un contact</a:t>
            </a:r>
            <a:r>
              <a:rPr lang="fr-FR" dirty="0" smtClean="0">
                <a:solidFill>
                  <a:schemeClr val="bg1"/>
                </a:solidFill>
              </a:rPr>
              <a:t>: cas particulier le </a:t>
            </a:r>
            <a:r>
              <a:rPr lang="fr-FR" b="1" dirty="0" smtClean="0">
                <a:solidFill>
                  <a:schemeClr val="bg1"/>
                </a:solidFill>
              </a:rPr>
              <a:t>rhéotropisme </a:t>
            </a:r>
            <a:r>
              <a:rPr lang="fr-FR" dirty="0" smtClean="0">
                <a:solidFill>
                  <a:schemeClr val="bg1"/>
                </a:solidFill>
              </a:rPr>
              <a:t>sensibilité au courant hydraulique de certaines plantes aquatiques qui poussent en remontant le courant			</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1" grpId="0" animBg="1"/>
      <p:bldP spid="2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51520" y="260648"/>
            <a:ext cx="8496944" cy="369332"/>
          </a:xfrm>
          <a:prstGeom prst="rect">
            <a:avLst/>
          </a:prstGeom>
          <a:noFill/>
        </p:spPr>
        <p:txBody>
          <a:bodyPr wrap="square">
            <a:spAutoFit/>
          </a:bodyPr>
          <a:lstStyle/>
          <a:p>
            <a:r>
              <a:rPr lang="fr-FR" dirty="0" smtClean="0"/>
              <a:t>Les tropismes = </a:t>
            </a:r>
            <a:r>
              <a:rPr lang="fr-FR" b="1" dirty="0" smtClean="0"/>
              <a:t>forme d’adaptabilité physiologique </a:t>
            </a:r>
            <a:r>
              <a:rPr lang="fr-FR" dirty="0" smtClean="0"/>
              <a:t>aux conditions variables du milieu</a:t>
            </a:r>
            <a:endParaRPr lang="fr-FR" dirty="0"/>
          </a:p>
        </p:txBody>
      </p:sp>
      <p:graphicFrame>
        <p:nvGraphicFramePr>
          <p:cNvPr id="15" name="Tableau 14"/>
          <p:cNvGraphicFramePr>
            <a:graphicFrameLocks noGrp="1"/>
          </p:cNvGraphicFramePr>
          <p:nvPr/>
        </p:nvGraphicFramePr>
        <p:xfrm>
          <a:off x="252536" y="4149080"/>
          <a:ext cx="8891463" cy="2377440"/>
        </p:xfrm>
        <a:graphic>
          <a:graphicData uri="http://schemas.openxmlformats.org/drawingml/2006/table">
            <a:tbl>
              <a:tblPr/>
              <a:tblGrid>
                <a:gridCol w="2963821"/>
                <a:gridCol w="2963821"/>
                <a:gridCol w="2963821"/>
              </a:tblGrid>
              <a:tr h="0">
                <a:tc gridSpan="3">
                  <a:txBody>
                    <a:bodyPr/>
                    <a:lstStyle/>
                    <a:p>
                      <a:pPr algn="ctr"/>
                      <a:endParaRPr lang="fr-FR" dirty="0">
                        <a:latin typeface="Verdana"/>
                      </a:endParaRPr>
                    </a:p>
                  </a:txBody>
                  <a:tcPr anchor="ctr">
                    <a:lnL>
                      <a:noFill/>
                    </a:lnL>
                    <a:lnR>
                      <a:noFill/>
                    </a:lnR>
                    <a:lnT>
                      <a:noFill/>
                    </a:lnT>
                    <a:lnB>
                      <a:noFill/>
                    </a:lnB>
                    <a:noFill/>
                  </a:tcPr>
                </a:tc>
                <a:tc hMerge="1">
                  <a:txBody>
                    <a:bodyPr/>
                    <a:lstStyle/>
                    <a:p>
                      <a:endParaRPr lang="fr-FR"/>
                    </a:p>
                  </a:txBody>
                  <a:tcPr/>
                </a:tc>
                <a:tc hMerge="1">
                  <a:txBody>
                    <a:bodyPr/>
                    <a:lstStyle/>
                    <a:p>
                      <a:endParaRPr lang="fr-FR"/>
                    </a:p>
                  </a:txBody>
                  <a:tcPr/>
                </a:tc>
              </a:tr>
              <a:tr h="0">
                <a:tc>
                  <a:txBody>
                    <a:bodyPr/>
                    <a:lstStyle/>
                    <a:p>
                      <a:pPr algn="ctr"/>
                      <a:r>
                        <a:rPr lang="fr-FR" b="1" dirty="0">
                          <a:solidFill>
                            <a:srgbClr val="000000"/>
                          </a:solidFill>
                          <a:latin typeface="Verdana"/>
                        </a:rPr>
                        <a:t>1</a:t>
                      </a:r>
                      <a:r>
                        <a:rPr lang="fr-FR" dirty="0">
                          <a:solidFill>
                            <a:srgbClr val="000000"/>
                          </a:solidFill>
                          <a:latin typeface="Verdana"/>
                        </a:rPr>
                        <a:t>-Un stimulus orienté agit sur une zone de réception de l'organe. Un message est transmis jusqu'à une zone de réponse (zone de croissance).</a:t>
                      </a:r>
                      <a:endParaRPr lang="fr-FR" dirty="0">
                        <a:latin typeface="Verdana"/>
                      </a:endParaRPr>
                    </a:p>
                  </a:txBody>
                  <a:tcPr anchor="ctr">
                    <a:lnL>
                      <a:noFill/>
                    </a:lnL>
                    <a:lnR>
                      <a:noFill/>
                    </a:lnR>
                    <a:lnT>
                      <a:noFill/>
                    </a:lnT>
                    <a:lnB>
                      <a:noFill/>
                    </a:lnB>
                    <a:noFill/>
                  </a:tcPr>
                </a:tc>
                <a:tc>
                  <a:txBody>
                    <a:bodyPr/>
                    <a:lstStyle/>
                    <a:p>
                      <a:pPr algn="ctr"/>
                      <a:r>
                        <a:rPr lang="fr-FR" b="1" dirty="0">
                          <a:solidFill>
                            <a:srgbClr val="000000"/>
                          </a:solidFill>
                          <a:latin typeface="Verdana"/>
                        </a:rPr>
                        <a:t>2</a:t>
                      </a:r>
                      <a:r>
                        <a:rPr lang="fr-FR" dirty="0">
                          <a:solidFill>
                            <a:srgbClr val="000000"/>
                          </a:solidFill>
                          <a:latin typeface="Verdana"/>
                        </a:rPr>
                        <a:t>-Tropisme négatif (-) : Une réponse de courbure (croissance différentielle) est orientée dans le sens contraire à la direction du stimulus.</a:t>
                      </a:r>
                    </a:p>
                  </a:txBody>
                  <a:tcPr>
                    <a:lnL>
                      <a:noFill/>
                    </a:lnL>
                    <a:lnR>
                      <a:noFill/>
                    </a:lnR>
                    <a:lnT>
                      <a:noFill/>
                    </a:lnT>
                    <a:lnB>
                      <a:noFill/>
                    </a:lnB>
                    <a:noFill/>
                  </a:tcPr>
                </a:tc>
                <a:tc>
                  <a:txBody>
                    <a:bodyPr/>
                    <a:lstStyle/>
                    <a:p>
                      <a:pPr algn="ctr"/>
                      <a:r>
                        <a:rPr lang="fr-FR" b="1" dirty="0">
                          <a:solidFill>
                            <a:srgbClr val="000000"/>
                          </a:solidFill>
                          <a:latin typeface="Verdana"/>
                        </a:rPr>
                        <a:t>3</a:t>
                      </a:r>
                      <a:r>
                        <a:rPr lang="fr-FR" dirty="0">
                          <a:solidFill>
                            <a:srgbClr val="000000"/>
                          </a:solidFill>
                          <a:latin typeface="Verdana"/>
                        </a:rPr>
                        <a:t>-Tropisme positif (+) : Une réponse de courbure (croissance différentielle) est orientée dans le sens de la direction du stimulus.</a:t>
                      </a:r>
                    </a:p>
                  </a:txBody>
                  <a:tcPr>
                    <a:lnL>
                      <a:noFill/>
                    </a:lnL>
                    <a:lnR>
                      <a:noFill/>
                    </a:lnR>
                    <a:lnT>
                      <a:noFill/>
                    </a:lnT>
                    <a:lnB>
                      <a:noFill/>
                    </a:lnB>
                    <a:noFill/>
                  </a:tcPr>
                </a:tc>
              </a:tr>
            </a:tbl>
          </a:graphicData>
        </a:graphic>
      </p:graphicFrame>
      <p:sp>
        <p:nvSpPr>
          <p:cNvPr id="2049" name="Rectangle 1"/>
          <p:cNvSpPr>
            <a:spLocks noChangeArrowheads="1"/>
          </p:cNvSpPr>
          <p:nvPr/>
        </p:nvSpPr>
        <p:spPr bwMode="auto">
          <a:xfrm>
            <a:off x="0" y="548680"/>
            <a:ext cx="638828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smtClean="0">
                <a:ln>
                  <a:noFill/>
                </a:ln>
                <a:solidFill>
                  <a:srgbClr val="990000"/>
                </a:solidFill>
                <a:effectLst/>
                <a:latin typeface="Verdana" pitchFamily="34" charset="0"/>
                <a:cs typeface="Arial" pitchFamily="34" charset="0"/>
              </a:rPr>
              <a:t/>
            </a:r>
            <a:br>
              <a:rPr kumimoji="0" lang="fr-FR" sz="1600" b="1" i="0" u="none" strike="noStrike" cap="none" normalizeH="0" baseline="0" dirty="0" smtClean="0">
                <a:ln>
                  <a:noFill/>
                </a:ln>
                <a:solidFill>
                  <a:srgbClr val="990000"/>
                </a:solidFill>
                <a:effectLst/>
                <a:latin typeface="Verdana" pitchFamily="34" charset="0"/>
                <a:cs typeface="Arial" pitchFamily="34" charset="0"/>
              </a:rPr>
            </a:br>
            <a:r>
              <a:rPr kumimoji="0" lang="fr-FR" sz="1600" b="1" i="0" u="none" strike="noStrike" cap="none" normalizeH="0" baseline="0" dirty="0" smtClean="0">
                <a:ln>
                  <a:noFill/>
                </a:ln>
                <a:solidFill>
                  <a:srgbClr val="990000"/>
                </a:solidFill>
                <a:effectLst/>
                <a:latin typeface="Verdana" pitchFamily="34" charset="0"/>
                <a:cs typeface="Arial" pitchFamily="34" charset="0"/>
              </a:rPr>
              <a:t>Schéma général des mécanismes de type "tropisme »</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descr="http://www.snv.jussieu.fr/bmedia/mouvements/img-schemas/tropismes.gif"/>
          <p:cNvPicPr>
            <a:picLocks noChangeAspect="1" noChangeArrowheads="1"/>
          </p:cNvPicPr>
          <p:nvPr/>
        </p:nvPicPr>
        <p:blipFill>
          <a:blip r:embed="rId2" cstate="print"/>
          <a:srcRect/>
          <a:stretch>
            <a:fillRect/>
          </a:stretch>
        </p:blipFill>
        <p:spPr bwMode="auto">
          <a:xfrm>
            <a:off x="836976" y="1124744"/>
            <a:ext cx="7605782" cy="3123803"/>
          </a:xfrm>
          <a:prstGeom prst="rect">
            <a:avLst/>
          </a:prstGeom>
          <a:noFill/>
        </p:spPr>
      </p:pic>
      <p:sp>
        <p:nvSpPr>
          <p:cNvPr id="18" name="Rectangle 17"/>
          <p:cNvSpPr/>
          <p:nvPr/>
        </p:nvSpPr>
        <p:spPr>
          <a:xfrm>
            <a:off x="0" y="6534834"/>
            <a:ext cx="7380312" cy="307777"/>
          </a:xfrm>
          <a:prstGeom prst="rect">
            <a:avLst/>
          </a:prstGeom>
        </p:spPr>
        <p:txBody>
          <a:bodyPr wrap="square">
            <a:spAutoFit/>
          </a:bodyPr>
          <a:lstStyle/>
          <a:p>
            <a:r>
              <a:rPr lang="fr-FR" sz="1400" dirty="0" smtClean="0"/>
              <a:t>http://www.snv.jussieu.fr/bmedia/mouvements/tropismes.htm</a:t>
            </a:r>
            <a:endParaRPr lang="fr-FR" sz="1400" dirty="0"/>
          </a:p>
        </p:txBody>
      </p:sp>
      <p:sp>
        <p:nvSpPr>
          <p:cNvPr id="7" name="Rectangle 6"/>
          <p:cNvSpPr/>
          <p:nvPr/>
        </p:nvSpPr>
        <p:spPr>
          <a:xfrm>
            <a:off x="3419872" y="1052736"/>
            <a:ext cx="5724128"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6157192" y="1052736"/>
            <a:ext cx="3095328"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0"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0" nodeType="clickEffect">
                                  <p:stCondLst>
                                    <p:cond delay="0"/>
                                  </p:stCondLst>
                                  <p:childTnLst>
                                    <p:anim calcmode="lin" valueType="num">
                                      <p:cBhvr additive="base">
                                        <p:cTn id="20" dur="500"/>
                                        <p:tgtEl>
                                          <p:spTgt spid="8"/>
                                        </p:tgtEl>
                                        <p:attrNameLst>
                                          <p:attrName>ppt_x</p:attrName>
                                        </p:attrNameLst>
                                      </p:cBhvr>
                                      <p:tavLst>
                                        <p:tav tm="0">
                                          <p:val>
                                            <p:strVal val="ppt_x"/>
                                          </p:val>
                                        </p:tav>
                                        <p:tav tm="100000">
                                          <p:val>
                                            <p:strVal val="ppt_x"/>
                                          </p:val>
                                        </p:tav>
                                      </p:tavLst>
                                    </p:anim>
                                    <p:anim calcmode="lin" valueType="num">
                                      <p:cBhvr additive="base">
                                        <p:cTn id="21" dur="500"/>
                                        <p:tgtEl>
                                          <p:spTgt spid="8"/>
                                        </p:tgtEl>
                                        <p:attrNameLst>
                                          <p:attrName>ppt_y</p:attrName>
                                        </p:attrNameLst>
                                      </p:cBhvr>
                                      <p:tavLst>
                                        <p:tav tm="0">
                                          <p:val>
                                            <p:strVal val="ppt_y"/>
                                          </p:val>
                                        </p:tav>
                                        <p:tav tm="100000">
                                          <p:val>
                                            <p:strVal val="1+ppt_h/2"/>
                                          </p:val>
                                        </p:tav>
                                      </p:tavLst>
                                    </p:anim>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6" y="109081"/>
            <a:ext cx="8928992" cy="707886"/>
          </a:xfrm>
          <a:prstGeom prst="rect">
            <a:avLst/>
          </a:prstGeom>
        </p:spPr>
        <p:txBody>
          <a:bodyPr wrap="square">
            <a:spAutoFit/>
          </a:bodyPr>
          <a:lstStyle/>
          <a:p>
            <a:r>
              <a:rPr lang="fr-FR" sz="2000" dirty="0" smtClean="0"/>
              <a:t>Phototropisme = réaction fondamentale des plantes à leur environnement lumineux </a:t>
            </a:r>
          </a:p>
          <a:p>
            <a:r>
              <a:rPr lang="fr-FR" sz="2000" b="1" dirty="0" smtClean="0"/>
              <a:t>la lumière, par la photosynthèse, représente la source d'énergie</a:t>
            </a:r>
            <a:r>
              <a:rPr lang="fr-FR" sz="2000" dirty="0" smtClean="0"/>
              <a:t>.</a:t>
            </a:r>
            <a:endParaRPr lang="fr-FR" sz="2000" dirty="0"/>
          </a:p>
        </p:txBody>
      </p:sp>
      <p:pic>
        <p:nvPicPr>
          <p:cNvPr id="132098" name="Picture 2" descr="http://www.snv.jussieu.fr/bmedia/mouvements/img-schemas/phototrop3.gif"/>
          <p:cNvPicPr>
            <a:picLocks noChangeAspect="1" noChangeArrowheads="1"/>
          </p:cNvPicPr>
          <p:nvPr/>
        </p:nvPicPr>
        <p:blipFill>
          <a:blip r:embed="rId2" cstate="print"/>
          <a:srcRect/>
          <a:stretch>
            <a:fillRect/>
          </a:stretch>
        </p:blipFill>
        <p:spPr bwMode="auto">
          <a:xfrm>
            <a:off x="2339752" y="2636912"/>
            <a:ext cx="6048672" cy="3705390"/>
          </a:xfrm>
          <a:prstGeom prst="rect">
            <a:avLst/>
          </a:prstGeom>
          <a:noFill/>
        </p:spPr>
      </p:pic>
      <p:sp>
        <p:nvSpPr>
          <p:cNvPr id="6" name="Rectangle 5"/>
          <p:cNvSpPr/>
          <p:nvPr/>
        </p:nvSpPr>
        <p:spPr>
          <a:xfrm>
            <a:off x="251520" y="1124744"/>
            <a:ext cx="8640960" cy="1323439"/>
          </a:xfrm>
          <a:prstGeom prst="rect">
            <a:avLst/>
          </a:prstGeom>
        </p:spPr>
        <p:txBody>
          <a:bodyPr wrap="square">
            <a:spAutoFit/>
          </a:bodyPr>
          <a:lstStyle/>
          <a:p>
            <a:pPr>
              <a:buFont typeface="Arial" pitchFamily="34" charset="0"/>
              <a:buChar char="•"/>
            </a:pPr>
            <a:r>
              <a:rPr lang="fr-FR" sz="2000" dirty="0" smtClean="0"/>
              <a:t>la concentration d'auxine active varie sur les deux faces du coléoptile en fonction du stimulus " lumière "</a:t>
            </a:r>
          </a:p>
          <a:p>
            <a:pPr>
              <a:buFont typeface="Arial" pitchFamily="34" charset="0"/>
              <a:buChar char="•"/>
            </a:pPr>
            <a:r>
              <a:rPr lang="fr-FR" sz="2000" dirty="0" smtClean="0"/>
              <a:t>D'autres expériences ont montré que la lumière pouvait avoir un rôle sur le transport vertical de l'auxine. On aboutit alors à l'interprétation suivante :</a:t>
            </a:r>
            <a:endParaRPr lang="fr-F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4978</TotalTime>
  <Words>9242</Words>
  <Application>Microsoft Office PowerPoint</Application>
  <PresentationFormat>Affichage à l'écran (4:3)</PresentationFormat>
  <Paragraphs>1240</Paragraphs>
  <Slides>133</Slides>
  <Notes>0</Notes>
  <HiddenSlides>0</HiddenSlides>
  <MMClips>0</MMClips>
  <ScaleCrop>false</ScaleCrop>
  <HeadingPairs>
    <vt:vector size="4" baseType="variant">
      <vt:variant>
        <vt:lpstr>Thème</vt:lpstr>
      </vt:variant>
      <vt:variant>
        <vt:i4>1</vt:i4>
      </vt:variant>
      <vt:variant>
        <vt:lpstr>Titres des diapositives</vt:lpstr>
      </vt:variant>
      <vt:variant>
        <vt:i4>133</vt:i4>
      </vt:variant>
    </vt:vector>
  </HeadingPairs>
  <TitlesOfParts>
    <vt:vector size="134"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Diapositive 58</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Diapositive 72</vt:lpstr>
      <vt:lpstr>Diapositive 73</vt:lpstr>
      <vt:lpstr>Diapositive 74</vt:lpstr>
      <vt:lpstr>Diapositive 75</vt:lpstr>
      <vt:lpstr>Diapositive 76</vt:lpstr>
      <vt:lpstr>Diapositive 77</vt:lpstr>
      <vt:lpstr>Diapositive 78</vt:lpstr>
      <vt:lpstr>Diapositive 79</vt:lpstr>
      <vt:lpstr>Diapositive 80</vt:lpstr>
      <vt:lpstr>Diapositive 81</vt:lpstr>
      <vt:lpstr>Diapositive 82</vt:lpstr>
      <vt:lpstr>Diapositive 83</vt:lpstr>
      <vt:lpstr>Diapositive 84</vt:lpstr>
      <vt:lpstr>Diapositive 85</vt:lpstr>
      <vt:lpstr>Diapositive 86</vt:lpstr>
      <vt:lpstr>Diapositive 87</vt:lpstr>
      <vt:lpstr>Diapositive 88</vt:lpstr>
      <vt:lpstr>Diapositive 89</vt:lpstr>
      <vt:lpstr>Diapositive 90</vt:lpstr>
      <vt:lpstr>Diapositive 91</vt:lpstr>
      <vt:lpstr>Diapositive 92</vt:lpstr>
      <vt:lpstr>Diapositive 93</vt:lpstr>
      <vt:lpstr>Diapositive 94</vt:lpstr>
      <vt:lpstr>Diapositive 95</vt:lpstr>
      <vt:lpstr>Diapositive 96</vt:lpstr>
      <vt:lpstr>Diapositive 97</vt:lpstr>
      <vt:lpstr>Diapositive 98</vt:lpstr>
      <vt:lpstr>Diapositive 99</vt:lpstr>
      <vt:lpstr>Diapositive 100</vt:lpstr>
      <vt:lpstr>Diapositive 101</vt:lpstr>
      <vt:lpstr>Diapositive 102</vt:lpstr>
      <vt:lpstr>Diapositive 103</vt:lpstr>
      <vt:lpstr>Diapositive 104</vt:lpstr>
      <vt:lpstr>Diapositive 105</vt:lpstr>
      <vt:lpstr>Diapositive 106</vt:lpstr>
      <vt:lpstr>Diapositive 107</vt:lpstr>
      <vt:lpstr>Diapositive 108</vt:lpstr>
      <vt:lpstr>Diapositive 109</vt:lpstr>
      <vt:lpstr>Diapositive 110</vt:lpstr>
      <vt:lpstr>Diapositive 111</vt:lpstr>
      <vt:lpstr>Diapositive 112</vt:lpstr>
      <vt:lpstr>Diapositive 113</vt:lpstr>
      <vt:lpstr>Diapositive 114</vt:lpstr>
      <vt:lpstr>Diapositive 115</vt:lpstr>
      <vt:lpstr>Diapositive 116</vt:lpstr>
      <vt:lpstr>Diapositive 117</vt:lpstr>
      <vt:lpstr>Diapositive 118</vt:lpstr>
      <vt:lpstr>Diapositive 119</vt:lpstr>
      <vt:lpstr>Diapositive 120</vt:lpstr>
      <vt:lpstr>Diapositive 121</vt:lpstr>
      <vt:lpstr>Diapositive 122</vt:lpstr>
      <vt:lpstr>Diapositive 123</vt:lpstr>
      <vt:lpstr>Diapositive 124</vt:lpstr>
      <vt:lpstr>Diapositive 125</vt:lpstr>
      <vt:lpstr>Diapositive 126</vt:lpstr>
      <vt:lpstr>Diapositive 127</vt:lpstr>
      <vt:lpstr>Diapositive 128</vt:lpstr>
      <vt:lpstr>Diapositive 129</vt:lpstr>
      <vt:lpstr>Diapositive 130</vt:lpstr>
      <vt:lpstr>Diapositive 131</vt:lpstr>
      <vt:lpstr>Diapositive 132</vt:lpstr>
      <vt:lpstr>Diapositive 133</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anne</dc:creator>
  <cp:lastModifiedBy>anne</cp:lastModifiedBy>
  <cp:revision>65</cp:revision>
  <dcterms:created xsi:type="dcterms:W3CDTF">2015-01-15T09:43:35Z</dcterms:created>
  <dcterms:modified xsi:type="dcterms:W3CDTF">2015-03-05T10:49:46Z</dcterms:modified>
</cp:coreProperties>
</file>